
<file path=[Content_Types].xml><?xml version="1.0" encoding="utf-8"?>
<Types xmlns="http://schemas.openxmlformats.org/package/2006/content-types">
  <Default Extension="avif" ContentType="image/png"/>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7.xml" ContentType="application/vnd.openxmlformats-officedocument.presentationml.notesSlide+xml"/>
  <Override PartName="/ppt/media/image390.jpg" ContentType="image/jpg"/>
  <Override PartName="/ppt/media/image391.jpg" ContentType="image/jpg"/>
  <Override PartName="/ppt/media/image395.jpg" ContentType="image/jpg"/>
  <Override PartName="/ppt/media/image39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4" r:id="rId4"/>
    <p:sldMasterId id="2147483688" r:id="rId5"/>
    <p:sldMasterId id="2147483725" r:id="rId6"/>
    <p:sldMasterId id="2147483729" r:id="rId7"/>
  </p:sldMasterIdLst>
  <p:notesMasterIdLst>
    <p:notesMasterId r:id="rId155"/>
  </p:notesMasterIdLst>
  <p:sldIdLst>
    <p:sldId id="371" r:id="rId8"/>
    <p:sldId id="1473" r:id="rId9"/>
    <p:sldId id="322" r:id="rId10"/>
    <p:sldId id="1354" r:id="rId11"/>
    <p:sldId id="258" r:id="rId12"/>
    <p:sldId id="524" r:id="rId13"/>
    <p:sldId id="308" r:id="rId14"/>
    <p:sldId id="506" r:id="rId15"/>
    <p:sldId id="532" r:id="rId16"/>
    <p:sldId id="570" r:id="rId17"/>
    <p:sldId id="536" r:id="rId18"/>
    <p:sldId id="512" r:id="rId19"/>
    <p:sldId id="540" r:id="rId20"/>
    <p:sldId id="566" r:id="rId21"/>
    <p:sldId id="549" r:id="rId22"/>
    <p:sldId id="1359" r:id="rId23"/>
    <p:sldId id="1463" r:id="rId24"/>
    <p:sldId id="1464" r:id="rId25"/>
    <p:sldId id="1349" r:id="rId26"/>
    <p:sldId id="1352" r:id="rId27"/>
    <p:sldId id="266" r:id="rId28"/>
    <p:sldId id="416" r:id="rId29"/>
    <p:sldId id="437" r:id="rId30"/>
    <p:sldId id="1281" r:id="rId31"/>
    <p:sldId id="1351" r:id="rId32"/>
    <p:sldId id="1358" r:id="rId33"/>
    <p:sldId id="281" r:id="rId34"/>
    <p:sldId id="1211" r:id="rId35"/>
    <p:sldId id="652" r:id="rId36"/>
    <p:sldId id="393" r:id="rId37"/>
    <p:sldId id="1344" r:id="rId38"/>
    <p:sldId id="1347" r:id="rId39"/>
    <p:sldId id="782" r:id="rId40"/>
    <p:sldId id="1272" r:id="rId41"/>
    <p:sldId id="375" r:id="rId42"/>
    <p:sldId id="1361" r:id="rId43"/>
    <p:sldId id="1446" r:id="rId44"/>
    <p:sldId id="1364" r:id="rId45"/>
    <p:sldId id="1367" r:id="rId46"/>
    <p:sldId id="1474" r:id="rId47"/>
    <p:sldId id="1462" r:id="rId48"/>
    <p:sldId id="1368" r:id="rId49"/>
    <p:sldId id="1447" r:id="rId50"/>
    <p:sldId id="1435" r:id="rId51"/>
    <p:sldId id="1448" r:id="rId52"/>
    <p:sldId id="1369" r:id="rId53"/>
    <p:sldId id="1380" r:id="rId54"/>
    <p:sldId id="1383" r:id="rId55"/>
    <p:sldId id="1385" r:id="rId56"/>
    <p:sldId id="1386" r:id="rId57"/>
    <p:sldId id="1387" r:id="rId58"/>
    <p:sldId id="1449" r:id="rId59"/>
    <p:sldId id="1371" r:id="rId60"/>
    <p:sldId id="1439" r:id="rId61"/>
    <p:sldId id="1430" r:id="rId62"/>
    <p:sldId id="1440" r:id="rId63"/>
    <p:sldId id="1441" r:id="rId64"/>
    <p:sldId id="1442" r:id="rId65"/>
    <p:sldId id="1443" r:id="rId66"/>
    <p:sldId id="1437" r:id="rId67"/>
    <p:sldId id="1450" r:id="rId68"/>
    <p:sldId id="1432" r:id="rId69"/>
    <p:sldId id="1471" r:id="rId70"/>
    <p:sldId id="1472" r:id="rId71"/>
    <p:sldId id="1429" r:id="rId72"/>
    <p:sldId id="1485" r:id="rId73"/>
    <p:sldId id="1486" r:id="rId74"/>
    <p:sldId id="1487" r:id="rId75"/>
    <p:sldId id="1488" r:id="rId76"/>
    <p:sldId id="1374" r:id="rId77"/>
    <p:sldId id="1451" r:id="rId78"/>
    <p:sldId id="1375" r:id="rId79"/>
    <p:sldId id="1452" r:id="rId80"/>
    <p:sldId id="1476" r:id="rId81"/>
    <p:sldId id="1477" r:id="rId82"/>
    <p:sldId id="1478" r:id="rId83"/>
    <p:sldId id="1479" r:id="rId84"/>
    <p:sldId id="1480" r:id="rId85"/>
    <p:sldId id="1377" r:id="rId86"/>
    <p:sldId id="1434" r:id="rId87"/>
    <p:sldId id="1453" r:id="rId88"/>
    <p:sldId id="1378" r:id="rId89"/>
    <p:sldId id="1454" r:id="rId90"/>
    <p:sldId id="1436" r:id="rId91"/>
    <p:sldId id="1475" r:id="rId92"/>
    <p:sldId id="1444" r:id="rId93"/>
    <p:sldId id="256" r:id="rId94"/>
    <p:sldId id="297" r:id="rId95"/>
    <p:sldId id="262" r:id="rId96"/>
    <p:sldId id="270" r:id="rId97"/>
    <p:sldId id="279" r:id="rId98"/>
    <p:sldId id="302" r:id="rId99"/>
    <p:sldId id="305" r:id="rId100"/>
    <p:sldId id="284" r:id="rId101"/>
    <p:sldId id="276" r:id="rId102"/>
    <p:sldId id="303" r:id="rId103"/>
    <p:sldId id="301" r:id="rId104"/>
    <p:sldId id="296" r:id="rId105"/>
    <p:sldId id="306" r:id="rId106"/>
    <p:sldId id="299" r:id="rId107"/>
    <p:sldId id="295" r:id="rId108"/>
    <p:sldId id="278" r:id="rId109"/>
    <p:sldId id="1494" r:id="rId110"/>
    <p:sldId id="1495" r:id="rId111"/>
    <p:sldId id="1496" r:id="rId112"/>
    <p:sldId id="1497" r:id="rId113"/>
    <p:sldId id="1498" r:id="rId114"/>
    <p:sldId id="1499" r:id="rId115"/>
    <p:sldId id="1500" r:id="rId116"/>
    <p:sldId id="1501" r:id="rId117"/>
    <p:sldId id="1502" r:id="rId118"/>
    <p:sldId id="1503" r:id="rId119"/>
    <p:sldId id="1331" r:id="rId120"/>
    <p:sldId id="1466" r:id="rId121"/>
    <p:sldId id="442" r:id="rId122"/>
    <p:sldId id="1467" r:id="rId123"/>
    <p:sldId id="1468" r:id="rId124"/>
    <p:sldId id="1353" r:id="rId125"/>
    <p:sldId id="1370" r:id="rId126"/>
    <p:sldId id="498" r:id="rId127"/>
    <p:sldId id="1469" r:id="rId128"/>
    <p:sldId id="1470" r:id="rId129"/>
    <p:sldId id="344" r:id="rId130"/>
    <p:sldId id="1457" r:id="rId131"/>
    <p:sldId id="1504" r:id="rId132"/>
    <p:sldId id="1481" r:id="rId133"/>
    <p:sldId id="1482" r:id="rId134"/>
    <p:sldId id="1493" r:id="rId135"/>
    <p:sldId id="1507" r:id="rId136"/>
    <p:sldId id="1508" r:id="rId137"/>
    <p:sldId id="1506" r:id="rId138"/>
    <p:sldId id="1509" r:id="rId139"/>
    <p:sldId id="1510" r:id="rId140"/>
    <p:sldId id="257" r:id="rId141"/>
    <p:sldId id="1511" r:id="rId142"/>
    <p:sldId id="259" r:id="rId143"/>
    <p:sldId id="260" r:id="rId144"/>
    <p:sldId id="261" r:id="rId145"/>
    <p:sldId id="1512" r:id="rId146"/>
    <p:sldId id="263" r:id="rId147"/>
    <p:sldId id="264" r:id="rId148"/>
    <p:sldId id="265" r:id="rId149"/>
    <p:sldId id="1513" r:id="rId150"/>
    <p:sldId id="267" r:id="rId151"/>
    <p:sldId id="1459" r:id="rId152"/>
    <p:sldId id="1461" r:id="rId153"/>
    <p:sldId id="1492" r:id="rId1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 Sevestre-Giraud" initials="JSG" lastIdx="1" clrIdx="0">
    <p:extLst>
      <p:ext uri="{19B8F6BF-5375-455C-9EA6-DF929625EA0E}">
        <p15:presenceInfo xmlns:p15="http://schemas.microsoft.com/office/powerpoint/2012/main" userId="Jean Sevestre-Girau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9D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02"/>
      </p:cViewPr>
      <p:guideLst/>
    </p:cSldViewPr>
  </p:slideViewPr>
  <p:notesTextViewPr>
    <p:cViewPr>
      <p:scale>
        <a:sx n="1" d="1"/>
        <a:sy n="1" d="1"/>
      </p:scale>
      <p:origin x="0" y="0"/>
    </p:cViewPr>
  </p:notesTextViewPr>
  <p:sorterViewPr>
    <p:cViewPr>
      <p:scale>
        <a:sx n="149" d="100"/>
        <a:sy n="149" d="100"/>
      </p:scale>
      <p:origin x="0" y="-18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theme" Target="theme/theme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tableStyles" Target="tableStyles.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commentAuthors" Target="commentAuthor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olle_jb\Documents\PROJETS%202020\LIFE%20CARBON%20FARMING\2022\Workshop%202023\Inscri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G:\Documents\PROJETS%202014\INTERBEV\BEEF%20CARBON\2019\Analyse%20BDD%20mars%202019%20BDD%20JBD.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dolle_jb\Documents\PROJETS%202020\LIFE%20CARBON%20FARMING\2022\Workshop%202023\CAP2ER_BL_Corr&#233;lations%20r&#233;sultats%20environnementaux.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olle_jb\Documents\PROJETS%202020\LIFE%20CARBON%20FARMING\2022\Workshop%202023\CAP2ER_BL_Corr&#233;lations%20r&#233;sultats%20environnementaux.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olle_jb\Documents\PROJETS%202020\LIFE%20CARBON%20FARMING\2022\Workshop%202023\CAP2ER_BL_Corr&#233;lations%20r&#233;sultats%20environnementaux.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olle_jb\Documents\PROJETS%202020\LIFE%20CARBON%20FARMING\2022\Workshop%202023\CAP2ER_BL_Corr&#233;lations%20r&#233;sultats%20environnementaux.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138888888888888"/>
          <c:y val="0.17725010514966411"/>
          <c:w val="0.74554923598902856"/>
          <c:h val="0.70932400810987128"/>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816-4A9F-8201-A84C4C199DB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816-4A9F-8201-A84C4C199DB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816-4A9F-8201-A84C4C199DB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816-4A9F-8201-A84C4C199DBB}"/>
              </c:ext>
            </c:extLst>
          </c:dPt>
          <c:dPt>
            <c:idx val="4"/>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B816-4A9F-8201-A84C4C199DBB}"/>
              </c:ext>
            </c:extLst>
          </c:dPt>
          <c:dLbls>
            <c:dLbl>
              <c:idx val="0"/>
              <c:layout>
                <c:manualLayout>
                  <c:x val="1.1834095928994247E-2"/>
                  <c:y val="-0.1007752059797945"/>
                </c:manualLayout>
              </c:layout>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fld id="{22FC2704-D55C-428D-B69D-62ED3718B32D}" type="CATEGORYNAME">
                      <a:rPr lang="en-US"/>
                      <a:pPr>
                        <a:defRPr/>
                      </a:pPr>
                      <a:t>[NOM DE CATÉGORIE]</a:t>
                    </a:fld>
                    <a:endParaRPr lang="en-US"/>
                  </a:p>
                  <a:p>
                    <a:pPr>
                      <a:defRPr/>
                    </a:pPr>
                    <a:fld id="{337D83A5-0569-4AA1-9102-A6524A55224D}" type="VALUE">
                      <a:rPr lang="en-US"/>
                      <a:pPr>
                        <a:defRPr/>
                      </a:pPr>
                      <a:t>[VALEUR]</a:t>
                    </a:fld>
                    <a:endParaRPr lang="fr-FR"/>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19232433656862308"/>
                      <c:h val="0.14728863615351459"/>
                    </c:manualLayout>
                  </c15:layout>
                  <c15:dlblFieldTable/>
                  <c15:showDataLabelsRange val="0"/>
                </c:ext>
                <c:ext xmlns:c16="http://schemas.microsoft.com/office/drawing/2014/chart" uri="{C3380CC4-5D6E-409C-BE32-E72D297353CC}">
                  <c16:uniqueId val="{00000001-B816-4A9F-8201-A84C4C199DBB}"/>
                </c:ext>
              </c:extLst>
            </c:dLbl>
            <c:dLbl>
              <c:idx val="1"/>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fld id="{58EB78F4-0FDF-463E-9D30-FFEAACAF840E}" type="CATEGORYNAME">
                      <a:rPr lang="en-US"/>
                      <a:pPr>
                        <a:defRPr>
                          <a:solidFill>
                            <a:schemeClr val="accent1"/>
                          </a:solidFill>
                        </a:defRPr>
                      </a:pPr>
                      <a:t>[NOM DE CATÉGORIE]</a:t>
                    </a:fld>
                    <a:endParaRPr lang="en-US"/>
                  </a:p>
                  <a:p>
                    <a:pPr>
                      <a:defRPr>
                        <a:solidFill>
                          <a:schemeClr val="accent1"/>
                        </a:solidFill>
                      </a:defRPr>
                    </a:pPr>
                    <a:fld id="{DC1FC56F-5554-4710-A3BE-57CC307539D6}" type="VALUE">
                      <a:rPr lang="en-US"/>
                      <a:pPr>
                        <a:defRPr>
                          <a:solidFill>
                            <a:schemeClr val="accent1"/>
                          </a:solidFill>
                        </a:defRPr>
                      </a:pPr>
                      <a:t>[VALEUR]</a:t>
                    </a:fld>
                    <a:endParaRPr lang="fr-FR"/>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fr-FR"/>
                </a:p>
              </c:txPr>
              <c:dLblPos val="outEnd"/>
              <c:showLegendKey val="0"/>
              <c:showVal val="1"/>
              <c:showCatName val="1"/>
              <c:showSerName val="0"/>
              <c:showPercent val="1"/>
              <c:showBubbleSize val="0"/>
              <c:extLst>
                <c:ext xmlns:c15="http://schemas.microsoft.com/office/drawing/2012/chart" uri="{CE6537A1-D6FC-4f65-9D91-7224C49458BB}">
                  <c15:layout>
                    <c:manualLayout>
                      <c:w val="0.20750000000000002"/>
                      <c:h val="0.18340296004666085"/>
                    </c:manualLayout>
                  </c15:layout>
                  <c15:dlblFieldTable/>
                  <c15:showDataLabelsRange val="0"/>
                </c:ext>
                <c:ext xmlns:c16="http://schemas.microsoft.com/office/drawing/2014/chart" uri="{C3380CC4-5D6E-409C-BE32-E72D297353CC}">
                  <c16:uniqueId val="{00000003-B816-4A9F-8201-A84C4C199DBB}"/>
                </c:ext>
              </c:extLst>
            </c:dLbl>
            <c:dLbl>
              <c:idx val="2"/>
              <c:layout>
                <c:manualLayout>
                  <c:x val="-8.3333333333333332E-3"/>
                  <c:y val="4.1666666666666498E-2"/>
                </c:manualLayout>
              </c:layout>
              <c:tx>
                <c:rich>
                  <a:bodyPr rot="0" spcFirstLastPara="1" vertOverflow="ellipsis" vert="horz" wrap="square" anchor="ctr" anchorCtr="1"/>
                  <a:lstStyle/>
                  <a:p>
                    <a:pPr>
                      <a:defRPr sz="1400" b="1" i="0" u="none" strike="noStrike" kern="1200" spc="0" baseline="0">
                        <a:solidFill>
                          <a:schemeClr val="bg2">
                            <a:lumMod val="25000"/>
                          </a:schemeClr>
                        </a:solidFill>
                        <a:latin typeface="+mn-lt"/>
                        <a:ea typeface="+mn-ea"/>
                        <a:cs typeface="+mn-cs"/>
                      </a:defRPr>
                    </a:pPr>
                    <a:fld id="{CE11277F-3685-498C-91E6-D8F7E6D35767}" type="CATEGORYNAME">
                      <a:rPr lang="en-US">
                        <a:solidFill>
                          <a:schemeClr val="bg2">
                            <a:lumMod val="25000"/>
                          </a:schemeClr>
                        </a:solidFill>
                      </a:rPr>
                      <a:pPr>
                        <a:defRPr>
                          <a:solidFill>
                            <a:schemeClr val="bg2">
                              <a:lumMod val="25000"/>
                            </a:schemeClr>
                          </a:solidFill>
                        </a:defRPr>
                      </a:pPr>
                      <a:t>[NOM DE CATÉGORIE]</a:t>
                    </a:fld>
                    <a:endParaRPr lang="en-US">
                      <a:solidFill>
                        <a:schemeClr val="bg2">
                          <a:lumMod val="25000"/>
                        </a:schemeClr>
                      </a:solidFill>
                    </a:endParaRPr>
                  </a:p>
                  <a:p>
                    <a:pPr>
                      <a:defRPr>
                        <a:solidFill>
                          <a:schemeClr val="bg2">
                            <a:lumMod val="25000"/>
                          </a:schemeClr>
                        </a:solidFill>
                      </a:defRPr>
                    </a:pPr>
                    <a:fld id="{9A07C9BC-542E-4CB6-A1AB-8492BD0B37CE}" type="VALUE">
                      <a:rPr lang="en-US">
                        <a:solidFill>
                          <a:schemeClr val="bg2">
                            <a:lumMod val="25000"/>
                          </a:schemeClr>
                        </a:solidFill>
                      </a:rPr>
                      <a:pPr>
                        <a:defRPr>
                          <a:solidFill>
                            <a:schemeClr val="bg2">
                              <a:lumMod val="25000"/>
                            </a:schemeClr>
                          </a:solidFill>
                        </a:defRPr>
                      </a:pPr>
                      <a:t>[VALEUR]</a:t>
                    </a:fld>
                    <a:endParaRPr lang="fr-FR"/>
                  </a:p>
                </c:rich>
              </c:tx>
              <c:spPr>
                <a:noFill/>
                <a:ln>
                  <a:noFill/>
                </a:ln>
                <a:effectLst/>
              </c:spPr>
              <c:txPr>
                <a:bodyPr rot="0" spcFirstLastPara="1" vertOverflow="ellipsis" vert="horz" wrap="square" anchor="ctr" anchorCtr="1"/>
                <a:lstStyle/>
                <a:p>
                  <a:pPr>
                    <a:defRPr sz="1400" b="1" i="0" u="none" strike="noStrike" kern="1200" spc="0" baseline="0">
                      <a:solidFill>
                        <a:schemeClr val="bg2">
                          <a:lumMod val="25000"/>
                        </a:schemeClr>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1875"/>
                      <c:h val="0.12689814814814815"/>
                    </c:manualLayout>
                  </c15:layout>
                  <c15:dlblFieldTable/>
                  <c15:showDataLabelsRange val="0"/>
                </c:ext>
                <c:ext xmlns:c16="http://schemas.microsoft.com/office/drawing/2014/chart" uri="{C3380CC4-5D6E-409C-BE32-E72D297353CC}">
                  <c16:uniqueId val="{00000005-B816-4A9F-8201-A84C4C199DBB}"/>
                </c:ext>
              </c:extLst>
            </c:dLbl>
            <c:dLbl>
              <c:idx val="3"/>
              <c:layout>
                <c:manualLayout>
                  <c:x val="1.0153469694431329E-7"/>
                  <c:y val="-6.614988156827302E-2"/>
                </c:manualLayout>
              </c:layout>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fld id="{CA9D78A6-E2BB-4BF0-9ADA-19DEB1FB558E}" type="CATEGORYNAME">
                      <a:rPr lang="en-US"/>
                      <a:pPr>
                        <a:defRPr>
                          <a:solidFill>
                            <a:schemeClr val="accent1"/>
                          </a:solidFill>
                        </a:defRPr>
                      </a:pPr>
                      <a:t>[NOM DE CATÉGORIE]</a:t>
                    </a:fld>
                    <a:endParaRPr lang="en-US"/>
                  </a:p>
                  <a:p>
                    <a:pPr>
                      <a:defRPr>
                        <a:solidFill>
                          <a:schemeClr val="accent1"/>
                        </a:solidFill>
                      </a:defRPr>
                    </a:pPr>
                    <a:r>
                      <a:rPr lang="en-US"/>
                      <a:t> </a:t>
                    </a:r>
                    <a:fld id="{78A7A4E7-3354-4DA0-AC57-73E97FF236C1}" type="VALUE">
                      <a:rPr lang="en-US"/>
                      <a:pPr>
                        <a:defRPr>
                          <a:solidFill>
                            <a:schemeClr val="accent1"/>
                          </a:solidFill>
                        </a:defRPr>
                      </a:pPr>
                      <a:t>[VALEUR]</a:t>
                    </a:fld>
                    <a:endParaRPr lang="en-US"/>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3043066491688538"/>
                      <c:h val="0.12689814814814815"/>
                    </c:manualLayout>
                  </c15:layout>
                  <c15:dlblFieldTable/>
                  <c15:showDataLabelsRange val="0"/>
                </c:ext>
                <c:ext xmlns:c16="http://schemas.microsoft.com/office/drawing/2014/chart" uri="{C3380CC4-5D6E-409C-BE32-E72D297353CC}">
                  <c16:uniqueId val="{00000007-B816-4A9F-8201-A84C4C199DBB}"/>
                </c:ext>
              </c:extLst>
            </c:dLbl>
            <c:dLbl>
              <c:idx val="4"/>
              <c:layout>
                <c:manualLayout>
                  <c:x val="-3.1828336020049982E-18"/>
                  <c:y val="-4.6296296296296294E-3"/>
                </c:manualLayout>
              </c:layout>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fld id="{FCC6D77E-955B-469B-8DB3-80DFF1DA0B40}" type="CATEGORYNAME">
                      <a:rPr lang="en-US"/>
                      <a:pPr>
                        <a:defRPr>
                          <a:solidFill>
                            <a:schemeClr val="accent1"/>
                          </a:solidFill>
                        </a:defRPr>
                      </a:pPr>
                      <a:t>[NOM DE CATÉGORIE]</a:t>
                    </a:fld>
                    <a:endParaRPr lang="en-US"/>
                  </a:p>
                  <a:p>
                    <a:pPr>
                      <a:defRPr>
                        <a:solidFill>
                          <a:schemeClr val="accent1"/>
                        </a:solidFill>
                      </a:defRPr>
                    </a:pPr>
                    <a:fld id="{CEF9C569-7061-4616-AB67-0B3ED67CAD44}" type="VALUE">
                      <a:rPr lang="en-US"/>
                      <a:pPr>
                        <a:defRPr>
                          <a:solidFill>
                            <a:schemeClr val="accent1"/>
                          </a:solidFill>
                        </a:defRPr>
                      </a:pPr>
                      <a:t>[VALEUR]</a:t>
                    </a:fld>
                    <a:endParaRPr lang="fr-FR"/>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35280555555555554"/>
                      <c:h val="0.20381962671332751"/>
                    </c:manualLayout>
                  </c15:layout>
                  <c15:dlblFieldTable/>
                  <c15:showDataLabelsRange val="0"/>
                </c:ext>
                <c:ext xmlns:c16="http://schemas.microsoft.com/office/drawing/2014/chart" uri="{C3380CC4-5D6E-409C-BE32-E72D297353CC}">
                  <c16:uniqueId val="{00000009-B816-4A9F-8201-A84C4C199DBB}"/>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Inscrits!$G$1:$K$1</c:f>
              <c:strCache>
                <c:ptCount val="5"/>
                <c:pt idx="0">
                  <c:v>R&amp;D</c:v>
                </c:pt>
                <c:pt idx="1">
                  <c:v>Project developers</c:v>
                </c:pt>
                <c:pt idx="2">
                  <c:v>Policy makers</c:v>
                </c:pt>
                <c:pt idx="3">
                  <c:v>Carbon buyers</c:v>
                </c:pt>
                <c:pt idx="4">
                  <c:v>Farmers representatives and agri-food industries</c:v>
                </c:pt>
              </c:strCache>
            </c:strRef>
          </c:cat>
          <c:val>
            <c:numRef>
              <c:f>Inscrits!$G$101:$K$101</c:f>
              <c:numCache>
                <c:formatCode>0%</c:formatCode>
                <c:ptCount val="5"/>
                <c:pt idx="0">
                  <c:v>0.34</c:v>
                </c:pt>
                <c:pt idx="1">
                  <c:v>0.18</c:v>
                </c:pt>
                <c:pt idx="2">
                  <c:v>0.18</c:v>
                </c:pt>
                <c:pt idx="3">
                  <c:v>0.15</c:v>
                </c:pt>
                <c:pt idx="4">
                  <c:v>0.16</c:v>
                </c:pt>
              </c:numCache>
            </c:numRef>
          </c:val>
          <c:extLst>
            <c:ext xmlns:c16="http://schemas.microsoft.com/office/drawing/2014/chart" uri="{C3380CC4-5D6E-409C-BE32-E72D297353CC}">
              <c16:uniqueId val="{0000000A-B816-4A9F-8201-A84C4C199DBB}"/>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88397205459951"/>
          <c:y val="7.3860715567709179E-2"/>
          <c:w val="0.83697760451378089"/>
          <c:h val="0.76712510161835079"/>
        </c:manualLayout>
      </c:layout>
      <c:barChart>
        <c:barDir val="col"/>
        <c:grouping val="stacked"/>
        <c:varyColors val="0"/>
        <c:ser>
          <c:idx val="0"/>
          <c:order val="0"/>
          <c:tx>
            <c:strRef>
              <c:f>[1]Feuil1!$B$134</c:f>
              <c:strCache>
                <c:ptCount val="1"/>
                <c:pt idx="0">
                  <c:v>Min</c:v>
                </c:pt>
              </c:strCache>
            </c:strRef>
          </c:tx>
          <c:spPr>
            <a:noFill/>
            <a:ln>
              <a:noFill/>
            </a:ln>
            <a:effectLst/>
          </c:spPr>
          <c:invertIfNegative val="0"/>
          <c:cat>
            <c:strRef>
              <c:f>[1]Feuil1!$C$133:$G$133</c:f>
              <c:strCache>
                <c:ptCount val="5"/>
                <c:pt idx="0">
                  <c:v>Naisseur</c:v>
                </c:pt>
                <c:pt idx="1">
                  <c:v>Naisseur avec engraissement des femelles</c:v>
                </c:pt>
                <c:pt idx="2">
                  <c:v>Naisseur engraisseur de JB</c:v>
                </c:pt>
                <c:pt idx="3">
                  <c:v>Naisseur engraisseur avec achats</c:v>
                </c:pt>
                <c:pt idx="4">
                  <c:v>Engraisseur de JB laitiers</c:v>
                </c:pt>
              </c:strCache>
            </c:strRef>
          </c:cat>
          <c:val>
            <c:numRef>
              <c:f>[1]Feuil1!$C$144:$E$144</c:f>
              <c:numCache>
                <c:formatCode>General</c:formatCode>
                <c:ptCount val="3"/>
                <c:pt idx="0">
                  <c:v>9.1970267051531049</c:v>
                </c:pt>
                <c:pt idx="1">
                  <c:v>10.801461810840499</c:v>
                </c:pt>
                <c:pt idx="2">
                  <c:v>5.4904354350688571</c:v>
                </c:pt>
              </c:numCache>
            </c:numRef>
          </c:val>
          <c:extLst>
            <c:ext xmlns:c16="http://schemas.microsoft.com/office/drawing/2014/chart" uri="{C3380CC4-5D6E-409C-BE32-E72D297353CC}">
              <c16:uniqueId val="{00000000-E6D8-4D96-B831-E81E964E2B53}"/>
            </c:ext>
          </c:extLst>
        </c:ser>
        <c:ser>
          <c:idx val="1"/>
          <c:order val="1"/>
          <c:tx>
            <c:strRef>
              <c:f>[1]Feuil1!$B$135</c:f>
              <c:strCache>
                <c:ptCount val="1"/>
                <c:pt idx="0">
                  <c:v>Q1</c:v>
                </c:pt>
              </c:strCache>
            </c:strRef>
          </c:tx>
          <c:spPr>
            <a:noFill/>
            <a:ln>
              <a:noFill/>
            </a:ln>
            <a:effectLst/>
          </c:spPr>
          <c:invertIfNegative val="0"/>
          <c:errBars>
            <c:errBarType val="minus"/>
            <c:errValType val="percentage"/>
            <c:noEndCap val="0"/>
            <c:val val="100"/>
            <c:spPr>
              <a:noFill/>
              <a:ln w="9525" cap="flat" cmpd="sng" algn="ctr">
                <a:solidFill>
                  <a:schemeClr val="tx1">
                    <a:lumMod val="65000"/>
                    <a:lumOff val="35000"/>
                  </a:schemeClr>
                </a:solidFill>
                <a:round/>
              </a:ln>
              <a:effectLst/>
            </c:spPr>
          </c:errBars>
          <c:cat>
            <c:strRef>
              <c:f>[1]Feuil1!$C$133:$G$133</c:f>
              <c:strCache>
                <c:ptCount val="5"/>
                <c:pt idx="0">
                  <c:v>Naisseur</c:v>
                </c:pt>
                <c:pt idx="1">
                  <c:v>Naisseur avec engraissement des femelles</c:v>
                </c:pt>
                <c:pt idx="2">
                  <c:v>Naisseur engraisseur de JB</c:v>
                </c:pt>
                <c:pt idx="3">
                  <c:v>Naisseur engraisseur avec achats</c:v>
                </c:pt>
                <c:pt idx="4">
                  <c:v>Engraisseur de JB laitiers</c:v>
                </c:pt>
              </c:strCache>
            </c:strRef>
          </c:cat>
          <c:val>
            <c:numRef>
              <c:f>[1]Feuil1!$C$145:$E$145</c:f>
              <c:numCache>
                <c:formatCode>General</c:formatCode>
                <c:ptCount val="3"/>
                <c:pt idx="0">
                  <c:v>6.0575291480915752</c:v>
                </c:pt>
                <c:pt idx="1">
                  <c:v>4.9974356101865727</c:v>
                </c:pt>
                <c:pt idx="2">
                  <c:v>8.2331496009352865</c:v>
                </c:pt>
              </c:numCache>
            </c:numRef>
          </c:val>
          <c:extLst>
            <c:ext xmlns:c16="http://schemas.microsoft.com/office/drawing/2014/chart" uri="{C3380CC4-5D6E-409C-BE32-E72D297353CC}">
              <c16:uniqueId val="{00000001-E6D8-4D96-B831-E81E964E2B53}"/>
            </c:ext>
          </c:extLst>
        </c:ser>
        <c:ser>
          <c:idx val="2"/>
          <c:order val="2"/>
          <c:tx>
            <c:strRef>
              <c:f>[1]Feuil1!$B$136</c:f>
              <c:strCache>
                <c:ptCount val="1"/>
                <c:pt idx="0">
                  <c:v>Median</c:v>
                </c:pt>
              </c:strCache>
            </c:strRef>
          </c:tx>
          <c:spPr>
            <a:solidFill>
              <a:srgbClr val="5B9BD5"/>
            </a:solidFill>
            <a:ln>
              <a:noFill/>
            </a:ln>
            <a:effectLst/>
          </c:spPr>
          <c:invertIfNegative val="0"/>
          <c:cat>
            <c:strRef>
              <c:f>[1]Feuil1!$C$133:$G$133</c:f>
              <c:strCache>
                <c:ptCount val="5"/>
                <c:pt idx="0">
                  <c:v>Naisseur</c:v>
                </c:pt>
                <c:pt idx="1">
                  <c:v>Naisseur avec engraissement des femelles</c:v>
                </c:pt>
                <c:pt idx="2">
                  <c:v>Naisseur engraisseur de JB</c:v>
                </c:pt>
                <c:pt idx="3">
                  <c:v>Naisseur engraisseur avec achats</c:v>
                </c:pt>
                <c:pt idx="4">
                  <c:v>Engraisseur de JB laitiers</c:v>
                </c:pt>
              </c:strCache>
            </c:strRef>
          </c:cat>
          <c:val>
            <c:numRef>
              <c:f>[1]Feuil1!$C$146:$E$146</c:f>
              <c:numCache>
                <c:formatCode>General</c:formatCode>
                <c:ptCount val="3"/>
                <c:pt idx="0">
                  <c:v>1.5096707343751863</c:v>
                </c:pt>
                <c:pt idx="1">
                  <c:v>1.5429867553522705</c:v>
                </c:pt>
                <c:pt idx="2">
                  <c:v>0.9623847851175622</c:v>
                </c:pt>
              </c:numCache>
            </c:numRef>
          </c:val>
          <c:extLst>
            <c:ext xmlns:c16="http://schemas.microsoft.com/office/drawing/2014/chart" uri="{C3380CC4-5D6E-409C-BE32-E72D297353CC}">
              <c16:uniqueId val="{00000002-E6D8-4D96-B831-E81E964E2B53}"/>
            </c:ext>
          </c:extLst>
        </c:ser>
        <c:ser>
          <c:idx val="3"/>
          <c:order val="3"/>
          <c:tx>
            <c:strRef>
              <c:f>[1]Feuil1!$B$137</c:f>
              <c:strCache>
                <c:ptCount val="1"/>
                <c:pt idx="0">
                  <c:v>Q3</c:v>
                </c:pt>
              </c:strCache>
            </c:strRef>
          </c:tx>
          <c:spPr>
            <a:solidFill>
              <a:srgbClr val="5B9BD5"/>
            </a:solidFill>
            <a:ln>
              <a:noFill/>
            </a:ln>
            <a:effectLst/>
          </c:spPr>
          <c:invertIfNegative val="0"/>
          <c:cat>
            <c:strRef>
              <c:f>[1]Feuil1!$C$133:$G$133</c:f>
              <c:strCache>
                <c:ptCount val="5"/>
                <c:pt idx="0">
                  <c:v>Naisseur</c:v>
                </c:pt>
                <c:pt idx="1">
                  <c:v>Naisseur avec engraissement des femelles</c:v>
                </c:pt>
                <c:pt idx="2">
                  <c:v>Naisseur engraisseur de JB</c:v>
                </c:pt>
                <c:pt idx="3">
                  <c:v>Naisseur engraisseur avec achats</c:v>
                </c:pt>
                <c:pt idx="4">
                  <c:v>Engraisseur de JB laitiers</c:v>
                </c:pt>
              </c:strCache>
            </c:strRef>
          </c:cat>
          <c:val>
            <c:numRef>
              <c:f>[1]Feuil1!$C$147:$E$147</c:f>
              <c:numCache>
                <c:formatCode>General</c:formatCode>
                <c:ptCount val="3"/>
                <c:pt idx="0">
                  <c:v>1.9168956533231061</c:v>
                </c:pt>
                <c:pt idx="1">
                  <c:v>1.2768662226845606</c:v>
                </c:pt>
                <c:pt idx="2">
                  <c:v>2.6275386951852582</c:v>
                </c:pt>
              </c:numCache>
            </c:numRef>
          </c:val>
          <c:extLst>
            <c:ext xmlns:c16="http://schemas.microsoft.com/office/drawing/2014/chart" uri="{C3380CC4-5D6E-409C-BE32-E72D297353CC}">
              <c16:uniqueId val="{00000003-E6D8-4D96-B831-E81E964E2B53}"/>
            </c:ext>
          </c:extLst>
        </c:ser>
        <c:ser>
          <c:idx val="4"/>
          <c:order val="4"/>
          <c:tx>
            <c:strRef>
              <c:f>[1]Feuil1!$B$138</c:f>
              <c:strCache>
                <c:ptCount val="1"/>
                <c:pt idx="0">
                  <c:v>Max</c:v>
                </c:pt>
              </c:strCache>
            </c:strRef>
          </c:tx>
          <c:spPr>
            <a:noFill/>
            <a:ln>
              <a:noFill/>
            </a:ln>
            <a:effectLst/>
          </c:spPr>
          <c:invertIfNegative val="0"/>
          <c:errBars>
            <c:errBarType val="minus"/>
            <c:errValType val="percentage"/>
            <c:noEndCap val="0"/>
            <c:val val="100"/>
            <c:spPr>
              <a:noFill/>
              <a:ln w="9525" cap="flat" cmpd="sng" algn="ctr">
                <a:solidFill>
                  <a:schemeClr val="tx1">
                    <a:lumMod val="65000"/>
                    <a:lumOff val="35000"/>
                  </a:schemeClr>
                </a:solidFill>
                <a:round/>
              </a:ln>
              <a:effectLst/>
            </c:spPr>
          </c:errBars>
          <c:cat>
            <c:strRef>
              <c:f>[1]Feuil1!$C$133:$G$133</c:f>
              <c:strCache>
                <c:ptCount val="5"/>
                <c:pt idx="0">
                  <c:v>Naisseur</c:v>
                </c:pt>
                <c:pt idx="1">
                  <c:v>Naisseur avec engraissement des femelles</c:v>
                </c:pt>
                <c:pt idx="2">
                  <c:v>Naisseur engraisseur de JB</c:v>
                </c:pt>
                <c:pt idx="3">
                  <c:v>Naisseur engraisseur avec achats</c:v>
                </c:pt>
                <c:pt idx="4">
                  <c:v>Engraisseur de JB laitiers</c:v>
                </c:pt>
              </c:strCache>
            </c:strRef>
          </c:cat>
          <c:val>
            <c:numRef>
              <c:f>[1]Feuil1!$C$148:$E$148</c:f>
              <c:numCache>
                <c:formatCode>General</c:formatCode>
                <c:ptCount val="3"/>
                <c:pt idx="0">
                  <c:v>11.192511521170399</c:v>
                </c:pt>
                <c:pt idx="1">
                  <c:v>12.116167345896489</c:v>
                </c:pt>
                <c:pt idx="2">
                  <c:v>5.8001439459933195</c:v>
                </c:pt>
              </c:numCache>
            </c:numRef>
          </c:val>
          <c:extLst>
            <c:ext xmlns:c16="http://schemas.microsoft.com/office/drawing/2014/chart" uri="{C3380CC4-5D6E-409C-BE32-E72D297353CC}">
              <c16:uniqueId val="{00000004-E6D8-4D96-B831-E81E964E2B53}"/>
            </c:ext>
          </c:extLst>
        </c:ser>
        <c:dLbls>
          <c:showLegendKey val="0"/>
          <c:showVal val="0"/>
          <c:showCatName val="0"/>
          <c:showSerName val="0"/>
          <c:showPercent val="0"/>
          <c:showBubbleSize val="0"/>
        </c:dLbls>
        <c:gapWidth val="150"/>
        <c:overlap val="100"/>
        <c:axId val="295088064"/>
        <c:axId val="295088624"/>
      </c:barChart>
      <c:catAx>
        <c:axId val="295088064"/>
        <c:scaling>
          <c:orientation val="minMax"/>
        </c:scaling>
        <c:delete val="1"/>
        <c:axPos val="b"/>
        <c:numFmt formatCode="General" sourceLinked="1"/>
        <c:majorTickMark val="out"/>
        <c:minorTickMark val="none"/>
        <c:tickLblPos val="nextTo"/>
        <c:crossAx val="295088624"/>
        <c:crosses val="autoZero"/>
        <c:auto val="1"/>
        <c:lblAlgn val="ctr"/>
        <c:lblOffset val="100"/>
        <c:noMultiLvlLbl val="0"/>
      </c:catAx>
      <c:valAx>
        <c:axId val="295088624"/>
        <c:scaling>
          <c:orientation val="minMax"/>
          <c:max val="27"/>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sz="1200"/>
                  <a:t>kg  CO</a:t>
                </a:r>
                <a:r>
                  <a:rPr lang="fr-FR" sz="1200" baseline="-25000"/>
                  <a:t>2</a:t>
                </a:r>
                <a:r>
                  <a:rPr lang="fr-FR" sz="1200"/>
                  <a:t> equivalent  / Kg LWG</a:t>
                </a:r>
              </a:p>
            </c:rich>
          </c:tx>
          <c:layout>
            <c:manualLayout>
              <c:xMode val="edge"/>
              <c:yMode val="edge"/>
              <c:x val="7.1811120425295995E-3"/>
              <c:y val="9.0767037243983731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295088064"/>
        <c:crosses val="autoZero"/>
        <c:crossBetween val="between"/>
      </c:valAx>
      <c:spPr>
        <a:noFill/>
        <a:ln>
          <a:noFill/>
        </a:ln>
        <a:effectLst/>
      </c:spPr>
    </c:plotArea>
    <c:plotVisOnly val="1"/>
    <c:dispBlanksAs val="gap"/>
    <c:showDLblsOverMax val="0"/>
  </c:chart>
  <c:spPr>
    <a:noFill/>
    <a:ln>
      <a:solidFill>
        <a:srgbClr val="ABBCDD"/>
      </a:solidFill>
    </a:ln>
    <a:effectLst/>
  </c:spPr>
  <c:txPr>
    <a:bodyPr/>
    <a:lstStyle/>
    <a:p>
      <a:pPr>
        <a:defRPr sz="1200"/>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'Mean Top 10'!$B$7</c:f>
              <c:strCache>
                <c:ptCount val="1"/>
                <c:pt idx="0">
                  <c:v>Milk carbon footprint</c:v>
                </c:pt>
              </c:strCache>
            </c:strRef>
          </c:tx>
          <c:spPr>
            <a:solidFill>
              <a:schemeClr val="accent1"/>
            </a:solidFill>
            <a:ln>
              <a:noFill/>
            </a:ln>
            <a:effectLst/>
          </c:spPr>
          <c:invertIfNegative val="0"/>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EABB-4897-8BC4-59E5445C0773}"/>
              </c:ext>
            </c:extLst>
          </c:dPt>
          <c:cat>
            <c:strRef>
              <c:f>'Mean Top 10'!$C$6:$D$6</c:f>
              <c:strCache>
                <c:ptCount val="2"/>
                <c:pt idx="0">
                  <c:v>Mean farm</c:v>
                </c:pt>
                <c:pt idx="1">
                  <c:v>Top 10</c:v>
                </c:pt>
              </c:strCache>
            </c:strRef>
          </c:cat>
          <c:val>
            <c:numRef>
              <c:f>'Mean Top 10'!$C$7:$D$7</c:f>
              <c:numCache>
                <c:formatCode>General</c:formatCode>
                <c:ptCount val="2"/>
                <c:pt idx="0">
                  <c:v>1.01</c:v>
                </c:pt>
                <c:pt idx="1">
                  <c:v>0.81</c:v>
                </c:pt>
              </c:numCache>
            </c:numRef>
          </c:val>
          <c:extLst>
            <c:ext xmlns:c16="http://schemas.microsoft.com/office/drawing/2014/chart" uri="{C3380CC4-5D6E-409C-BE32-E72D297353CC}">
              <c16:uniqueId val="{00000002-EABB-4897-8BC4-59E5445C0773}"/>
            </c:ext>
          </c:extLst>
        </c:ser>
        <c:dLbls>
          <c:showLegendKey val="0"/>
          <c:showVal val="0"/>
          <c:showCatName val="0"/>
          <c:showSerName val="0"/>
          <c:showPercent val="0"/>
          <c:showBubbleSize val="0"/>
        </c:dLbls>
        <c:gapWidth val="219"/>
        <c:overlap val="-27"/>
        <c:axId val="759777472"/>
        <c:axId val="759772480"/>
      </c:barChart>
      <c:catAx>
        <c:axId val="75977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759772480"/>
        <c:crosses val="autoZero"/>
        <c:auto val="1"/>
        <c:lblAlgn val="ctr"/>
        <c:lblOffset val="100"/>
        <c:noMultiLvlLbl val="0"/>
      </c:catAx>
      <c:valAx>
        <c:axId val="75977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fr-FR"/>
                  <a:t>kg CO2/kg FPCM</a:t>
                </a:r>
              </a:p>
            </c:rich>
          </c:tx>
          <c:layout>
            <c:manualLayout>
              <c:xMode val="edge"/>
              <c:yMode val="edge"/>
              <c:x val="3.2497678737233054E-2"/>
              <c:y val="0.33417067658209393"/>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759777472"/>
        <c:crosses val="autoZero"/>
        <c:crossBetween val="between"/>
      </c:valAx>
      <c:spPr>
        <a:noFill/>
        <a:ln>
          <a:noFill/>
        </a:ln>
        <a:effectLst/>
      </c:spPr>
    </c:plotArea>
    <c:plotVisOnly val="1"/>
    <c:dispBlanksAs val="gap"/>
    <c:showDLblsOverMax val="0"/>
  </c:chart>
  <c:spPr>
    <a:noFill/>
    <a:ln>
      <a:noFill/>
    </a:ln>
    <a:effectLst/>
  </c:spPr>
  <c:txPr>
    <a:bodyPr/>
    <a:lstStyle/>
    <a:p>
      <a:pPr>
        <a:defRPr sz="1100" b="1"/>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'Mean Top 10'!$B$10</c:f>
              <c:strCache>
                <c:ptCount val="1"/>
                <c:pt idx="0">
                  <c:v>Dairy sheep carbon footprint</c:v>
                </c:pt>
              </c:strCache>
            </c:strRef>
          </c:tx>
          <c:spPr>
            <a:solidFill>
              <a:schemeClr val="accent1"/>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01-7336-4847-A746-447851C5E7A6}"/>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7336-4847-A746-447851C5E7A6}"/>
              </c:ext>
            </c:extLst>
          </c:dPt>
          <c:cat>
            <c:strRef>
              <c:f>'Mean Top 10'!$C$6:$D$6</c:f>
              <c:strCache>
                <c:ptCount val="2"/>
                <c:pt idx="0">
                  <c:v>Mean farm</c:v>
                </c:pt>
                <c:pt idx="1">
                  <c:v>Top 10</c:v>
                </c:pt>
              </c:strCache>
            </c:strRef>
          </c:cat>
          <c:val>
            <c:numRef>
              <c:f>'Mean Top 10'!$C$10:$D$10</c:f>
              <c:numCache>
                <c:formatCode>General</c:formatCode>
                <c:ptCount val="2"/>
                <c:pt idx="0">
                  <c:v>2.6</c:v>
                </c:pt>
                <c:pt idx="1">
                  <c:v>2.15</c:v>
                </c:pt>
              </c:numCache>
            </c:numRef>
          </c:val>
          <c:extLst>
            <c:ext xmlns:c16="http://schemas.microsoft.com/office/drawing/2014/chart" uri="{C3380CC4-5D6E-409C-BE32-E72D297353CC}">
              <c16:uniqueId val="{00000004-7336-4847-A746-447851C5E7A6}"/>
            </c:ext>
          </c:extLst>
        </c:ser>
        <c:dLbls>
          <c:showLegendKey val="0"/>
          <c:showVal val="0"/>
          <c:showCatName val="0"/>
          <c:showSerName val="0"/>
          <c:showPercent val="0"/>
          <c:showBubbleSize val="0"/>
        </c:dLbls>
        <c:gapWidth val="219"/>
        <c:overlap val="-27"/>
        <c:axId val="759777472"/>
        <c:axId val="759772480"/>
      </c:barChart>
      <c:catAx>
        <c:axId val="75977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759772480"/>
        <c:crosses val="autoZero"/>
        <c:auto val="1"/>
        <c:lblAlgn val="ctr"/>
        <c:lblOffset val="100"/>
        <c:noMultiLvlLbl val="0"/>
      </c:catAx>
      <c:valAx>
        <c:axId val="75977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fr-FR"/>
                  <a:t>kg CO2/kg FPCM</a:t>
                </a:r>
              </a:p>
            </c:rich>
          </c:tx>
          <c:layout>
            <c:manualLayout>
              <c:xMode val="edge"/>
              <c:yMode val="edge"/>
              <c:x val="3.2497678737233054E-2"/>
              <c:y val="0.3341706765820939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759777472"/>
        <c:crosses val="autoZero"/>
        <c:crossBetween val="between"/>
      </c:valAx>
      <c:spPr>
        <a:noFill/>
        <a:ln>
          <a:noFill/>
        </a:ln>
        <a:effectLst/>
      </c:spPr>
    </c:plotArea>
    <c:plotVisOnly val="1"/>
    <c:dispBlanksAs val="gap"/>
    <c:showDLblsOverMax val="0"/>
  </c:chart>
  <c:spPr>
    <a:noFill/>
    <a:ln>
      <a:noFill/>
    </a:ln>
    <a:effectLst/>
  </c:spPr>
  <c:txPr>
    <a:bodyPr/>
    <a:lstStyle/>
    <a:p>
      <a:pPr>
        <a:defRPr sz="1200" b="1"/>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84" b="1" i="0" u="none" strike="noStrike" kern="1200" spc="0" baseline="0">
                <a:solidFill>
                  <a:schemeClr val="tx1">
                    <a:lumMod val="65000"/>
                    <a:lumOff val="35000"/>
                  </a:schemeClr>
                </a:solidFill>
                <a:latin typeface="+mn-lt"/>
                <a:ea typeface="+mn-ea"/>
                <a:cs typeface="+mn-cs"/>
              </a:defRPr>
            </a:pPr>
            <a:r>
              <a:rPr lang="en-US" sz="1400" dirty="0"/>
              <a:t>Meat sheep  carbon footprint</a:t>
            </a:r>
          </a:p>
        </c:rich>
      </c:tx>
      <c:overlay val="0"/>
      <c:spPr>
        <a:noFill/>
        <a:ln>
          <a:noFill/>
        </a:ln>
        <a:effectLst/>
      </c:spPr>
      <c:txPr>
        <a:bodyPr rot="0" spcFirstLastPara="1" vertOverflow="ellipsis" vert="horz" wrap="square" anchor="ctr" anchorCtr="1"/>
        <a:lstStyle/>
        <a:p>
          <a:pPr>
            <a:defRPr sz="1584"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'Mean Top 10'!$B$11</c:f>
              <c:strCache>
                <c:ptCount val="1"/>
                <c:pt idx="0">
                  <c:v>Meat sheep  carbon footprint</c:v>
                </c:pt>
              </c:strCache>
            </c:strRef>
          </c:tx>
          <c:spPr>
            <a:solidFill>
              <a:schemeClr val="accent1"/>
            </a:solidFill>
            <a:ln>
              <a:noFill/>
            </a:ln>
            <a:effectLst/>
          </c:spPr>
          <c:invertIfNegative val="0"/>
          <c:dPt>
            <c:idx val="0"/>
            <c:invertIfNegative val="0"/>
            <c:bubble3D val="0"/>
            <c:spPr>
              <a:solidFill>
                <a:schemeClr val="bg2">
                  <a:lumMod val="50000"/>
                </a:schemeClr>
              </a:solidFill>
              <a:ln>
                <a:noFill/>
              </a:ln>
              <a:effectLst/>
            </c:spPr>
            <c:extLst>
              <c:ext xmlns:c16="http://schemas.microsoft.com/office/drawing/2014/chart" uri="{C3380CC4-5D6E-409C-BE32-E72D297353CC}">
                <c16:uniqueId val="{00000001-8A49-48DA-95F3-88319F8CC5BD}"/>
              </c:ext>
            </c:extLst>
          </c:dPt>
          <c:dPt>
            <c:idx val="1"/>
            <c:invertIfNegative val="0"/>
            <c:bubble3D val="0"/>
            <c:spPr>
              <a:solidFill>
                <a:schemeClr val="bg2">
                  <a:lumMod val="90000"/>
                </a:schemeClr>
              </a:solidFill>
              <a:ln>
                <a:noFill/>
              </a:ln>
              <a:effectLst/>
            </c:spPr>
            <c:extLst>
              <c:ext xmlns:c16="http://schemas.microsoft.com/office/drawing/2014/chart" uri="{C3380CC4-5D6E-409C-BE32-E72D297353CC}">
                <c16:uniqueId val="{00000003-8A49-48DA-95F3-88319F8CC5BD}"/>
              </c:ext>
            </c:extLst>
          </c:dPt>
          <c:cat>
            <c:strRef>
              <c:f>'Mean Top 10'!$C$6:$D$6</c:f>
              <c:strCache>
                <c:ptCount val="2"/>
                <c:pt idx="0">
                  <c:v>Mean farm</c:v>
                </c:pt>
                <c:pt idx="1">
                  <c:v>Top 10</c:v>
                </c:pt>
              </c:strCache>
            </c:strRef>
          </c:cat>
          <c:val>
            <c:numRef>
              <c:f>'Mean Top 10'!$C$11:$D$11</c:f>
              <c:numCache>
                <c:formatCode>General</c:formatCode>
                <c:ptCount val="2"/>
                <c:pt idx="0">
                  <c:v>40.6</c:v>
                </c:pt>
                <c:pt idx="1">
                  <c:v>29.4</c:v>
                </c:pt>
              </c:numCache>
            </c:numRef>
          </c:val>
          <c:extLst>
            <c:ext xmlns:c16="http://schemas.microsoft.com/office/drawing/2014/chart" uri="{C3380CC4-5D6E-409C-BE32-E72D297353CC}">
              <c16:uniqueId val="{00000004-8A49-48DA-95F3-88319F8CC5BD}"/>
            </c:ext>
          </c:extLst>
        </c:ser>
        <c:dLbls>
          <c:showLegendKey val="0"/>
          <c:showVal val="0"/>
          <c:showCatName val="0"/>
          <c:showSerName val="0"/>
          <c:showPercent val="0"/>
          <c:showBubbleSize val="0"/>
        </c:dLbls>
        <c:gapWidth val="219"/>
        <c:overlap val="-27"/>
        <c:axId val="759777472"/>
        <c:axId val="759772480"/>
      </c:barChart>
      <c:catAx>
        <c:axId val="75977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20" b="1" i="0" u="none" strike="noStrike" kern="1200" baseline="0">
                <a:solidFill>
                  <a:schemeClr val="tx1">
                    <a:lumMod val="65000"/>
                    <a:lumOff val="35000"/>
                  </a:schemeClr>
                </a:solidFill>
                <a:latin typeface="+mn-lt"/>
                <a:ea typeface="+mn-ea"/>
                <a:cs typeface="+mn-cs"/>
              </a:defRPr>
            </a:pPr>
            <a:endParaRPr lang="fr-FR"/>
          </a:p>
        </c:txPr>
        <c:crossAx val="759772480"/>
        <c:crosses val="autoZero"/>
        <c:auto val="1"/>
        <c:lblAlgn val="ctr"/>
        <c:lblOffset val="100"/>
        <c:noMultiLvlLbl val="0"/>
      </c:catAx>
      <c:valAx>
        <c:axId val="75977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20" b="1" i="0" u="none" strike="noStrike" kern="1200" baseline="0">
                    <a:solidFill>
                      <a:schemeClr val="tx1">
                        <a:lumMod val="65000"/>
                        <a:lumOff val="35000"/>
                      </a:schemeClr>
                    </a:solidFill>
                    <a:latin typeface="+mn-lt"/>
                    <a:ea typeface="+mn-ea"/>
                    <a:cs typeface="+mn-cs"/>
                  </a:defRPr>
                </a:pPr>
                <a:r>
                  <a:rPr lang="fr-FR"/>
                  <a:t>kg CO2/kg Carcass weight</a:t>
                </a:r>
              </a:p>
            </c:rich>
          </c:tx>
          <c:layout>
            <c:manualLayout>
              <c:xMode val="edge"/>
              <c:yMode val="edge"/>
              <c:x val="1.0196154456708486E-2"/>
              <c:y val="0.27640000363910538"/>
            </c:manualLayout>
          </c:layout>
          <c:overlay val="0"/>
          <c:spPr>
            <a:noFill/>
            <a:ln>
              <a:noFill/>
            </a:ln>
            <a:effectLst/>
          </c:spPr>
          <c:txPr>
            <a:bodyPr rot="-5400000" spcFirstLastPara="1" vertOverflow="ellipsis" vert="horz" wrap="square" anchor="ctr" anchorCtr="1"/>
            <a:lstStyle/>
            <a:p>
              <a:pPr>
                <a:defRPr sz="132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20" b="1" i="0" u="none" strike="noStrike" kern="1200" baseline="0">
                <a:solidFill>
                  <a:schemeClr val="tx1">
                    <a:lumMod val="65000"/>
                    <a:lumOff val="35000"/>
                  </a:schemeClr>
                </a:solidFill>
                <a:latin typeface="+mn-lt"/>
                <a:ea typeface="+mn-ea"/>
                <a:cs typeface="+mn-cs"/>
              </a:defRPr>
            </a:pPr>
            <a:endParaRPr lang="fr-FR"/>
          </a:p>
        </c:txPr>
        <c:crossAx val="759777472"/>
        <c:crosses val="autoZero"/>
        <c:crossBetween val="between"/>
      </c:valAx>
      <c:spPr>
        <a:noFill/>
        <a:ln>
          <a:noFill/>
        </a:ln>
        <a:effectLst/>
      </c:spPr>
    </c:plotArea>
    <c:plotVisOnly val="1"/>
    <c:dispBlanksAs val="gap"/>
    <c:showDLblsOverMax val="0"/>
  </c:chart>
  <c:spPr>
    <a:noFill/>
    <a:ln>
      <a:noFill/>
    </a:ln>
    <a:effectLst/>
  </c:spPr>
  <c:txPr>
    <a:bodyPr/>
    <a:lstStyle/>
    <a:p>
      <a:pPr>
        <a:defRPr sz="1320" b="1"/>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577885228492465E-2"/>
          <c:y val="2.848888888888889E-2"/>
          <c:w val="0.90565462237689653"/>
          <c:h val="0.66707401574803149"/>
        </c:manualLayout>
      </c:layout>
      <c:barChart>
        <c:barDir val="col"/>
        <c:grouping val="clustered"/>
        <c:varyColors val="0"/>
        <c:ser>
          <c:idx val="0"/>
          <c:order val="0"/>
          <c:tx>
            <c:strRef>
              <c:f>'Mean Top 10'!$C$14</c:f>
              <c:strCache>
                <c:ptCount val="1"/>
                <c:pt idx="0">
                  <c:v>Mean farm</c:v>
                </c:pt>
              </c:strCache>
            </c:strRef>
          </c:tx>
          <c:spPr>
            <a:solidFill>
              <a:schemeClr val="accent1">
                <a:lumMod val="75000"/>
              </a:schemeClr>
            </a:solidFill>
            <a:ln>
              <a:noFill/>
            </a:ln>
            <a:effectLst/>
          </c:spPr>
          <c:invertIfNegative val="0"/>
          <c:cat>
            <c:strRef>
              <c:f>'Mean Top 10'!$B$15:$B$17</c:f>
              <c:strCache>
                <c:ptCount val="3"/>
                <c:pt idx="0">
                  <c:v>Milk carbon footprint (kg CO2/kg FPCM)</c:v>
                </c:pt>
                <c:pt idx="1">
                  <c:v>Acidification (kg eq. SO2/1000 L lait)</c:v>
                </c:pt>
                <c:pt idx="2">
                  <c:v>Eutrophication (kg eq. PO4/1000 L lait)</c:v>
                </c:pt>
              </c:strCache>
            </c:strRef>
          </c:cat>
          <c:val>
            <c:numRef>
              <c:f>'Mean Top 10'!$C$15:$C$17</c:f>
              <c:numCache>
                <c:formatCode>General</c:formatCode>
                <c:ptCount val="3"/>
                <c:pt idx="0">
                  <c:v>1.01</c:v>
                </c:pt>
                <c:pt idx="1">
                  <c:v>8.3800000000000008</c:v>
                </c:pt>
                <c:pt idx="2">
                  <c:v>2.15</c:v>
                </c:pt>
              </c:numCache>
            </c:numRef>
          </c:val>
          <c:extLst>
            <c:ext xmlns:c16="http://schemas.microsoft.com/office/drawing/2014/chart" uri="{C3380CC4-5D6E-409C-BE32-E72D297353CC}">
              <c16:uniqueId val="{00000000-A335-444E-8A0C-73533A0605B1}"/>
            </c:ext>
          </c:extLst>
        </c:ser>
        <c:ser>
          <c:idx val="1"/>
          <c:order val="1"/>
          <c:tx>
            <c:strRef>
              <c:f>'Mean Top 10'!$D$14</c:f>
              <c:strCache>
                <c:ptCount val="1"/>
                <c:pt idx="0">
                  <c:v>Top 10</c:v>
                </c:pt>
              </c:strCache>
            </c:strRef>
          </c:tx>
          <c:spPr>
            <a:solidFill>
              <a:schemeClr val="accent6">
                <a:lumMod val="75000"/>
              </a:schemeClr>
            </a:solidFill>
            <a:ln>
              <a:noFill/>
            </a:ln>
            <a:effectLst/>
          </c:spPr>
          <c:invertIfNegative val="0"/>
          <c:cat>
            <c:strRef>
              <c:f>'Mean Top 10'!$B$15:$B$17</c:f>
              <c:strCache>
                <c:ptCount val="3"/>
                <c:pt idx="0">
                  <c:v>Milk carbon footprint (kg CO2/kg FPCM)</c:v>
                </c:pt>
                <c:pt idx="1">
                  <c:v>Acidification (kg eq. SO2/1000 L lait)</c:v>
                </c:pt>
                <c:pt idx="2">
                  <c:v>Eutrophication (kg eq. PO4/1000 L lait)</c:v>
                </c:pt>
              </c:strCache>
            </c:strRef>
          </c:cat>
          <c:val>
            <c:numRef>
              <c:f>'Mean Top 10'!$D$15:$D$17</c:f>
              <c:numCache>
                <c:formatCode>General</c:formatCode>
                <c:ptCount val="3"/>
                <c:pt idx="0">
                  <c:v>0.81</c:v>
                </c:pt>
                <c:pt idx="1">
                  <c:v>4.5</c:v>
                </c:pt>
                <c:pt idx="2">
                  <c:v>0.19</c:v>
                </c:pt>
              </c:numCache>
            </c:numRef>
          </c:val>
          <c:extLst>
            <c:ext xmlns:c16="http://schemas.microsoft.com/office/drawing/2014/chart" uri="{C3380CC4-5D6E-409C-BE32-E72D297353CC}">
              <c16:uniqueId val="{00000001-A335-444E-8A0C-73533A0605B1}"/>
            </c:ext>
          </c:extLst>
        </c:ser>
        <c:dLbls>
          <c:showLegendKey val="0"/>
          <c:showVal val="0"/>
          <c:showCatName val="0"/>
          <c:showSerName val="0"/>
          <c:showPercent val="0"/>
          <c:showBubbleSize val="0"/>
        </c:dLbls>
        <c:gapWidth val="219"/>
        <c:overlap val="-27"/>
        <c:axId val="2097821440"/>
        <c:axId val="2097831424"/>
      </c:barChart>
      <c:catAx>
        <c:axId val="209782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2097831424"/>
        <c:crosses val="autoZero"/>
        <c:auto val="1"/>
        <c:lblAlgn val="ctr"/>
        <c:lblOffset val="100"/>
        <c:noMultiLvlLbl val="0"/>
      </c:catAx>
      <c:valAx>
        <c:axId val="2097831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2097821440"/>
        <c:crosses val="autoZero"/>
        <c:crossBetween val="between"/>
      </c:valAx>
      <c:spPr>
        <a:noFill/>
        <a:ln>
          <a:noFill/>
        </a:ln>
        <a:effectLst/>
      </c:spPr>
    </c:plotArea>
    <c:legend>
      <c:legendPos val="b"/>
      <c:layout>
        <c:manualLayout>
          <c:xMode val="edge"/>
          <c:yMode val="edge"/>
          <c:x val="6.7567792617839309E-2"/>
          <c:y val="0.16055503062117235"/>
          <c:w val="0.33755744677938726"/>
          <c:h val="0.1238894138232720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a:noFill/>
    </a:ln>
    <a:effectLst/>
  </c:spPr>
  <c:txPr>
    <a:bodyPr/>
    <a:lstStyle/>
    <a:p>
      <a:pPr>
        <a:defRPr sz="1050"/>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Feuil1!$J$13</c:f>
              <c:strCache>
                <c:ptCount val="1"/>
                <c:pt idx="0">
                  <c:v>Réductions d'émissions C02 eq</c:v>
                </c:pt>
              </c:strCache>
            </c:strRef>
          </c:tx>
          <c:spPr>
            <a:solidFill>
              <a:schemeClr val="accent1"/>
            </a:solidFill>
            <a:ln>
              <a:noFill/>
            </a:ln>
            <a:effectLst/>
          </c:spPr>
          <c:invertIfNegative val="0"/>
          <c:val>
            <c:numRef>
              <c:f>Feuil1!$K$13:$M$13</c:f>
              <c:numCache>
                <c:formatCode>General</c:formatCode>
                <c:ptCount val="3"/>
                <c:pt idx="0">
                  <c:v>138</c:v>
                </c:pt>
                <c:pt idx="1">
                  <c:v>550</c:v>
                </c:pt>
              </c:numCache>
            </c:numRef>
          </c:val>
          <c:extLst>
            <c:ext xmlns:c15="http://schemas.microsoft.com/office/drawing/2012/chart" uri="{02D57815-91ED-43cb-92C2-25804820EDAC}">
              <c15:filteredCategoryTitle>
                <c15:cat>
                  <c:strRef>
                    <c:extLst>
                      <c:ext uri="{02D57815-91ED-43cb-92C2-25804820EDAC}">
                        <c15:formulaRef>
                          <c15:sqref>Feuil1!$K$12:$M$12</c15:sqref>
                        </c15:formulaRef>
                      </c:ext>
                    </c:extLst>
                    <c:strCache>
                      <c:ptCount val="3"/>
                      <c:pt idx="0">
                        <c:v>AAP1</c:v>
                      </c:pt>
                      <c:pt idx="1">
                        <c:v>AAP2</c:v>
                      </c:pt>
                      <c:pt idx="2">
                        <c:v>AAP3</c:v>
                      </c:pt>
                    </c:strCache>
                  </c:strRef>
                </c15:cat>
              </c15:filteredCategoryTitle>
            </c:ext>
            <c:ext xmlns:c16="http://schemas.microsoft.com/office/drawing/2014/chart" uri="{C3380CC4-5D6E-409C-BE32-E72D297353CC}">
              <c16:uniqueId val="{00000000-DD4E-4126-8946-39DCDC389557}"/>
            </c:ext>
          </c:extLst>
        </c:ser>
        <c:dLbls>
          <c:showLegendKey val="0"/>
          <c:showVal val="0"/>
          <c:showCatName val="0"/>
          <c:showSerName val="0"/>
          <c:showPercent val="0"/>
          <c:showBubbleSize val="0"/>
        </c:dLbls>
        <c:gapWidth val="219"/>
        <c:axId val="1729278799"/>
        <c:axId val="1729280047"/>
      </c:barChart>
      <c:scatterChart>
        <c:scatterStyle val="lineMarker"/>
        <c:varyColors val="0"/>
        <c:ser>
          <c:idx val="1"/>
          <c:order val="1"/>
          <c:tx>
            <c:strRef>
              <c:f>Feuil1!$J$14</c:f>
              <c:strCache>
                <c:ptCount val="1"/>
                <c:pt idx="0">
                  <c:v>Exploitations engagées FCAA</c:v>
                </c:pt>
              </c:strCache>
            </c:strRef>
          </c:tx>
          <c:spPr>
            <a:ln w="25400" cap="rnd">
              <a:noFill/>
              <a:round/>
            </a:ln>
            <a:effectLst/>
          </c:spPr>
          <c:marker>
            <c:symbol val="circle"/>
            <c:size val="5"/>
            <c:spPr>
              <a:solidFill>
                <a:schemeClr val="accent2"/>
              </a:solidFill>
              <a:ln w="1238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Feuil1!$K$12:$M$12</c:f>
              <c:strCache>
                <c:ptCount val="3"/>
                <c:pt idx="0">
                  <c:v>AAP1</c:v>
                </c:pt>
                <c:pt idx="1">
                  <c:v>AAP2</c:v>
                </c:pt>
                <c:pt idx="2">
                  <c:v>AAP3</c:v>
                </c:pt>
              </c:strCache>
            </c:strRef>
          </c:xVal>
          <c:yVal>
            <c:numRef>
              <c:f>Feuil1!$K$14:$M$14</c:f>
              <c:numCache>
                <c:formatCode>General</c:formatCode>
                <c:ptCount val="3"/>
                <c:pt idx="0">
                  <c:v>301</c:v>
                </c:pt>
                <c:pt idx="1">
                  <c:v>962</c:v>
                </c:pt>
                <c:pt idx="2">
                  <c:v>1730</c:v>
                </c:pt>
              </c:numCache>
            </c:numRef>
          </c:yVal>
          <c:smooth val="0"/>
          <c:extLst>
            <c:ext xmlns:c16="http://schemas.microsoft.com/office/drawing/2014/chart" uri="{C3380CC4-5D6E-409C-BE32-E72D297353CC}">
              <c16:uniqueId val="{00000001-DD4E-4126-8946-39DCDC389557}"/>
            </c:ext>
          </c:extLst>
        </c:ser>
        <c:dLbls>
          <c:showLegendKey val="0"/>
          <c:showVal val="0"/>
          <c:showCatName val="0"/>
          <c:showSerName val="0"/>
          <c:showPercent val="0"/>
          <c:showBubbleSize val="0"/>
        </c:dLbls>
        <c:axId val="144848511"/>
        <c:axId val="144862239"/>
      </c:scatterChart>
      <c:catAx>
        <c:axId val="1729278799"/>
        <c:scaling>
          <c:orientation val="minMax"/>
        </c:scaling>
        <c:delete val="1"/>
        <c:axPos val="b"/>
        <c:numFmt formatCode="General" sourceLinked="1"/>
        <c:majorTickMark val="none"/>
        <c:minorTickMark val="none"/>
        <c:tickLblPos val="nextTo"/>
        <c:crossAx val="1729280047"/>
        <c:crosses val="autoZero"/>
        <c:auto val="1"/>
        <c:lblAlgn val="ctr"/>
        <c:lblOffset val="100"/>
        <c:noMultiLvlLbl val="0"/>
      </c:catAx>
      <c:valAx>
        <c:axId val="17292800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T CO2 eq</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1729278799"/>
        <c:crosses val="autoZero"/>
        <c:crossBetween val="between"/>
      </c:valAx>
      <c:valAx>
        <c:axId val="144862239"/>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Farm</a:t>
                </a:r>
                <a:r>
                  <a:rPr lang="en-US" sz="1600" baseline="0" dirty="0"/>
                  <a:t> committed</a:t>
                </a:r>
                <a:endParaRPr lang="en-US" sz="160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144848511"/>
        <c:crosses val="max"/>
        <c:crossBetween val="midCat"/>
      </c:valAx>
      <c:valAx>
        <c:axId val="144848511"/>
        <c:scaling>
          <c:orientation val="minMax"/>
        </c:scaling>
        <c:delete val="1"/>
        <c:axPos val="b"/>
        <c:numFmt formatCode="General" sourceLinked="1"/>
        <c:majorTickMark val="out"/>
        <c:minorTickMark val="none"/>
        <c:tickLblPos val="nextTo"/>
        <c:crossAx val="14486223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1-12T10:34:43.437" idx="1">
    <p:pos x="10" y="10"/>
    <p:text/>
    <p:extLst>
      <p:ext uri="{C676402C-5697-4E1C-873F-D02D1690AC5C}">
        <p15:threadingInfo xmlns:p15="http://schemas.microsoft.com/office/powerpoint/2012/main" timeZoneBias="-60"/>
      </p:ext>
    </p:extLst>
  </p:cm>
</p:cmLst>
</file>

<file path=ppt/diagrams/_rels/data1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image" Target="../media/image168.png"/></Relationships>
</file>

<file path=ppt/diagrams/_rels/data11.xml.rels><?xml version="1.0" encoding="UTF-8" standalone="yes"?>
<Relationships xmlns="http://schemas.openxmlformats.org/package/2006/relationships"><Relationship Id="rId1" Type="http://schemas.openxmlformats.org/officeDocument/2006/relationships/image" Target="../media/image171.png"/></Relationships>
</file>

<file path=ppt/diagrams/_rels/data28.xml.rels><?xml version="1.0" encoding="UTF-8" standalone="yes"?>
<Relationships xmlns="http://schemas.openxmlformats.org/package/2006/relationships"><Relationship Id="rId1" Type="http://schemas.openxmlformats.org/officeDocument/2006/relationships/image" Target="../media/image275.png"/></Relationships>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_rels/data31.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jpeg"/><Relationship Id="rId1" Type="http://schemas.openxmlformats.org/officeDocument/2006/relationships/image" Target="../media/image360.jpeg"/><Relationship Id="rId4" Type="http://schemas.openxmlformats.org/officeDocument/2006/relationships/image" Target="../media/image363.jpeg"/></Relationships>
</file>

<file path=ppt/diagrams/_rels/data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_rels/data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ata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image" Target="../media/image160.png"/></Relationships>
</file>

<file path=ppt/diagrams/_rels/data9.xml.rels><?xml version="1.0" encoding="UTF-8" standalone="yes"?>
<Relationships xmlns="http://schemas.openxmlformats.org/package/2006/relationships"><Relationship Id="rId1" Type="http://schemas.openxmlformats.org/officeDocument/2006/relationships/image" Target="../media/image16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image" Target="../media/image168.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71.png"/></Relationships>
</file>

<file path=ppt/diagrams/_rels/drawing28.xml.rels><?xml version="1.0" encoding="UTF-8" standalone="yes"?>
<Relationships xmlns="http://schemas.openxmlformats.org/package/2006/relationships"><Relationship Id="rId1" Type="http://schemas.openxmlformats.org/officeDocument/2006/relationships/image" Target="../media/image27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_rels/drawing31.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jpeg"/><Relationship Id="rId1" Type="http://schemas.openxmlformats.org/officeDocument/2006/relationships/image" Target="../media/image360.jpeg"/><Relationship Id="rId4" Type="http://schemas.openxmlformats.org/officeDocument/2006/relationships/image" Target="../media/image36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_rels/drawing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image" Target="../media/image160.png"/></Relationships>
</file>

<file path=ppt/diagrams/_rels/drawing9.xml.rels><?xml version="1.0" encoding="UTF-8" standalone="yes"?>
<Relationships xmlns="http://schemas.openxmlformats.org/package/2006/relationships"><Relationship Id="rId1" Type="http://schemas.openxmlformats.org/officeDocument/2006/relationships/image" Target="../media/image16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5EDCE6-EBED-4DCD-8614-962FB88BA851}" type="doc">
      <dgm:prSet loTypeId="urn:microsoft.com/office/officeart/2005/8/layout/equation2" loCatId="process" qsTypeId="urn:microsoft.com/office/officeart/2005/8/quickstyle/simple1" qsCatId="simple" csTypeId="urn:microsoft.com/office/officeart/2005/8/colors/accent1_2" csCatId="accent1" phldr="1"/>
      <dgm:spPr/>
    </dgm:pt>
    <dgm:pt modelId="{F47A4CA5-7B5B-4B25-8FD2-6A2819E3231E}">
      <dgm:prSet phldrT="[Text]" custT="1"/>
      <dgm:spPr>
        <a:solidFill>
          <a:schemeClr val="accent4"/>
        </a:solidFill>
      </dgm:spPr>
      <dgm:t>
        <a:bodyPr/>
        <a:lstStyle/>
        <a:p>
          <a:r>
            <a:rPr lang="fr-BE" sz="1600" b="0" u="none" err="1"/>
            <a:t>Drastically</a:t>
          </a:r>
          <a:r>
            <a:rPr lang="fr-BE" sz="1600" b="0" u="none"/>
            <a:t> </a:t>
          </a:r>
          <a:r>
            <a:rPr lang="fr-BE" sz="1600" b="0" err="1"/>
            <a:t>reduce</a:t>
          </a:r>
          <a:r>
            <a:rPr lang="fr-BE" sz="1600" b="0"/>
            <a:t> </a:t>
          </a:r>
          <a:r>
            <a:rPr lang="fr-BE" sz="1600" b="0" err="1"/>
            <a:t>emissions</a:t>
          </a:r>
          <a:r>
            <a:rPr lang="fr-BE" sz="1600" b="0"/>
            <a:t> </a:t>
          </a:r>
          <a:endParaRPr lang="en-IE" sz="1600" b="0"/>
        </a:p>
      </dgm:t>
    </dgm:pt>
    <dgm:pt modelId="{B67F982D-E02F-433B-8FB5-28E0491704C5}" type="parTrans" cxnId="{955BFAA7-EA6F-4A7F-B117-F8629030D7F5}">
      <dgm:prSet/>
      <dgm:spPr/>
      <dgm:t>
        <a:bodyPr/>
        <a:lstStyle/>
        <a:p>
          <a:endParaRPr lang="en-IE"/>
        </a:p>
      </dgm:t>
    </dgm:pt>
    <dgm:pt modelId="{4479237E-06A5-41CD-ABBD-BA53018648CC}" type="sibTrans" cxnId="{955BFAA7-EA6F-4A7F-B117-F8629030D7F5}">
      <dgm:prSet/>
      <dgm:spPr/>
      <dgm:t>
        <a:bodyPr/>
        <a:lstStyle/>
        <a:p>
          <a:endParaRPr lang="en-IE"/>
        </a:p>
      </dgm:t>
    </dgm:pt>
    <dgm:pt modelId="{BE2D2B36-DDDC-432B-AC08-05905150DD60}">
      <dgm:prSet phldrT="[Text]" custT="1"/>
      <dgm:spPr>
        <a:solidFill>
          <a:srgbClr val="70AD47"/>
        </a:solidFill>
      </dgm:spPr>
      <dgm:t>
        <a:bodyPr/>
        <a:lstStyle/>
        <a:p>
          <a:r>
            <a:rPr lang="fr-BE" sz="1600" err="1"/>
            <a:t>Roughly</a:t>
          </a:r>
          <a:r>
            <a:rPr lang="fr-BE" sz="1600"/>
            <a:t> double </a:t>
          </a:r>
          <a:r>
            <a:rPr lang="fr-BE" sz="1600" err="1"/>
            <a:t>carbon</a:t>
          </a:r>
          <a:r>
            <a:rPr lang="fr-BE" sz="1600"/>
            <a:t> </a:t>
          </a:r>
          <a:r>
            <a:rPr lang="fr-BE" sz="1600" err="1"/>
            <a:t>removals</a:t>
          </a:r>
          <a:endParaRPr lang="en-IE" sz="1600"/>
        </a:p>
      </dgm:t>
    </dgm:pt>
    <dgm:pt modelId="{5589475A-71C1-49EB-93B5-AF3ADC1DE849}" type="parTrans" cxnId="{2B5F7633-7C1C-4AAB-87D3-9A65CF3F47A5}">
      <dgm:prSet/>
      <dgm:spPr/>
      <dgm:t>
        <a:bodyPr/>
        <a:lstStyle/>
        <a:p>
          <a:endParaRPr lang="en-IE"/>
        </a:p>
      </dgm:t>
    </dgm:pt>
    <dgm:pt modelId="{C0E9EA3E-E22D-465B-A7ED-AE6B1001162A}" type="sibTrans" cxnId="{2B5F7633-7C1C-4AAB-87D3-9A65CF3F47A5}">
      <dgm:prSet/>
      <dgm:spPr/>
      <dgm:t>
        <a:bodyPr/>
        <a:lstStyle/>
        <a:p>
          <a:endParaRPr lang="en-IE"/>
        </a:p>
      </dgm:t>
    </dgm:pt>
    <dgm:pt modelId="{D1A67AFE-A13F-413C-B0D7-D9ABEF6FD52A}">
      <dgm:prSet phldrT="[Text]"/>
      <dgm:spPr>
        <a:solidFill>
          <a:schemeClr val="bg2">
            <a:lumMod val="50000"/>
          </a:schemeClr>
        </a:solidFill>
      </dgm:spPr>
      <dgm:t>
        <a:bodyPr/>
        <a:lstStyle/>
        <a:p>
          <a:r>
            <a:rPr lang="fr-BE"/>
            <a:t>Climate </a:t>
          </a:r>
          <a:r>
            <a:rPr lang="fr-BE" err="1"/>
            <a:t>neutrality</a:t>
          </a:r>
          <a:endParaRPr lang="en-IE"/>
        </a:p>
      </dgm:t>
    </dgm:pt>
    <dgm:pt modelId="{F175BF4E-7F40-4FC4-BC4B-38AA99FF935A}" type="parTrans" cxnId="{08E9F658-0C35-4A21-99F3-24854A97F298}">
      <dgm:prSet/>
      <dgm:spPr/>
      <dgm:t>
        <a:bodyPr/>
        <a:lstStyle/>
        <a:p>
          <a:endParaRPr lang="en-IE"/>
        </a:p>
      </dgm:t>
    </dgm:pt>
    <dgm:pt modelId="{2CFC7FE6-C3D2-4C5D-900C-49952403D651}" type="sibTrans" cxnId="{08E9F658-0C35-4A21-99F3-24854A97F298}">
      <dgm:prSet/>
      <dgm:spPr/>
      <dgm:t>
        <a:bodyPr/>
        <a:lstStyle/>
        <a:p>
          <a:endParaRPr lang="en-IE"/>
        </a:p>
      </dgm:t>
    </dgm:pt>
    <dgm:pt modelId="{62C03068-7CB5-4612-8364-1ED092A0EF5A}" type="pres">
      <dgm:prSet presAssocID="{045EDCE6-EBED-4DCD-8614-962FB88BA851}" presName="Name0" presStyleCnt="0">
        <dgm:presLayoutVars>
          <dgm:dir/>
          <dgm:resizeHandles val="exact"/>
        </dgm:presLayoutVars>
      </dgm:prSet>
      <dgm:spPr/>
    </dgm:pt>
    <dgm:pt modelId="{45AB32C8-36F2-4900-A6D6-7F87C037D2A2}" type="pres">
      <dgm:prSet presAssocID="{045EDCE6-EBED-4DCD-8614-962FB88BA851}" presName="vNodes" presStyleCnt="0"/>
      <dgm:spPr/>
    </dgm:pt>
    <dgm:pt modelId="{A2F2CFC2-2433-4D45-B7C2-5DA3EF98C0A1}" type="pres">
      <dgm:prSet presAssocID="{F47A4CA5-7B5B-4B25-8FD2-6A2819E3231E}" presName="node" presStyleLbl="node1" presStyleIdx="0" presStyleCnt="3" custScaleX="160923" custScaleY="160923" custLinFactNeighborX="-4994" custLinFactNeighborY="-25893">
        <dgm:presLayoutVars>
          <dgm:bulletEnabled val="1"/>
        </dgm:presLayoutVars>
      </dgm:prSet>
      <dgm:spPr/>
    </dgm:pt>
    <dgm:pt modelId="{0B27917C-98E8-447E-92F7-38E72D692034}" type="pres">
      <dgm:prSet presAssocID="{4479237E-06A5-41CD-ABBD-BA53018648CC}" presName="spacerT" presStyleCnt="0"/>
      <dgm:spPr/>
    </dgm:pt>
    <dgm:pt modelId="{BEB45491-D05E-4DF8-92CC-728D97866EEB}" type="pres">
      <dgm:prSet presAssocID="{4479237E-06A5-41CD-ABBD-BA53018648CC}" presName="sibTrans" presStyleLbl="sibTrans2D1" presStyleIdx="0" presStyleCnt="2" custScaleX="55234" custScaleY="55234"/>
      <dgm:spPr/>
    </dgm:pt>
    <dgm:pt modelId="{6C1B68E8-4CEE-4347-81F1-0C0D5B7A319B}" type="pres">
      <dgm:prSet presAssocID="{4479237E-06A5-41CD-ABBD-BA53018648CC}" presName="spacerB" presStyleCnt="0"/>
      <dgm:spPr/>
    </dgm:pt>
    <dgm:pt modelId="{A1F4713F-25FF-457B-A48D-834E73408D72}" type="pres">
      <dgm:prSet presAssocID="{BE2D2B36-DDDC-432B-AC08-05905150DD60}" presName="node" presStyleLbl="node1" presStyleIdx="1" presStyleCnt="3" custScaleX="167524" custScaleY="167524" custLinFactNeighborX="3485" custLinFactNeighborY="-36520">
        <dgm:presLayoutVars>
          <dgm:bulletEnabled val="1"/>
        </dgm:presLayoutVars>
      </dgm:prSet>
      <dgm:spPr/>
    </dgm:pt>
    <dgm:pt modelId="{56F53239-0D30-4E99-AF16-E22F70C7670F}" type="pres">
      <dgm:prSet presAssocID="{045EDCE6-EBED-4DCD-8614-962FB88BA851}" presName="sibTransLast" presStyleLbl="sibTrans2D1" presStyleIdx="1" presStyleCnt="2" custScaleX="131770" custScaleY="96508" custLinFactNeighborX="-46487"/>
      <dgm:spPr/>
    </dgm:pt>
    <dgm:pt modelId="{47308617-6D05-4435-BFF6-C31F81AF202C}" type="pres">
      <dgm:prSet presAssocID="{045EDCE6-EBED-4DCD-8614-962FB88BA851}" presName="connectorText" presStyleLbl="sibTrans2D1" presStyleIdx="1" presStyleCnt="2"/>
      <dgm:spPr/>
    </dgm:pt>
    <dgm:pt modelId="{2D072CFE-A6E2-4C46-9B2B-1C3AD7DD7E49}" type="pres">
      <dgm:prSet presAssocID="{045EDCE6-EBED-4DCD-8614-962FB88BA851}" presName="lastNode" presStyleLbl="node1" presStyleIdx="2" presStyleCnt="3" custScaleX="82000" custScaleY="80543">
        <dgm:presLayoutVars>
          <dgm:bulletEnabled val="1"/>
        </dgm:presLayoutVars>
      </dgm:prSet>
      <dgm:spPr/>
    </dgm:pt>
  </dgm:ptLst>
  <dgm:cxnLst>
    <dgm:cxn modelId="{19146110-73AE-4A06-A6D2-12E0308FC457}" type="presOf" srcId="{C0E9EA3E-E22D-465B-A7ED-AE6B1001162A}" destId="{47308617-6D05-4435-BFF6-C31F81AF202C}" srcOrd="1" destOrd="0" presId="urn:microsoft.com/office/officeart/2005/8/layout/equation2"/>
    <dgm:cxn modelId="{2B5F7633-7C1C-4AAB-87D3-9A65CF3F47A5}" srcId="{045EDCE6-EBED-4DCD-8614-962FB88BA851}" destId="{BE2D2B36-DDDC-432B-AC08-05905150DD60}" srcOrd="1" destOrd="0" parTransId="{5589475A-71C1-49EB-93B5-AF3ADC1DE849}" sibTransId="{C0E9EA3E-E22D-465B-A7ED-AE6B1001162A}"/>
    <dgm:cxn modelId="{CD41554B-7E0E-4763-BB69-067E17C5D978}" type="presOf" srcId="{C0E9EA3E-E22D-465B-A7ED-AE6B1001162A}" destId="{56F53239-0D30-4E99-AF16-E22F70C7670F}" srcOrd="0" destOrd="0" presId="urn:microsoft.com/office/officeart/2005/8/layout/equation2"/>
    <dgm:cxn modelId="{5A5ACF54-5726-4936-A341-98318B1EB1D9}" type="presOf" srcId="{BE2D2B36-DDDC-432B-AC08-05905150DD60}" destId="{A1F4713F-25FF-457B-A48D-834E73408D72}" srcOrd="0" destOrd="0" presId="urn:microsoft.com/office/officeart/2005/8/layout/equation2"/>
    <dgm:cxn modelId="{08E9F658-0C35-4A21-99F3-24854A97F298}" srcId="{045EDCE6-EBED-4DCD-8614-962FB88BA851}" destId="{D1A67AFE-A13F-413C-B0D7-D9ABEF6FD52A}" srcOrd="2" destOrd="0" parTransId="{F175BF4E-7F40-4FC4-BC4B-38AA99FF935A}" sibTransId="{2CFC7FE6-C3D2-4C5D-900C-49952403D651}"/>
    <dgm:cxn modelId="{32BCCD7A-A103-4773-A8F5-E01C4B8E3FAA}" type="presOf" srcId="{4479237E-06A5-41CD-ABBD-BA53018648CC}" destId="{BEB45491-D05E-4DF8-92CC-728D97866EEB}" srcOrd="0" destOrd="0" presId="urn:microsoft.com/office/officeart/2005/8/layout/equation2"/>
    <dgm:cxn modelId="{2673B57B-A25D-477E-85F8-826DDF8D99A7}" type="presOf" srcId="{D1A67AFE-A13F-413C-B0D7-D9ABEF6FD52A}" destId="{2D072CFE-A6E2-4C46-9B2B-1C3AD7DD7E49}" srcOrd="0" destOrd="0" presId="urn:microsoft.com/office/officeart/2005/8/layout/equation2"/>
    <dgm:cxn modelId="{955BFAA7-EA6F-4A7F-B117-F8629030D7F5}" srcId="{045EDCE6-EBED-4DCD-8614-962FB88BA851}" destId="{F47A4CA5-7B5B-4B25-8FD2-6A2819E3231E}" srcOrd="0" destOrd="0" parTransId="{B67F982D-E02F-433B-8FB5-28E0491704C5}" sibTransId="{4479237E-06A5-41CD-ABBD-BA53018648CC}"/>
    <dgm:cxn modelId="{5C772EE7-4398-449E-8822-BF591EBBEF57}" type="presOf" srcId="{F47A4CA5-7B5B-4B25-8FD2-6A2819E3231E}" destId="{A2F2CFC2-2433-4D45-B7C2-5DA3EF98C0A1}" srcOrd="0" destOrd="0" presId="urn:microsoft.com/office/officeart/2005/8/layout/equation2"/>
    <dgm:cxn modelId="{37DA1CE8-EE03-496E-A037-AB5818F927E9}" type="presOf" srcId="{045EDCE6-EBED-4DCD-8614-962FB88BA851}" destId="{62C03068-7CB5-4612-8364-1ED092A0EF5A}" srcOrd="0" destOrd="0" presId="urn:microsoft.com/office/officeart/2005/8/layout/equation2"/>
    <dgm:cxn modelId="{EE24097A-A94C-480C-84A9-D3745F2050B0}" type="presParOf" srcId="{62C03068-7CB5-4612-8364-1ED092A0EF5A}" destId="{45AB32C8-36F2-4900-A6D6-7F87C037D2A2}" srcOrd="0" destOrd="0" presId="urn:microsoft.com/office/officeart/2005/8/layout/equation2"/>
    <dgm:cxn modelId="{4FE5ECD2-4AFB-4E4E-9F9D-938373AFFCEB}" type="presParOf" srcId="{45AB32C8-36F2-4900-A6D6-7F87C037D2A2}" destId="{A2F2CFC2-2433-4D45-B7C2-5DA3EF98C0A1}" srcOrd="0" destOrd="0" presId="urn:microsoft.com/office/officeart/2005/8/layout/equation2"/>
    <dgm:cxn modelId="{72A88FC2-B57B-4B74-B106-87C156C5B617}" type="presParOf" srcId="{45AB32C8-36F2-4900-A6D6-7F87C037D2A2}" destId="{0B27917C-98E8-447E-92F7-38E72D692034}" srcOrd="1" destOrd="0" presId="urn:microsoft.com/office/officeart/2005/8/layout/equation2"/>
    <dgm:cxn modelId="{3C70A7FD-5F5C-4B68-85F4-E0940FA60C7D}" type="presParOf" srcId="{45AB32C8-36F2-4900-A6D6-7F87C037D2A2}" destId="{BEB45491-D05E-4DF8-92CC-728D97866EEB}" srcOrd="2" destOrd="0" presId="urn:microsoft.com/office/officeart/2005/8/layout/equation2"/>
    <dgm:cxn modelId="{F9913DAE-691A-4AA5-81FF-67C7A3AAC432}" type="presParOf" srcId="{45AB32C8-36F2-4900-A6D6-7F87C037D2A2}" destId="{6C1B68E8-4CEE-4347-81F1-0C0D5B7A319B}" srcOrd="3" destOrd="0" presId="urn:microsoft.com/office/officeart/2005/8/layout/equation2"/>
    <dgm:cxn modelId="{B3E48BAC-004E-44C5-AD49-3F3730660BD4}" type="presParOf" srcId="{45AB32C8-36F2-4900-A6D6-7F87C037D2A2}" destId="{A1F4713F-25FF-457B-A48D-834E73408D72}" srcOrd="4" destOrd="0" presId="urn:microsoft.com/office/officeart/2005/8/layout/equation2"/>
    <dgm:cxn modelId="{BAA2E8EC-FCAE-4A1E-A6C9-8D1C0A0A26A2}" type="presParOf" srcId="{62C03068-7CB5-4612-8364-1ED092A0EF5A}" destId="{56F53239-0D30-4E99-AF16-E22F70C7670F}" srcOrd="1" destOrd="0" presId="urn:microsoft.com/office/officeart/2005/8/layout/equation2"/>
    <dgm:cxn modelId="{5D553277-1637-4F34-A66A-31272B76C56B}" type="presParOf" srcId="{56F53239-0D30-4E99-AF16-E22F70C7670F}" destId="{47308617-6D05-4435-BFF6-C31F81AF202C}" srcOrd="0" destOrd="0" presId="urn:microsoft.com/office/officeart/2005/8/layout/equation2"/>
    <dgm:cxn modelId="{37D02B82-62F0-4C94-A6D7-2E8AE68B3233}" type="presParOf" srcId="{62C03068-7CB5-4612-8364-1ED092A0EF5A}" destId="{2D072CFE-A6E2-4C46-9B2B-1C3AD7DD7E49}" srcOrd="2" destOrd="0" presId="urn:microsoft.com/office/officeart/2005/8/layout/equation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6045D8-B235-427A-B655-325A6BFB2066}" type="doc">
      <dgm:prSet loTypeId="urn:microsoft.com/office/officeart/2005/8/layout/hList7" loCatId="list" qsTypeId="urn:microsoft.com/office/officeart/2005/8/quickstyle/simple1" qsCatId="simple" csTypeId="urn:microsoft.com/office/officeart/2005/8/colors/accent1_2" csCatId="accent1" phldr="1"/>
      <dgm:spPr/>
    </dgm:pt>
    <dgm:pt modelId="{87CBC53C-34C8-4C36-B1B3-9EBE22193F7B}">
      <dgm:prSet phldrT="[Texte]" custT="1"/>
      <dgm:spPr/>
      <dgm:t>
        <a:bodyPr/>
        <a:lstStyle/>
        <a:p>
          <a:r>
            <a:rPr lang="fr-FR" sz="1400" dirty="0" err="1"/>
            <a:t>Quantity</a:t>
          </a:r>
          <a:r>
            <a:rPr lang="fr-FR" sz="1400" dirty="0"/>
            <a:t> of </a:t>
          </a:r>
          <a:r>
            <a:rPr lang="fr-FR" sz="1400" dirty="0" err="1"/>
            <a:t>concentrates</a:t>
          </a:r>
          <a:r>
            <a:rPr lang="fr-FR" sz="1400" dirty="0"/>
            <a:t> and </a:t>
          </a:r>
          <a:r>
            <a:rPr lang="fr-FR" sz="1400" dirty="0" err="1"/>
            <a:t>lipids</a:t>
          </a:r>
          <a:endParaRPr lang="fr-FR" sz="1400" dirty="0"/>
        </a:p>
      </dgm:t>
    </dgm:pt>
    <dgm:pt modelId="{CD8CF5F3-5C1E-4302-9C22-4E557EA075EB}" type="parTrans" cxnId="{B3CB78C9-E243-4D86-B5C9-4837341F0C14}">
      <dgm:prSet/>
      <dgm:spPr/>
      <dgm:t>
        <a:bodyPr/>
        <a:lstStyle/>
        <a:p>
          <a:endParaRPr lang="fr-FR" sz="1200"/>
        </a:p>
      </dgm:t>
    </dgm:pt>
    <dgm:pt modelId="{D96F2587-46E3-4E57-8683-A925502A4CF7}" type="sibTrans" cxnId="{B3CB78C9-E243-4D86-B5C9-4837341F0C14}">
      <dgm:prSet/>
      <dgm:spPr/>
      <dgm:t>
        <a:bodyPr/>
        <a:lstStyle/>
        <a:p>
          <a:endParaRPr lang="fr-FR" sz="1200"/>
        </a:p>
      </dgm:t>
    </dgm:pt>
    <dgm:pt modelId="{68AD640F-56A2-405D-872E-72046D8DBB7D}">
      <dgm:prSet phldrT="[Texte]" custT="1"/>
      <dgm:spPr/>
      <dgm:t>
        <a:bodyPr/>
        <a:lstStyle/>
        <a:p>
          <a:r>
            <a:rPr lang="fr-FR" sz="1400" dirty="0"/>
            <a:t>Age at first </a:t>
          </a:r>
          <a:r>
            <a:rPr lang="fr-FR" sz="1400" dirty="0" err="1"/>
            <a:t>calving</a:t>
          </a:r>
          <a:endParaRPr lang="fr-FR" sz="1400" dirty="0"/>
        </a:p>
      </dgm:t>
    </dgm:pt>
    <dgm:pt modelId="{C68931DA-21AE-484D-91AE-352DB6CD0F4E}" type="parTrans" cxnId="{F86BF3C0-2BF8-41D8-AF9F-E4B5BB346F9D}">
      <dgm:prSet/>
      <dgm:spPr/>
      <dgm:t>
        <a:bodyPr/>
        <a:lstStyle/>
        <a:p>
          <a:endParaRPr lang="fr-FR" sz="1200"/>
        </a:p>
      </dgm:t>
    </dgm:pt>
    <dgm:pt modelId="{1024270F-B3F5-49BD-961E-E564691D732A}" type="sibTrans" cxnId="{F86BF3C0-2BF8-41D8-AF9F-E4B5BB346F9D}">
      <dgm:prSet/>
      <dgm:spPr/>
      <dgm:t>
        <a:bodyPr/>
        <a:lstStyle/>
        <a:p>
          <a:endParaRPr lang="fr-FR" sz="1200"/>
        </a:p>
      </dgm:t>
    </dgm:pt>
    <dgm:pt modelId="{BF2A420D-30DB-493D-BF49-8CE290DDD63A}">
      <dgm:prSet phldrT="[Texte]" custT="1"/>
      <dgm:spPr/>
      <dgm:t>
        <a:bodyPr/>
        <a:lstStyle/>
        <a:p>
          <a:r>
            <a:rPr lang="fr-FR" sz="1400" dirty="0" err="1"/>
            <a:t>Leguminous</a:t>
          </a:r>
          <a:endParaRPr lang="fr-FR" sz="1400" dirty="0"/>
        </a:p>
      </dgm:t>
    </dgm:pt>
    <dgm:pt modelId="{03451991-46AA-45BC-93B9-275560C0B9C5}" type="parTrans" cxnId="{08A0934A-9FC6-4DA6-8E5C-6651A1B050C3}">
      <dgm:prSet/>
      <dgm:spPr/>
      <dgm:t>
        <a:bodyPr/>
        <a:lstStyle/>
        <a:p>
          <a:endParaRPr lang="fr-FR" sz="1200"/>
        </a:p>
      </dgm:t>
    </dgm:pt>
    <dgm:pt modelId="{E290FAE5-7E3F-4F41-8DFF-C230289C3AA1}" type="sibTrans" cxnId="{08A0934A-9FC6-4DA6-8E5C-6651A1B050C3}">
      <dgm:prSet/>
      <dgm:spPr/>
      <dgm:t>
        <a:bodyPr/>
        <a:lstStyle/>
        <a:p>
          <a:endParaRPr lang="fr-FR" sz="1200"/>
        </a:p>
      </dgm:t>
    </dgm:pt>
    <dgm:pt modelId="{3E98ACD9-D0BC-42FF-80C0-9F562BCBE739}" type="pres">
      <dgm:prSet presAssocID="{596045D8-B235-427A-B655-325A6BFB2066}" presName="Name0" presStyleCnt="0">
        <dgm:presLayoutVars>
          <dgm:dir/>
          <dgm:resizeHandles val="exact"/>
        </dgm:presLayoutVars>
      </dgm:prSet>
      <dgm:spPr/>
    </dgm:pt>
    <dgm:pt modelId="{26165ECE-9316-4CB2-B1F8-0D37FE05FD7E}" type="pres">
      <dgm:prSet presAssocID="{596045D8-B235-427A-B655-325A6BFB2066}" presName="fgShape" presStyleLbl="fgShp" presStyleIdx="0" presStyleCnt="1" custScaleY="26505"/>
      <dgm:spPr/>
    </dgm:pt>
    <dgm:pt modelId="{7773B4CC-BB04-44ED-9AB9-9FF475D96AD3}" type="pres">
      <dgm:prSet presAssocID="{596045D8-B235-427A-B655-325A6BFB2066}" presName="linComp" presStyleCnt="0"/>
      <dgm:spPr/>
    </dgm:pt>
    <dgm:pt modelId="{D2154134-F581-473E-A411-7CBA88D657B6}" type="pres">
      <dgm:prSet presAssocID="{87CBC53C-34C8-4C36-B1B3-9EBE22193F7B}" presName="compNode" presStyleCnt="0"/>
      <dgm:spPr/>
    </dgm:pt>
    <dgm:pt modelId="{13EEC1F8-D60A-4EF6-A558-C3EEC8DBD5C0}" type="pres">
      <dgm:prSet presAssocID="{87CBC53C-34C8-4C36-B1B3-9EBE22193F7B}" presName="bkgdShape" presStyleLbl="node1" presStyleIdx="0" presStyleCnt="3"/>
      <dgm:spPr/>
    </dgm:pt>
    <dgm:pt modelId="{F16EA8FE-3592-4A99-BA1C-9714B174F8E2}" type="pres">
      <dgm:prSet presAssocID="{87CBC53C-34C8-4C36-B1B3-9EBE22193F7B}" presName="nodeTx" presStyleLbl="node1" presStyleIdx="0" presStyleCnt="3">
        <dgm:presLayoutVars>
          <dgm:bulletEnabled val="1"/>
        </dgm:presLayoutVars>
      </dgm:prSet>
      <dgm:spPr/>
    </dgm:pt>
    <dgm:pt modelId="{0F7C9EC3-7132-4E58-AEE9-E9430C1258F4}" type="pres">
      <dgm:prSet presAssocID="{87CBC53C-34C8-4C36-B1B3-9EBE22193F7B}" presName="invisiNode" presStyleLbl="node1" presStyleIdx="0" presStyleCnt="3"/>
      <dgm:spPr/>
    </dgm:pt>
    <dgm:pt modelId="{E4FB0166-8C93-4ACC-A155-DD9456EFDC25}" type="pres">
      <dgm:prSet presAssocID="{87CBC53C-34C8-4C36-B1B3-9EBE22193F7B}" presName="imagNode" presStyleLbl="fgImgPlac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9CF68B8A-B5CC-4D4B-A74D-59A5095C521E}" type="pres">
      <dgm:prSet presAssocID="{D96F2587-46E3-4E57-8683-A925502A4CF7}" presName="sibTrans" presStyleLbl="sibTrans2D1" presStyleIdx="0" presStyleCnt="0"/>
      <dgm:spPr/>
    </dgm:pt>
    <dgm:pt modelId="{C0D2D000-D192-4857-8CD0-0F4A169AD1B8}" type="pres">
      <dgm:prSet presAssocID="{68AD640F-56A2-405D-872E-72046D8DBB7D}" presName="compNode" presStyleCnt="0"/>
      <dgm:spPr/>
    </dgm:pt>
    <dgm:pt modelId="{03079585-69F8-4319-BC8A-A60CE17EEE9A}" type="pres">
      <dgm:prSet presAssocID="{68AD640F-56A2-405D-872E-72046D8DBB7D}" presName="bkgdShape" presStyleLbl="node1" presStyleIdx="1" presStyleCnt="3"/>
      <dgm:spPr/>
    </dgm:pt>
    <dgm:pt modelId="{3BAF8753-F787-438C-9656-A55B9D0793CD}" type="pres">
      <dgm:prSet presAssocID="{68AD640F-56A2-405D-872E-72046D8DBB7D}" presName="nodeTx" presStyleLbl="node1" presStyleIdx="1" presStyleCnt="3">
        <dgm:presLayoutVars>
          <dgm:bulletEnabled val="1"/>
        </dgm:presLayoutVars>
      </dgm:prSet>
      <dgm:spPr/>
    </dgm:pt>
    <dgm:pt modelId="{808F6FCF-2888-4E97-868E-74A7D63A25EF}" type="pres">
      <dgm:prSet presAssocID="{68AD640F-56A2-405D-872E-72046D8DBB7D}" presName="invisiNode" presStyleLbl="node1" presStyleIdx="1" presStyleCnt="3"/>
      <dgm:spPr/>
    </dgm:pt>
    <dgm:pt modelId="{7E317F68-6C53-4112-B315-D473F751A509}" type="pres">
      <dgm:prSet presAssocID="{68AD640F-56A2-405D-872E-72046D8DBB7D}" presName="imagNode" presStyleLbl="fgImgPlac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277BA3EF-C1A6-4009-8994-6DA4F8B52430}" type="pres">
      <dgm:prSet presAssocID="{1024270F-B3F5-49BD-961E-E564691D732A}" presName="sibTrans" presStyleLbl="sibTrans2D1" presStyleIdx="0" presStyleCnt="0"/>
      <dgm:spPr/>
    </dgm:pt>
    <dgm:pt modelId="{18E47FC3-3628-4556-9966-E313E951660F}" type="pres">
      <dgm:prSet presAssocID="{BF2A420D-30DB-493D-BF49-8CE290DDD63A}" presName="compNode" presStyleCnt="0"/>
      <dgm:spPr/>
    </dgm:pt>
    <dgm:pt modelId="{3CD9C9F8-924F-481D-9CE5-F7E71E97560F}" type="pres">
      <dgm:prSet presAssocID="{BF2A420D-30DB-493D-BF49-8CE290DDD63A}" presName="bkgdShape" presStyleLbl="node1" presStyleIdx="2" presStyleCnt="3" custLinFactNeighborX="2767" custLinFactNeighborY="-2134"/>
      <dgm:spPr/>
    </dgm:pt>
    <dgm:pt modelId="{562081E5-8B3A-47F1-8D16-E87FB5D3F8E9}" type="pres">
      <dgm:prSet presAssocID="{BF2A420D-30DB-493D-BF49-8CE290DDD63A}" presName="nodeTx" presStyleLbl="node1" presStyleIdx="2" presStyleCnt="3">
        <dgm:presLayoutVars>
          <dgm:bulletEnabled val="1"/>
        </dgm:presLayoutVars>
      </dgm:prSet>
      <dgm:spPr/>
    </dgm:pt>
    <dgm:pt modelId="{FA6C4174-B5D7-4802-9DB8-95867CB83D49}" type="pres">
      <dgm:prSet presAssocID="{BF2A420D-30DB-493D-BF49-8CE290DDD63A}" presName="invisiNode" presStyleLbl="node1" presStyleIdx="2" presStyleCnt="3"/>
      <dgm:spPr/>
    </dgm:pt>
    <dgm:pt modelId="{C4DA41F6-5912-4E4E-BD83-24ED3EDDFC65}" type="pres">
      <dgm:prSet presAssocID="{BF2A420D-30DB-493D-BF49-8CE290DDD63A}" presName="imagNode" presStyleLbl="fgImgPlac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Lst>
  <dgm:cxnLst>
    <dgm:cxn modelId="{4BFB2504-38F6-4E57-8F46-ED4CB673BFDB}" type="presOf" srcId="{87CBC53C-34C8-4C36-B1B3-9EBE22193F7B}" destId="{F16EA8FE-3592-4A99-BA1C-9714B174F8E2}" srcOrd="1" destOrd="0" presId="urn:microsoft.com/office/officeart/2005/8/layout/hList7"/>
    <dgm:cxn modelId="{2CC61E10-6E7E-4E36-84B7-519CC3B8E6DC}" type="presOf" srcId="{D96F2587-46E3-4E57-8683-A925502A4CF7}" destId="{9CF68B8A-B5CC-4D4B-A74D-59A5095C521E}" srcOrd="0" destOrd="0" presId="urn:microsoft.com/office/officeart/2005/8/layout/hList7"/>
    <dgm:cxn modelId="{9C651D12-0E93-446E-8D17-DD737FAE131F}" type="presOf" srcId="{BF2A420D-30DB-493D-BF49-8CE290DDD63A}" destId="{562081E5-8B3A-47F1-8D16-E87FB5D3F8E9}" srcOrd="1" destOrd="0" presId="urn:microsoft.com/office/officeart/2005/8/layout/hList7"/>
    <dgm:cxn modelId="{5B4EA322-E84B-4091-A3FF-2F2D835428DE}" type="presOf" srcId="{BF2A420D-30DB-493D-BF49-8CE290DDD63A}" destId="{3CD9C9F8-924F-481D-9CE5-F7E71E97560F}" srcOrd="0" destOrd="0" presId="urn:microsoft.com/office/officeart/2005/8/layout/hList7"/>
    <dgm:cxn modelId="{CF293C2C-B5B5-457F-90C0-58575F46ACD0}" type="presOf" srcId="{596045D8-B235-427A-B655-325A6BFB2066}" destId="{3E98ACD9-D0BC-42FF-80C0-9F562BCBE739}" srcOrd="0" destOrd="0" presId="urn:microsoft.com/office/officeart/2005/8/layout/hList7"/>
    <dgm:cxn modelId="{DE3FF148-52DA-4FE6-9027-71272235572E}" type="presOf" srcId="{1024270F-B3F5-49BD-961E-E564691D732A}" destId="{277BA3EF-C1A6-4009-8994-6DA4F8B52430}" srcOrd="0" destOrd="0" presId="urn:microsoft.com/office/officeart/2005/8/layout/hList7"/>
    <dgm:cxn modelId="{08A0934A-9FC6-4DA6-8E5C-6651A1B050C3}" srcId="{596045D8-B235-427A-B655-325A6BFB2066}" destId="{BF2A420D-30DB-493D-BF49-8CE290DDD63A}" srcOrd="2" destOrd="0" parTransId="{03451991-46AA-45BC-93B9-275560C0B9C5}" sibTransId="{E290FAE5-7E3F-4F41-8DFF-C230289C3AA1}"/>
    <dgm:cxn modelId="{EE1B4886-836E-47FC-8382-C5F69CF59005}" type="presOf" srcId="{68AD640F-56A2-405D-872E-72046D8DBB7D}" destId="{3BAF8753-F787-438C-9656-A55B9D0793CD}" srcOrd="1" destOrd="0" presId="urn:microsoft.com/office/officeart/2005/8/layout/hList7"/>
    <dgm:cxn modelId="{F86BF3C0-2BF8-41D8-AF9F-E4B5BB346F9D}" srcId="{596045D8-B235-427A-B655-325A6BFB2066}" destId="{68AD640F-56A2-405D-872E-72046D8DBB7D}" srcOrd="1" destOrd="0" parTransId="{C68931DA-21AE-484D-91AE-352DB6CD0F4E}" sibTransId="{1024270F-B3F5-49BD-961E-E564691D732A}"/>
    <dgm:cxn modelId="{9AB426C5-026F-47D4-B499-E6C45241A2DC}" type="presOf" srcId="{68AD640F-56A2-405D-872E-72046D8DBB7D}" destId="{03079585-69F8-4319-BC8A-A60CE17EEE9A}" srcOrd="0" destOrd="0" presId="urn:microsoft.com/office/officeart/2005/8/layout/hList7"/>
    <dgm:cxn modelId="{B49F8DC6-D899-41D6-BEFC-9D849FFE4B25}" type="presOf" srcId="{87CBC53C-34C8-4C36-B1B3-9EBE22193F7B}" destId="{13EEC1F8-D60A-4EF6-A558-C3EEC8DBD5C0}" srcOrd="0" destOrd="0" presId="urn:microsoft.com/office/officeart/2005/8/layout/hList7"/>
    <dgm:cxn modelId="{B3CB78C9-E243-4D86-B5C9-4837341F0C14}" srcId="{596045D8-B235-427A-B655-325A6BFB2066}" destId="{87CBC53C-34C8-4C36-B1B3-9EBE22193F7B}" srcOrd="0" destOrd="0" parTransId="{CD8CF5F3-5C1E-4302-9C22-4E557EA075EB}" sibTransId="{D96F2587-46E3-4E57-8683-A925502A4CF7}"/>
    <dgm:cxn modelId="{E838B142-CF18-44A5-BA24-97505BAE0FC3}" type="presParOf" srcId="{3E98ACD9-D0BC-42FF-80C0-9F562BCBE739}" destId="{26165ECE-9316-4CB2-B1F8-0D37FE05FD7E}" srcOrd="0" destOrd="0" presId="urn:microsoft.com/office/officeart/2005/8/layout/hList7"/>
    <dgm:cxn modelId="{B81143FE-6BBB-43AA-9073-1413AE97EF74}" type="presParOf" srcId="{3E98ACD9-D0BC-42FF-80C0-9F562BCBE739}" destId="{7773B4CC-BB04-44ED-9AB9-9FF475D96AD3}" srcOrd="1" destOrd="0" presId="urn:microsoft.com/office/officeart/2005/8/layout/hList7"/>
    <dgm:cxn modelId="{64CFADFB-644A-4C44-9373-D1E36BFAABBF}" type="presParOf" srcId="{7773B4CC-BB04-44ED-9AB9-9FF475D96AD3}" destId="{D2154134-F581-473E-A411-7CBA88D657B6}" srcOrd="0" destOrd="0" presId="urn:microsoft.com/office/officeart/2005/8/layout/hList7"/>
    <dgm:cxn modelId="{8E1A86F7-63D2-4899-8589-AF1C185D15E3}" type="presParOf" srcId="{D2154134-F581-473E-A411-7CBA88D657B6}" destId="{13EEC1F8-D60A-4EF6-A558-C3EEC8DBD5C0}" srcOrd="0" destOrd="0" presId="urn:microsoft.com/office/officeart/2005/8/layout/hList7"/>
    <dgm:cxn modelId="{3F7847DE-11C3-4334-8F20-6479F9001726}" type="presParOf" srcId="{D2154134-F581-473E-A411-7CBA88D657B6}" destId="{F16EA8FE-3592-4A99-BA1C-9714B174F8E2}" srcOrd="1" destOrd="0" presId="urn:microsoft.com/office/officeart/2005/8/layout/hList7"/>
    <dgm:cxn modelId="{A5DA6579-30C8-4A76-9E82-54A7AB8F169C}" type="presParOf" srcId="{D2154134-F581-473E-A411-7CBA88D657B6}" destId="{0F7C9EC3-7132-4E58-AEE9-E9430C1258F4}" srcOrd="2" destOrd="0" presId="urn:microsoft.com/office/officeart/2005/8/layout/hList7"/>
    <dgm:cxn modelId="{1632341E-4CAC-4359-A496-95CADA7FF098}" type="presParOf" srcId="{D2154134-F581-473E-A411-7CBA88D657B6}" destId="{E4FB0166-8C93-4ACC-A155-DD9456EFDC25}" srcOrd="3" destOrd="0" presId="urn:microsoft.com/office/officeart/2005/8/layout/hList7"/>
    <dgm:cxn modelId="{271A7660-A875-4213-BD13-50348B5943F2}" type="presParOf" srcId="{7773B4CC-BB04-44ED-9AB9-9FF475D96AD3}" destId="{9CF68B8A-B5CC-4D4B-A74D-59A5095C521E}" srcOrd="1" destOrd="0" presId="urn:microsoft.com/office/officeart/2005/8/layout/hList7"/>
    <dgm:cxn modelId="{DE045A02-F866-4897-8406-EC0D7D3FDC0E}" type="presParOf" srcId="{7773B4CC-BB04-44ED-9AB9-9FF475D96AD3}" destId="{C0D2D000-D192-4857-8CD0-0F4A169AD1B8}" srcOrd="2" destOrd="0" presId="urn:microsoft.com/office/officeart/2005/8/layout/hList7"/>
    <dgm:cxn modelId="{A2DD972D-FC14-41CF-A93C-13CAF97B7076}" type="presParOf" srcId="{C0D2D000-D192-4857-8CD0-0F4A169AD1B8}" destId="{03079585-69F8-4319-BC8A-A60CE17EEE9A}" srcOrd="0" destOrd="0" presId="urn:microsoft.com/office/officeart/2005/8/layout/hList7"/>
    <dgm:cxn modelId="{F7811F7C-31E3-45A7-A30B-248CD8813430}" type="presParOf" srcId="{C0D2D000-D192-4857-8CD0-0F4A169AD1B8}" destId="{3BAF8753-F787-438C-9656-A55B9D0793CD}" srcOrd="1" destOrd="0" presId="urn:microsoft.com/office/officeart/2005/8/layout/hList7"/>
    <dgm:cxn modelId="{791E0235-D583-48A2-99C2-AC5D15C34D14}" type="presParOf" srcId="{C0D2D000-D192-4857-8CD0-0F4A169AD1B8}" destId="{808F6FCF-2888-4E97-868E-74A7D63A25EF}" srcOrd="2" destOrd="0" presId="urn:microsoft.com/office/officeart/2005/8/layout/hList7"/>
    <dgm:cxn modelId="{654ABAD1-AD9D-419E-9199-7DC7B81E0384}" type="presParOf" srcId="{C0D2D000-D192-4857-8CD0-0F4A169AD1B8}" destId="{7E317F68-6C53-4112-B315-D473F751A509}" srcOrd="3" destOrd="0" presId="urn:microsoft.com/office/officeart/2005/8/layout/hList7"/>
    <dgm:cxn modelId="{E5D6DBA9-951C-4A91-BEC6-9A232CF98102}" type="presParOf" srcId="{7773B4CC-BB04-44ED-9AB9-9FF475D96AD3}" destId="{277BA3EF-C1A6-4009-8994-6DA4F8B52430}" srcOrd="3" destOrd="0" presId="urn:microsoft.com/office/officeart/2005/8/layout/hList7"/>
    <dgm:cxn modelId="{415BE156-C534-41C8-8C33-A598EC6721BC}" type="presParOf" srcId="{7773B4CC-BB04-44ED-9AB9-9FF475D96AD3}" destId="{18E47FC3-3628-4556-9966-E313E951660F}" srcOrd="4" destOrd="0" presId="urn:microsoft.com/office/officeart/2005/8/layout/hList7"/>
    <dgm:cxn modelId="{B5B7EB89-9B0F-4204-A268-E8A2B3A7ECE4}" type="presParOf" srcId="{18E47FC3-3628-4556-9966-E313E951660F}" destId="{3CD9C9F8-924F-481D-9CE5-F7E71E97560F}" srcOrd="0" destOrd="0" presId="urn:microsoft.com/office/officeart/2005/8/layout/hList7"/>
    <dgm:cxn modelId="{2628F1D6-D4BC-4025-8F8A-14D5A0194DB4}" type="presParOf" srcId="{18E47FC3-3628-4556-9966-E313E951660F}" destId="{562081E5-8B3A-47F1-8D16-E87FB5D3F8E9}" srcOrd="1" destOrd="0" presId="urn:microsoft.com/office/officeart/2005/8/layout/hList7"/>
    <dgm:cxn modelId="{14705F7D-9DA7-43D5-AB90-090E6E5A68E2}" type="presParOf" srcId="{18E47FC3-3628-4556-9966-E313E951660F}" destId="{FA6C4174-B5D7-4802-9DB8-95867CB83D49}" srcOrd="2" destOrd="0" presId="urn:microsoft.com/office/officeart/2005/8/layout/hList7"/>
    <dgm:cxn modelId="{C616B2D9-1138-440C-89DE-80684C4FAF0C}" type="presParOf" srcId="{18E47FC3-3628-4556-9966-E313E951660F}" destId="{C4DA41F6-5912-4E4E-BD83-24ED3EDDFC6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6045D8-B235-427A-B655-325A6BFB2066}" type="doc">
      <dgm:prSet loTypeId="urn:microsoft.com/office/officeart/2005/8/layout/hList7" loCatId="list" qsTypeId="urn:microsoft.com/office/officeart/2005/8/quickstyle/simple1" qsCatId="simple" csTypeId="urn:microsoft.com/office/officeart/2005/8/colors/accent1_2" csCatId="accent1" phldr="1"/>
      <dgm:spPr/>
    </dgm:pt>
    <dgm:pt modelId="{87CBC53C-34C8-4C36-B1B3-9EBE22193F7B}">
      <dgm:prSet phldrT="[Texte]" custT="1"/>
      <dgm:spPr/>
      <dgm:t>
        <a:bodyPr/>
        <a:lstStyle/>
        <a:p>
          <a:r>
            <a:rPr lang="fr-FR" sz="2000" dirty="0" err="1"/>
            <a:t>Hedges</a:t>
          </a:r>
          <a:endParaRPr lang="fr-FR" sz="2900" dirty="0"/>
        </a:p>
      </dgm:t>
    </dgm:pt>
    <dgm:pt modelId="{CD8CF5F3-5C1E-4302-9C22-4E557EA075EB}" type="parTrans" cxnId="{B3CB78C9-E243-4D86-B5C9-4837341F0C14}">
      <dgm:prSet/>
      <dgm:spPr/>
      <dgm:t>
        <a:bodyPr/>
        <a:lstStyle/>
        <a:p>
          <a:endParaRPr lang="fr-FR"/>
        </a:p>
      </dgm:t>
    </dgm:pt>
    <dgm:pt modelId="{D96F2587-46E3-4E57-8683-A925502A4CF7}" type="sibTrans" cxnId="{B3CB78C9-E243-4D86-B5C9-4837341F0C14}">
      <dgm:prSet/>
      <dgm:spPr/>
      <dgm:t>
        <a:bodyPr/>
        <a:lstStyle/>
        <a:p>
          <a:endParaRPr lang="fr-FR"/>
        </a:p>
      </dgm:t>
    </dgm:pt>
    <dgm:pt modelId="{3E98ACD9-D0BC-42FF-80C0-9F562BCBE739}" type="pres">
      <dgm:prSet presAssocID="{596045D8-B235-427A-B655-325A6BFB2066}" presName="Name0" presStyleCnt="0">
        <dgm:presLayoutVars>
          <dgm:dir/>
          <dgm:resizeHandles val="exact"/>
        </dgm:presLayoutVars>
      </dgm:prSet>
      <dgm:spPr/>
    </dgm:pt>
    <dgm:pt modelId="{26165ECE-9316-4CB2-B1F8-0D37FE05FD7E}" type="pres">
      <dgm:prSet presAssocID="{596045D8-B235-427A-B655-325A6BFB2066}" presName="fgShape" presStyleLbl="fgShp" presStyleIdx="0" presStyleCnt="1" custScaleX="27896" custScaleY="8454" custLinFactNeighborX="-1104" custLinFactNeighborY="-33888"/>
      <dgm:spPr/>
    </dgm:pt>
    <dgm:pt modelId="{7773B4CC-BB04-44ED-9AB9-9FF475D96AD3}" type="pres">
      <dgm:prSet presAssocID="{596045D8-B235-427A-B655-325A6BFB2066}" presName="linComp" presStyleCnt="0"/>
      <dgm:spPr/>
    </dgm:pt>
    <dgm:pt modelId="{D2154134-F581-473E-A411-7CBA88D657B6}" type="pres">
      <dgm:prSet presAssocID="{87CBC53C-34C8-4C36-B1B3-9EBE22193F7B}" presName="compNode" presStyleCnt="0"/>
      <dgm:spPr/>
    </dgm:pt>
    <dgm:pt modelId="{13EEC1F8-D60A-4EF6-A558-C3EEC8DBD5C0}" type="pres">
      <dgm:prSet presAssocID="{87CBC53C-34C8-4C36-B1B3-9EBE22193F7B}" presName="bkgdShape" presStyleLbl="node1" presStyleIdx="0" presStyleCnt="1" custLinFactNeighborX="-1076"/>
      <dgm:spPr/>
    </dgm:pt>
    <dgm:pt modelId="{F16EA8FE-3592-4A99-BA1C-9714B174F8E2}" type="pres">
      <dgm:prSet presAssocID="{87CBC53C-34C8-4C36-B1B3-9EBE22193F7B}" presName="nodeTx" presStyleLbl="node1" presStyleIdx="0" presStyleCnt="1">
        <dgm:presLayoutVars>
          <dgm:bulletEnabled val="1"/>
        </dgm:presLayoutVars>
      </dgm:prSet>
      <dgm:spPr/>
    </dgm:pt>
    <dgm:pt modelId="{0F7C9EC3-7132-4E58-AEE9-E9430C1258F4}" type="pres">
      <dgm:prSet presAssocID="{87CBC53C-34C8-4C36-B1B3-9EBE22193F7B}" presName="invisiNode" presStyleLbl="node1" presStyleIdx="0" presStyleCnt="1"/>
      <dgm:spPr/>
    </dgm:pt>
    <dgm:pt modelId="{E4FB0166-8C93-4ACC-A155-DD9456EFDC25}" type="pres">
      <dgm:prSet presAssocID="{87CBC53C-34C8-4C36-B1B3-9EBE22193F7B}" presName="imagNode" presStyleLbl="fgImgPlace1" presStyleIdx="0" presStyleCnt="1"/>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Lst>
  <dgm:cxnLst>
    <dgm:cxn modelId="{35840841-5CFD-4403-A1EF-C45626F2A5C8}" type="presOf" srcId="{87CBC53C-34C8-4C36-B1B3-9EBE22193F7B}" destId="{F16EA8FE-3592-4A99-BA1C-9714B174F8E2}" srcOrd="1" destOrd="0" presId="urn:microsoft.com/office/officeart/2005/8/layout/hList7"/>
    <dgm:cxn modelId="{80CA4754-15F5-48C8-A992-55AFC6E19C8B}" type="presOf" srcId="{87CBC53C-34C8-4C36-B1B3-9EBE22193F7B}" destId="{13EEC1F8-D60A-4EF6-A558-C3EEC8DBD5C0}" srcOrd="0" destOrd="0" presId="urn:microsoft.com/office/officeart/2005/8/layout/hList7"/>
    <dgm:cxn modelId="{B3CB78C9-E243-4D86-B5C9-4837341F0C14}" srcId="{596045D8-B235-427A-B655-325A6BFB2066}" destId="{87CBC53C-34C8-4C36-B1B3-9EBE22193F7B}" srcOrd="0" destOrd="0" parTransId="{CD8CF5F3-5C1E-4302-9C22-4E557EA075EB}" sibTransId="{D96F2587-46E3-4E57-8683-A925502A4CF7}"/>
    <dgm:cxn modelId="{8EC9B0F4-262C-4041-9C5E-95F78B30F540}" type="presOf" srcId="{596045D8-B235-427A-B655-325A6BFB2066}" destId="{3E98ACD9-D0BC-42FF-80C0-9F562BCBE739}" srcOrd="0" destOrd="0" presId="urn:microsoft.com/office/officeart/2005/8/layout/hList7"/>
    <dgm:cxn modelId="{CC4393BA-9087-44E1-AF31-3825E739F4EE}" type="presParOf" srcId="{3E98ACD9-D0BC-42FF-80C0-9F562BCBE739}" destId="{26165ECE-9316-4CB2-B1F8-0D37FE05FD7E}" srcOrd="0" destOrd="0" presId="urn:microsoft.com/office/officeart/2005/8/layout/hList7"/>
    <dgm:cxn modelId="{CD2D0631-2C5B-4B9E-8BC6-29CC607C562D}" type="presParOf" srcId="{3E98ACD9-D0BC-42FF-80C0-9F562BCBE739}" destId="{7773B4CC-BB04-44ED-9AB9-9FF475D96AD3}" srcOrd="1" destOrd="0" presId="urn:microsoft.com/office/officeart/2005/8/layout/hList7"/>
    <dgm:cxn modelId="{200A94B0-EF81-40AD-9534-B221BA0B62E8}" type="presParOf" srcId="{7773B4CC-BB04-44ED-9AB9-9FF475D96AD3}" destId="{D2154134-F581-473E-A411-7CBA88D657B6}" srcOrd="0" destOrd="0" presId="urn:microsoft.com/office/officeart/2005/8/layout/hList7"/>
    <dgm:cxn modelId="{A321E253-8EE6-4F84-A988-55167BBC02CA}" type="presParOf" srcId="{D2154134-F581-473E-A411-7CBA88D657B6}" destId="{13EEC1F8-D60A-4EF6-A558-C3EEC8DBD5C0}" srcOrd="0" destOrd="0" presId="urn:microsoft.com/office/officeart/2005/8/layout/hList7"/>
    <dgm:cxn modelId="{14B3E947-B855-4801-8934-C50CC63F2D73}" type="presParOf" srcId="{D2154134-F581-473E-A411-7CBA88D657B6}" destId="{F16EA8FE-3592-4A99-BA1C-9714B174F8E2}" srcOrd="1" destOrd="0" presId="urn:microsoft.com/office/officeart/2005/8/layout/hList7"/>
    <dgm:cxn modelId="{8DFF5845-7A4A-43CF-A915-C1A58690311C}" type="presParOf" srcId="{D2154134-F581-473E-A411-7CBA88D657B6}" destId="{0F7C9EC3-7132-4E58-AEE9-E9430C1258F4}" srcOrd="2" destOrd="0" presId="urn:microsoft.com/office/officeart/2005/8/layout/hList7"/>
    <dgm:cxn modelId="{F96CC627-E388-42B4-A04B-3CB5892300E1}" type="presParOf" srcId="{D2154134-F581-473E-A411-7CBA88D657B6}" destId="{E4FB0166-8C93-4ACC-A155-DD9456EFDC25}"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8F216D-B6E1-402D-89F6-18500BA7D5A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926D340D-E573-4448-8888-4C913FA39234}">
      <dgm:prSet phldrT="[Texte]" custT="1"/>
      <dgm:spPr>
        <a:solidFill>
          <a:schemeClr val="accent6">
            <a:lumMod val="60000"/>
            <a:lumOff val="40000"/>
          </a:schemeClr>
        </a:solidFill>
      </dgm:spPr>
      <dgm:t>
        <a:bodyPr/>
        <a:lstStyle/>
        <a:p>
          <a:r>
            <a:rPr lang="en-ZA" sz="1800" b="1" dirty="0">
              <a:solidFill>
                <a:schemeClr val="tx1"/>
              </a:solidFill>
            </a:rPr>
            <a:t>Farm audit</a:t>
          </a:r>
          <a:endParaRPr lang="fr-FR" sz="1800" b="1" dirty="0">
            <a:solidFill>
              <a:schemeClr val="tx1"/>
            </a:solidFill>
          </a:endParaRPr>
        </a:p>
      </dgm:t>
    </dgm:pt>
    <dgm:pt modelId="{EA9D44D2-9B39-44D7-BB84-EBE8D474EF23}" type="parTrans" cxnId="{7E92AF0A-8B29-4F3F-87CE-0C5A2B0B2775}">
      <dgm:prSet/>
      <dgm:spPr/>
      <dgm:t>
        <a:bodyPr/>
        <a:lstStyle/>
        <a:p>
          <a:endParaRPr lang="fr-FR" sz="4000" b="1">
            <a:solidFill>
              <a:schemeClr val="tx1"/>
            </a:solidFill>
          </a:endParaRPr>
        </a:p>
      </dgm:t>
    </dgm:pt>
    <dgm:pt modelId="{0EE0980E-0CFB-40E2-9D07-90FB43B56987}" type="sibTrans" cxnId="{7E92AF0A-8B29-4F3F-87CE-0C5A2B0B2775}">
      <dgm:prSet/>
      <dgm:spPr/>
      <dgm:t>
        <a:bodyPr/>
        <a:lstStyle/>
        <a:p>
          <a:endParaRPr lang="fr-FR" sz="4000" b="1">
            <a:solidFill>
              <a:schemeClr val="tx1"/>
            </a:solidFill>
          </a:endParaRPr>
        </a:p>
      </dgm:t>
    </dgm:pt>
    <dgm:pt modelId="{DF059101-5A3E-4038-A224-04E8DC68E562}">
      <dgm:prSet custT="1"/>
      <dgm:spPr>
        <a:solidFill>
          <a:schemeClr val="accent6">
            <a:lumMod val="60000"/>
            <a:lumOff val="40000"/>
          </a:schemeClr>
        </a:solidFill>
      </dgm:spPr>
      <dgm:t>
        <a:bodyPr/>
        <a:lstStyle/>
        <a:p>
          <a:r>
            <a:rPr lang="en-ZA" sz="1800" b="1" dirty="0">
              <a:solidFill>
                <a:schemeClr val="tx1"/>
              </a:solidFill>
            </a:rPr>
            <a:t>Mitigation action plan</a:t>
          </a:r>
        </a:p>
      </dgm:t>
    </dgm:pt>
    <dgm:pt modelId="{FF416A3A-0F64-484B-9680-01EF79E82083}" type="parTrans" cxnId="{02123095-35C3-4288-9923-08A761497010}">
      <dgm:prSet/>
      <dgm:spPr/>
      <dgm:t>
        <a:bodyPr/>
        <a:lstStyle/>
        <a:p>
          <a:endParaRPr lang="fr-FR" sz="4000" b="1">
            <a:solidFill>
              <a:schemeClr val="tx1"/>
            </a:solidFill>
          </a:endParaRPr>
        </a:p>
      </dgm:t>
    </dgm:pt>
    <dgm:pt modelId="{C270803C-EFC8-4D18-81EC-699A3241962D}" type="sibTrans" cxnId="{02123095-35C3-4288-9923-08A761497010}">
      <dgm:prSet/>
      <dgm:spPr/>
      <dgm:t>
        <a:bodyPr/>
        <a:lstStyle/>
        <a:p>
          <a:endParaRPr lang="fr-FR" sz="4000" b="1">
            <a:solidFill>
              <a:schemeClr val="tx1"/>
            </a:solidFill>
          </a:endParaRPr>
        </a:p>
      </dgm:t>
    </dgm:pt>
    <dgm:pt modelId="{C8CAC3E4-71BB-4815-AF91-B923E19599B4}">
      <dgm:prSet custT="1"/>
      <dgm:spPr>
        <a:solidFill>
          <a:schemeClr val="accent6">
            <a:lumMod val="60000"/>
            <a:lumOff val="40000"/>
          </a:schemeClr>
        </a:solidFill>
      </dgm:spPr>
      <dgm:t>
        <a:bodyPr/>
        <a:lstStyle/>
        <a:p>
          <a:r>
            <a:rPr lang="en-ZA" sz="1800" b="1" dirty="0">
              <a:solidFill>
                <a:schemeClr val="tx1"/>
              </a:solidFill>
            </a:rPr>
            <a:t>Technical advise</a:t>
          </a:r>
        </a:p>
      </dgm:t>
    </dgm:pt>
    <dgm:pt modelId="{8D4CAF76-995A-4CEC-94E6-376B01D7F152}" type="parTrans" cxnId="{6BE85534-FBE5-4E54-B42D-F1FF230112DA}">
      <dgm:prSet/>
      <dgm:spPr/>
      <dgm:t>
        <a:bodyPr/>
        <a:lstStyle/>
        <a:p>
          <a:endParaRPr lang="fr-FR" sz="4000" b="1">
            <a:solidFill>
              <a:schemeClr val="tx1"/>
            </a:solidFill>
          </a:endParaRPr>
        </a:p>
      </dgm:t>
    </dgm:pt>
    <dgm:pt modelId="{96229E08-1B72-40E8-99D8-A1FEEF6C7DC0}" type="sibTrans" cxnId="{6BE85534-FBE5-4E54-B42D-F1FF230112DA}">
      <dgm:prSet/>
      <dgm:spPr/>
      <dgm:t>
        <a:bodyPr/>
        <a:lstStyle/>
        <a:p>
          <a:endParaRPr lang="fr-FR" sz="4000" b="1">
            <a:solidFill>
              <a:schemeClr val="tx1"/>
            </a:solidFill>
          </a:endParaRPr>
        </a:p>
      </dgm:t>
    </dgm:pt>
    <dgm:pt modelId="{1E5AFC6C-80B6-4B18-BDAD-9192E3B05B9C}">
      <dgm:prSet custT="1"/>
      <dgm:spPr>
        <a:solidFill>
          <a:schemeClr val="accent6">
            <a:lumMod val="60000"/>
            <a:lumOff val="40000"/>
          </a:schemeClr>
        </a:solidFill>
      </dgm:spPr>
      <dgm:t>
        <a:bodyPr/>
        <a:lstStyle/>
        <a:p>
          <a:r>
            <a:rPr lang="en-ZA" sz="1800" b="1">
              <a:solidFill>
                <a:schemeClr val="tx1"/>
              </a:solidFill>
            </a:rPr>
            <a:t>CO2 reduction quantification</a:t>
          </a:r>
          <a:endParaRPr lang="en-ZA" sz="1800" b="1" dirty="0">
            <a:solidFill>
              <a:schemeClr val="tx1"/>
            </a:solidFill>
          </a:endParaRPr>
        </a:p>
      </dgm:t>
    </dgm:pt>
    <dgm:pt modelId="{DCF09391-76BB-4A08-AAA9-B79194D82F99}" type="parTrans" cxnId="{8168647C-4FD5-4DE1-A98D-12E134840C19}">
      <dgm:prSet/>
      <dgm:spPr/>
      <dgm:t>
        <a:bodyPr/>
        <a:lstStyle/>
        <a:p>
          <a:endParaRPr lang="fr-FR" sz="4000" b="1">
            <a:solidFill>
              <a:schemeClr val="tx1"/>
            </a:solidFill>
          </a:endParaRPr>
        </a:p>
      </dgm:t>
    </dgm:pt>
    <dgm:pt modelId="{B7F3552C-8CEB-48C0-85EC-EFD77259C6EF}" type="sibTrans" cxnId="{8168647C-4FD5-4DE1-A98D-12E134840C19}">
      <dgm:prSet/>
      <dgm:spPr/>
      <dgm:t>
        <a:bodyPr/>
        <a:lstStyle/>
        <a:p>
          <a:endParaRPr lang="fr-FR" sz="4000" b="1">
            <a:solidFill>
              <a:schemeClr val="tx1"/>
            </a:solidFill>
          </a:endParaRPr>
        </a:p>
      </dgm:t>
    </dgm:pt>
    <dgm:pt modelId="{AECDDD88-8903-4460-B286-A39F0F7EC79F}">
      <dgm:prSet custT="1"/>
      <dgm:spPr>
        <a:solidFill>
          <a:schemeClr val="accent6">
            <a:lumMod val="60000"/>
            <a:lumOff val="40000"/>
          </a:schemeClr>
        </a:solidFill>
      </dgm:spPr>
      <dgm:t>
        <a:bodyPr/>
        <a:lstStyle/>
        <a:p>
          <a:r>
            <a:rPr lang="en-ZA" sz="1800" b="1" dirty="0">
              <a:solidFill>
                <a:schemeClr val="tx1"/>
              </a:solidFill>
            </a:rPr>
            <a:t>Verification and certification</a:t>
          </a:r>
        </a:p>
      </dgm:t>
    </dgm:pt>
    <dgm:pt modelId="{1A2149A5-6488-4EB7-9249-60C4D769D232}" type="parTrans" cxnId="{BEB73EC0-BDCE-4804-8ABA-948B2A566521}">
      <dgm:prSet/>
      <dgm:spPr/>
      <dgm:t>
        <a:bodyPr/>
        <a:lstStyle/>
        <a:p>
          <a:endParaRPr lang="fr-FR" sz="4000" b="1">
            <a:solidFill>
              <a:schemeClr val="tx1"/>
            </a:solidFill>
          </a:endParaRPr>
        </a:p>
      </dgm:t>
    </dgm:pt>
    <dgm:pt modelId="{15C4B490-2E56-4F88-9CB1-88B18687B5C4}" type="sibTrans" cxnId="{BEB73EC0-BDCE-4804-8ABA-948B2A566521}">
      <dgm:prSet/>
      <dgm:spPr/>
      <dgm:t>
        <a:bodyPr/>
        <a:lstStyle/>
        <a:p>
          <a:endParaRPr lang="fr-FR" sz="4000" b="1">
            <a:solidFill>
              <a:schemeClr val="tx1"/>
            </a:solidFill>
          </a:endParaRPr>
        </a:p>
      </dgm:t>
    </dgm:pt>
    <dgm:pt modelId="{34AE7757-0CF7-4B6F-83DC-25E39C64B90B}">
      <dgm:prSet custT="1"/>
      <dgm:spPr>
        <a:solidFill>
          <a:schemeClr val="accent6">
            <a:lumMod val="60000"/>
            <a:lumOff val="40000"/>
          </a:schemeClr>
        </a:solidFill>
      </dgm:spPr>
      <dgm:t>
        <a:bodyPr/>
        <a:lstStyle/>
        <a:p>
          <a:r>
            <a:rPr lang="en-ZA" sz="1800" b="1">
              <a:solidFill>
                <a:schemeClr val="tx1"/>
              </a:solidFill>
            </a:rPr>
            <a:t>Contracting procedures</a:t>
          </a:r>
          <a:endParaRPr lang="en-ZA" sz="1800" b="1" dirty="0">
            <a:solidFill>
              <a:schemeClr val="tx1"/>
            </a:solidFill>
          </a:endParaRPr>
        </a:p>
      </dgm:t>
    </dgm:pt>
    <dgm:pt modelId="{7B117B8A-2DF7-407B-BC8D-90D020CCA144}" type="parTrans" cxnId="{7128EA06-5C80-4B00-A077-65D909345B86}">
      <dgm:prSet/>
      <dgm:spPr/>
      <dgm:t>
        <a:bodyPr/>
        <a:lstStyle/>
        <a:p>
          <a:endParaRPr lang="fr-FR" sz="4000" b="1">
            <a:solidFill>
              <a:schemeClr val="tx1"/>
            </a:solidFill>
          </a:endParaRPr>
        </a:p>
      </dgm:t>
    </dgm:pt>
    <dgm:pt modelId="{ADD2CD44-5D93-40C3-A1C6-7EDC5346C610}" type="sibTrans" cxnId="{7128EA06-5C80-4B00-A077-65D909345B86}">
      <dgm:prSet/>
      <dgm:spPr/>
      <dgm:t>
        <a:bodyPr/>
        <a:lstStyle/>
        <a:p>
          <a:endParaRPr lang="fr-FR" sz="4000" b="1">
            <a:solidFill>
              <a:schemeClr val="tx1"/>
            </a:solidFill>
          </a:endParaRPr>
        </a:p>
      </dgm:t>
    </dgm:pt>
    <dgm:pt modelId="{DFD36EB9-57D1-48C1-A1A6-3BF3BAD4D772}" type="pres">
      <dgm:prSet presAssocID="{C28F216D-B6E1-402D-89F6-18500BA7D5A4}" presName="diagram" presStyleCnt="0">
        <dgm:presLayoutVars>
          <dgm:dir/>
          <dgm:resizeHandles val="exact"/>
        </dgm:presLayoutVars>
      </dgm:prSet>
      <dgm:spPr/>
    </dgm:pt>
    <dgm:pt modelId="{67E1613A-916A-4F78-A555-3DAFD0CD4582}" type="pres">
      <dgm:prSet presAssocID="{926D340D-E573-4448-8888-4C913FA39234}" presName="node" presStyleLbl="node1" presStyleIdx="0" presStyleCnt="6">
        <dgm:presLayoutVars>
          <dgm:bulletEnabled val="1"/>
        </dgm:presLayoutVars>
      </dgm:prSet>
      <dgm:spPr/>
    </dgm:pt>
    <dgm:pt modelId="{A961DB06-2C02-4A61-98BA-4E6F2B26554E}" type="pres">
      <dgm:prSet presAssocID="{0EE0980E-0CFB-40E2-9D07-90FB43B56987}" presName="sibTrans" presStyleCnt="0"/>
      <dgm:spPr/>
    </dgm:pt>
    <dgm:pt modelId="{57DB5FC6-A3F7-4948-9E80-B359E0E03439}" type="pres">
      <dgm:prSet presAssocID="{DF059101-5A3E-4038-A224-04E8DC68E562}" presName="node" presStyleLbl="node1" presStyleIdx="1" presStyleCnt="6">
        <dgm:presLayoutVars>
          <dgm:bulletEnabled val="1"/>
        </dgm:presLayoutVars>
      </dgm:prSet>
      <dgm:spPr/>
    </dgm:pt>
    <dgm:pt modelId="{7A0A96E7-B125-4EBF-85B7-F9ACB7AE1295}" type="pres">
      <dgm:prSet presAssocID="{C270803C-EFC8-4D18-81EC-699A3241962D}" presName="sibTrans" presStyleCnt="0"/>
      <dgm:spPr/>
    </dgm:pt>
    <dgm:pt modelId="{16F7B90D-7EE9-444C-9999-461D4DE7AF9E}" type="pres">
      <dgm:prSet presAssocID="{C8CAC3E4-71BB-4815-AF91-B923E19599B4}" presName="node" presStyleLbl="node1" presStyleIdx="2" presStyleCnt="6">
        <dgm:presLayoutVars>
          <dgm:bulletEnabled val="1"/>
        </dgm:presLayoutVars>
      </dgm:prSet>
      <dgm:spPr/>
    </dgm:pt>
    <dgm:pt modelId="{093EAC27-7B35-4C5D-8EAC-998D2BF4A143}" type="pres">
      <dgm:prSet presAssocID="{96229E08-1B72-40E8-99D8-A1FEEF6C7DC0}" presName="sibTrans" presStyleCnt="0"/>
      <dgm:spPr/>
    </dgm:pt>
    <dgm:pt modelId="{A61AF533-846E-41FE-A5DB-41FB9A53BD62}" type="pres">
      <dgm:prSet presAssocID="{1E5AFC6C-80B6-4B18-BDAD-9192E3B05B9C}" presName="node" presStyleLbl="node1" presStyleIdx="3" presStyleCnt="6">
        <dgm:presLayoutVars>
          <dgm:bulletEnabled val="1"/>
        </dgm:presLayoutVars>
      </dgm:prSet>
      <dgm:spPr/>
    </dgm:pt>
    <dgm:pt modelId="{BDF6DB87-7A20-4F20-AB8E-EC6C8D2606A6}" type="pres">
      <dgm:prSet presAssocID="{B7F3552C-8CEB-48C0-85EC-EFD77259C6EF}" presName="sibTrans" presStyleCnt="0"/>
      <dgm:spPr/>
    </dgm:pt>
    <dgm:pt modelId="{F73F7F7E-DAF6-4E1D-8BBB-9D4C177A6E30}" type="pres">
      <dgm:prSet presAssocID="{AECDDD88-8903-4460-B286-A39F0F7EC79F}" presName="node" presStyleLbl="node1" presStyleIdx="4" presStyleCnt="6">
        <dgm:presLayoutVars>
          <dgm:bulletEnabled val="1"/>
        </dgm:presLayoutVars>
      </dgm:prSet>
      <dgm:spPr/>
    </dgm:pt>
    <dgm:pt modelId="{C2FDF9F2-F1AF-4612-87D1-0D6586D4956C}" type="pres">
      <dgm:prSet presAssocID="{15C4B490-2E56-4F88-9CB1-88B18687B5C4}" presName="sibTrans" presStyleCnt="0"/>
      <dgm:spPr/>
    </dgm:pt>
    <dgm:pt modelId="{A90BFAC4-9F53-4707-8C3C-EB1FCB17BD66}" type="pres">
      <dgm:prSet presAssocID="{34AE7757-0CF7-4B6F-83DC-25E39C64B90B}" presName="node" presStyleLbl="node1" presStyleIdx="5" presStyleCnt="6">
        <dgm:presLayoutVars>
          <dgm:bulletEnabled val="1"/>
        </dgm:presLayoutVars>
      </dgm:prSet>
      <dgm:spPr/>
    </dgm:pt>
  </dgm:ptLst>
  <dgm:cxnLst>
    <dgm:cxn modelId="{7128EA06-5C80-4B00-A077-65D909345B86}" srcId="{C28F216D-B6E1-402D-89F6-18500BA7D5A4}" destId="{34AE7757-0CF7-4B6F-83DC-25E39C64B90B}" srcOrd="5" destOrd="0" parTransId="{7B117B8A-2DF7-407B-BC8D-90D020CCA144}" sibTransId="{ADD2CD44-5D93-40C3-A1C6-7EDC5346C610}"/>
    <dgm:cxn modelId="{7E92AF0A-8B29-4F3F-87CE-0C5A2B0B2775}" srcId="{C28F216D-B6E1-402D-89F6-18500BA7D5A4}" destId="{926D340D-E573-4448-8888-4C913FA39234}" srcOrd="0" destOrd="0" parTransId="{EA9D44D2-9B39-44D7-BB84-EBE8D474EF23}" sibTransId="{0EE0980E-0CFB-40E2-9D07-90FB43B56987}"/>
    <dgm:cxn modelId="{B0A8A92D-1D61-4E67-A4DB-CA0B27B1614F}" type="presOf" srcId="{34AE7757-0CF7-4B6F-83DC-25E39C64B90B}" destId="{A90BFAC4-9F53-4707-8C3C-EB1FCB17BD66}" srcOrd="0" destOrd="0" presId="urn:microsoft.com/office/officeart/2005/8/layout/default"/>
    <dgm:cxn modelId="{6BE85534-FBE5-4E54-B42D-F1FF230112DA}" srcId="{C28F216D-B6E1-402D-89F6-18500BA7D5A4}" destId="{C8CAC3E4-71BB-4815-AF91-B923E19599B4}" srcOrd="2" destOrd="0" parTransId="{8D4CAF76-995A-4CEC-94E6-376B01D7F152}" sibTransId="{96229E08-1B72-40E8-99D8-A1FEEF6C7DC0}"/>
    <dgm:cxn modelId="{C04B2D36-7B64-4BA9-9230-27F98B7C28E8}" type="presOf" srcId="{AECDDD88-8903-4460-B286-A39F0F7EC79F}" destId="{F73F7F7E-DAF6-4E1D-8BBB-9D4C177A6E30}" srcOrd="0" destOrd="0" presId="urn:microsoft.com/office/officeart/2005/8/layout/default"/>
    <dgm:cxn modelId="{D70DED74-86D0-4256-B2AE-BF7DE0E0F00E}" type="presOf" srcId="{1E5AFC6C-80B6-4B18-BDAD-9192E3B05B9C}" destId="{A61AF533-846E-41FE-A5DB-41FB9A53BD62}" srcOrd="0" destOrd="0" presId="urn:microsoft.com/office/officeart/2005/8/layout/default"/>
    <dgm:cxn modelId="{852E2F76-468A-402B-8D7B-B65C77C07EA4}" type="presOf" srcId="{C8CAC3E4-71BB-4815-AF91-B923E19599B4}" destId="{16F7B90D-7EE9-444C-9999-461D4DE7AF9E}" srcOrd="0" destOrd="0" presId="urn:microsoft.com/office/officeart/2005/8/layout/default"/>
    <dgm:cxn modelId="{8168647C-4FD5-4DE1-A98D-12E134840C19}" srcId="{C28F216D-B6E1-402D-89F6-18500BA7D5A4}" destId="{1E5AFC6C-80B6-4B18-BDAD-9192E3B05B9C}" srcOrd="3" destOrd="0" parTransId="{DCF09391-76BB-4A08-AAA9-B79194D82F99}" sibTransId="{B7F3552C-8CEB-48C0-85EC-EFD77259C6EF}"/>
    <dgm:cxn modelId="{02123095-35C3-4288-9923-08A761497010}" srcId="{C28F216D-B6E1-402D-89F6-18500BA7D5A4}" destId="{DF059101-5A3E-4038-A224-04E8DC68E562}" srcOrd="1" destOrd="0" parTransId="{FF416A3A-0F64-484B-9680-01EF79E82083}" sibTransId="{C270803C-EFC8-4D18-81EC-699A3241962D}"/>
    <dgm:cxn modelId="{D165D0AE-546E-462A-919E-6A70C1979B0B}" type="presOf" srcId="{C28F216D-B6E1-402D-89F6-18500BA7D5A4}" destId="{DFD36EB9-57D1-48C1-A1A6-3BF3BAD4D772}" srcOrd="0" destOrd="0" presId="urn:microsoft.com/office/officeart/2005/8/layout/default"/>
    <dgm:cxn modelId="{BEB73EC0-BDCE-4804-8ABA-948B2A566521}" srcId="{C28F216D-B6E1-402D-89F6-18500BA7D5A4}" destId="{AECDDD88-8903-4460-B286-A39F0F7EC79F}" srcOrd="4" destOrd="0" parTransId="{1A2149A5-6488-4EB7-9249-60C4D769D232}" sibTransId="{15C4B490-2E56-4F88-9CB1-88B18687B5C4}"/>
    <dgm:cxn modelId="{5F0461C2-2438-434F-B714-D5B7E19697C2}" type="presOf" srcId="{DF059101-5A3E-4038-A224-04E8DC68E562}" destId="{57DB5FC6-A3F7-4948-9E80-B359E0E03439}" srcOrd="0" destOrd="0" presId="urn:microsoft.com/office/officeart/2005/8/layout/default"/>
    <dgm:cxn modelId="{D1B56BDE-DB05-45F0-B6AD-0CAF449B4B01}" type="presOf" srcId="{926D340D-E573-4448-8888-4C913FA39234}" destId="{67E1613A-916A-4F78-A555-3DAFD0CD4582}" srcOrd="0" destOrd="0" presId="urn:microsoft.com/office/officeart/2005/8/layout/default"/>
    <dgm:cxn modelId="{2A636A3A-9657-4F37-985B-467E13BA8C43}" type="presParOf" srcId="{DFD36EB9-57D1-48C1-A1A6-3BF3BAD4D772}" destId="{67E1613A-916A-4F78-A555-3DAFD0CD4582}" srcOrd="0" destOrd="0" presId="urn:microsoft.com/office/officeart/2005/8/layout/default"/>
    <dgm:cxn modelId="{005B39E6-EF80-4DCA-80A2-6970C855A239}" type="presParOf" srcId="{DFD36EB9-57D1-48C1-A1A6-3BF3BAD4D772}" destId="{A961DB06-2C02-4A61-98BA-4E6F2B26554E}" srcOrd="1" destOrd="0" presId="urn:microsoft.com/office/officeart/2005/8/layout/default"/>
    <dgm:cxn modelId="{C20C6EB9-7623-43BB-801C-1366E91491AA}" type="presParOf" srcId="{DFD36EB9-57D1-48C1-A1A6-3BF3BAD4D772}" destId="{57DB5FC6-A3F7-4948-9E80-B359E0E03439}" srcOrd="2" destOrd="0" presId="urn:microsoft.com/office/officeart/2005/8/layout/default"/>
    <dgm:cxn modelId="{315AC239-90B8-4C34-909F-BD5704C633C2}" type="presParOf" srcId="{DFD36EB9-57D1-48C1-A1A6-3BF3BAD4D772}" destId="{7A0A96E7-B125-4EBF-85B7-F9ACB7AE1295}" srcOrd="3" destOrd="0" presId="urn:microsoft.com/office/officeart/2005/8/layout/default"/>
    <dgm:cxn modelId="{E6F4D82E-C240-4C07-9413-695C11CE03F0}" type="presParOf" srcId="{DFD36EB9-57D1-48C1-A1A6-3BF3BAD4D772}" destId="{16F7B90D-7EE9-444C-9999-461D4DE7AF9E}" srcOrd="4" destOrd="0" presId="urn:microsoft.com/office/officeart/2005/8/layout/default"/>
    <dgm:cxn modelId="{D29D42FF-F23B-47BB-B022-E1E97FA2BE24}" type="presParOf" srcId="{DFD36EB9-57D1-48C1-A1A6-3BF3BAD4D772}" destId="{093EAC27-7B35-4C5D-8EAC-998D2BF4A143}" srcOrd="5" destOrd="0" presId="urn:microsoft.com/office/officeart/2005/8/layout/default"/>
    <dgm:cxn modelId="{1394DEDF-EDC1-40E4-A8F4-EDEB3BC27AA6}" type="presParOf" srcId="{DFD36EB9-57D1-48C1-A1A6-3BF3BAD4D772}" destId="{A61AF533-846E-41FE-A5DB-41FB9A53BD62}" srcOrd="6" destOrd="0" presId="urn:microsoft.com/office/officeart/2005/8/layout/default"/>
    <dgm:cxn modelId="{998875FE-5253-48BE-878A-182CFBE0B148}" type="presParOf" srcId="{DFD36EB9-57D1-48C1-A1A6-3BF3BAD4D772}" destId="{BDF6DB87-7A20-4F20-AB8E-EC6C8D2606A6}" srcOrd="7" destOrd="0" presId="urn:microsoft.com/office/officeart/2005/8/layout/default"/>
    <dgm:cxn modelId="{0C3AAAA3-0DE4-4361-B03A-AAFE279E879F}" type="presParOf" srcId="{DFD36EB9-57D1-48C1-A1A6-3BF3BAD4D772}" destId="{F73F7F7E-DAF6-4E1D-8BBB-9D4C177A6E30}" srcOrd="8" destOrd="0" presId="urn:microsoft.com/office/officeart/2005/8/layout/default"/>
    <dgm:cxn modelId="{B009D033-BE22-47F3-8DDF-D478FF1193BD}" type="presParOf" srcId="{DFD36EB9-57D1-48C1-A1A6-3BF3BAD4D772}" destId="{C2FDF9F2-F1AF-4612-87D1-0D6586D4956C}" srcOrd="9" destOrd="0" presId="urn:microsoft.com/office/officeart/2005/8/layout/default"/>
    <dgm:cxn modelId="{1ACA8C05-FB86-41B9-956F-FB005706BBCC}" type="presParOf" srcId="{DFD36EB9-57D1-48C1-A1A6-3BF3BAD4D772}" destId="{A90BFAC4-9F53-4707-8C3C-EB1FCB17BD66}" srcOrd="10" destOrd="0" presId="urn:microsoft.com/office/officeart/2005/8/layout/default"/>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D52C7CC-E91B-4539-A6C5-5281C2CD208D}" type="doc">
      <dgm:prSet loTypeId="urn:microsoft.com/office/officeart/2005/8/layout/cycle8" loCatId="cycle" qsTypeId="urn:microsoft.com/office/officeart/2005/8/quickstyle/simple1" qsCatId="simple" csTypeId="urn:microsoft.com/office/officeart/2005/8/colors/accent1_2" csCatId="accent1" phldr="1"/>
      <dgm:spPr/>
    </dgm:pt>
    <dgm:pt modelId="{3090746D-4622-4649-AFEE-3CBC1D167822}">
      <dgm:prSet phldrT="[Texte]" custT="1"/>
      <dgm:spPr/>
      <dgm:t>
        <a:bodyPr/>
        <a:lstStyle/>
        <a:p>
          <a:r>
            <a:rPr lang="en-AU" sz="2000" b="1" noProof="0">
              <a:latin typeface="+mn-lt"/>
              <a:ea typeface="Calibri" panose="020F0502020204030204" pitchFamily="34" charset="0"/>
              <a:cs typeface="Times New Roman" panose="02020603050405020304" pitchFamily="18" charset="0"/>
            </a:rPr>
            <a:t>Raising awareness and capacity building</a:t>
          </a:r>
          <a:endParaRPr lang="en-AU" sz="2000" b="1" noProof="0" dirty="0">
            <a:latin typeface="+mn-lt"/>
          </a:endParaRPr>
        </a:p>
      </dgm:t>
    </dgm:pt>
    <dgm:pt modelId="{9F5AAD4F-71A1-4068-86EC-18B1A4A00B73}" type="parTrans" cxnId="{91D61624-B3F2-407D-A091-E75FED7D293A}">
      <dgm:prSet/>
      <dgm:spPr/>
      <dgm:t>
        <a:bodyPr/>
        <a:lstStyle/>
        <a:p>
          <a:endParaRPr lang="en-AU" sz="1500" noProof="0" dirty="0"/>
        </a:p>
      </dgm:t>
    </dgm:pt>
    <dgm:pt modelId="{2AF84A90-BF19-4029-9694-59371B27BD74}" type="sibTrans" cxnId="{91D61624-B3F2-407D-A091-E75FED7D293A}">
      <dgm:prSet/>
      <dgm:spPr/>
      <dgm:t>
        <a:bodyPr/>
        <a:lstStyle/>
        <a:p>
          <a:endParaRPr lang="en-AU" sz="1500" noProof="0" dirty="0"/>
        </a:p>
      </dgm:t>
    </dgm:pt>
    <dgm:pt modelId="{11134F75-D38C-44E0-AB4C-16D74A108131}">
      <dgm:prSet custT="1"/>
      <dgm:spPr/>
      <dgm:t>
        <a:bodyPr/>
        <a:lstStyle/>
        <a:p>
          <a:r>
            <a:rPr lang="en-AU" sz="2000" b="1" noProof="0">
              <a:latin typeface="+mn-lt"/>
              <a:ea typeface="Calibri" panose="020F0502020204030204" pitchFamily="34" charset="0"/>
              <a:cs typeface="Times New Roman" panose="02020603050405020304" pitchFamily="18" charset="0"/>
            </a:rPr>
            <a:t>Climate and other issues</a:t>
          </a:r>
          <a:endParaRPr lang="en-AU" sz="2000" b="1" noProof="0" dirty="0">
            <a:latin typeface="+mn-lt"/>
            <a:ea typeface="Calibri" panose="020F0502020204030204" pitchFamily="34" charset="0"/>
            <a:cs typeface="Times New Roman" panose="02020603050405020304" pitchFamily="18" charset="0"/>
          </a:endParaRPr>
        </a:p>
      </dgm:t>
    </dgm:pt>
    <dgm:pt modelId="{03AB07CD-7377-4332-8957-CB3EF469AA08}" type="parTrans" cxnId="{D191C941-7F1E-407A-A6A8-66D69D3F35BF}">
      <dgm:prSet/>
      <dgm:spPr/>
      <dgm:t>
        <a:bodyPr/>
        <a:lstStyle/>
        <a:p>
          <a:endParaRPr lang="en-AU" sz="1500" noProof="0" dirty="0"/>
        </a:p>
      </dgm:t>
    </dgm:pt>
    <dgm:pt modelId="{0CD0ED4C-32AA-4B39-AA0A-28A24DD65263}" type="sibTrans" cxnId="{D191C941-7F1E-407A-A6A8-66D69D3F35BF}">
      <dgm:prSet/>
      <dgm:spPr/>
      <dgm:t>
        <a:bodyPr/>
        <a:lstStyle/>
        <a:p>
          <a:endParaRPr lang="en-AU" sz="1500" noProof="0" dirty="0"/>
        </a:p>
      </dgm:t>
    </dgm:pt>
    <dgm:pt modelId="{74B0DBEC-5695-4A09-B020-C2F7E52C6AA3}">
      <dgm:prSet phldrT="[Texte]" custT="1"/>
      <dgm:spPr/>
      <dgm:t>
        <a:bodyPr/>
        <a:lstStyle/>
        <a:p>
          <a:r>
            <a:rPr lang="en-AU" sz="2000" b="1" noProof="0">
              <a:latin typeface="+mn-lt"/>
            </a:rPr>
            <a:t>Partnership</a:t>
          </a:r>
          <a:endParaRPr lang="en-AU" sz="2000" b="1" noProof="0" dirty="0">
            <a:latin typeface="+mn-lt"/>
          </a:endParaRPr>
        </a:p>
      </dgm:t>
    </dgm:pt>
    <dgm:pt modelId="{C387B512-3E28-4DE2-A663-3140C7A54358}" type="sibTrans" cxnId="{D4BF77CD-44A6-41E1-972D-D552FB08B47C}">
      <dgm:prSet/>
      <dgm:spPr/>
      <dgm:t>
        <a:bodyPr/>
        <a:lstStyle/>
        <a:p>
          <a:endParaRPr lang="en-AU" sz="1500" noProof="0" dirty="0"/>
        </a:p>
      </dgm:t>
    </dgm:pt>
    <dgm:pt modelId="{A908FC79-44F6-46B8-89FE-54D136C10386}" type="parTrans" cxnId="{D4BF77CD-44A6-41E1-972D-D552FB08B47C}">
      <dgm:prSet/>
      <dgm:spPr/>
      <dgm:t>
        <a:bodyPr/>
        <a:lstStyle/>
        <a:p>
          <a:endParaRPr lang="en-AU" sz="1500" noProof="0" dirty="0"/>
        </a:p>
      </dgm:t>
    </dgm:pt>
    <dgm:pt modelId="{B14A8B3B-EFEC-4BB0-B8ED-86F3A50BD36E}">
      <dgm:prSet custT="1"/>
      <dgm:spPr/>
      <dgm:t>
        <a:bodyPr/>
        <a:lstStyle/>
        <a:p>
          <a:r>
            <a:rPr lang="en-AU" sz="2000" b="1" noProof="0">
              <a:latin typeface="+mn-lt"/>
              <a:ea typeface="Calibri" panose="020F0502020204030204" pitchFamily="34" charset="0"/>
              <a:cs typeface="Times New Roman" panose="02020603050405020304" pitchFamily="18" charset="0"/>
            </a:rPr>
            <a:t>Funding solutions</a:t>
          </a:r>
          <a:endParaRPr lang="en-AU" sz="2000" b="1" noProof="0" dirty="0">
            <a:latin typeface="+mn-lt"/>
            <a:ea typeface="Calibri" panose="020F0502020204030204" pitchFamily="34" charset="0"/>
            <a:cs typeface="Times New Roman" panose="02020603050405020304" pitchFamily="18" charset="0"/>
          </a:endParaRPr>
        </a:p>
      </dgm:t>
    </dgm:pt>
    <dgm:pt modelId="{D984988E-AA32-4F0F-B810-6A0AF5DB8FE9}" type="parTrans" cxnId="{6D505BFB-E3B8-4C55-A10F-5AF1EE68E8A5}">
      <dgm:prSet/>
      <dgm:spPr/>
      <dgm:t>
        <a:bodyPr/>
        <a:lstStyle/>
        <a:p>
          <a:endParaRPr lang="fr-FR"/>
        </a:p>
      </dgm:t>
    </dgm:pt>
    <dgm:pt modelId="{8B10401F-B461-4C64-8B67-BD6D43F35761}" type="sibTrans" cxnId="{6D505BFB-E3B8-4C55-A10F-5AF1EE68E8A5}">
      <dgm:prSet/>
      <dgm:spPr/>
      <dgm:t>
        <a:bodyPr/>
        <a:lstStyle/>
        <a:p>
          <a:endParaRPr lang="fr-FR"/>
        </a:p>
      </dgm:t>
    </dgm:pt>
    <dgm:pt modelId="{2CBDA52A-86EC-4360-949C-B83C6ABBCDBB}">
      <dgm:prSet custT="1"/>
      <dgm:spPr/>
      <dgm:t>
        <a:bodyPr/>
        <a:lstStyle/>
        <a:p>
          <a:r>
            <a:rPr lang="en-AU" sz="2000" b="1" noProof="0">
              <a:latin typeface="+mn-lt"/>
              <a:ea typeface="Calibri" panose="020F0502020204030204" pitchFamily="34" charset="0"/>
              <a:cs typeface="Times New Roman" panose="02020603050405020304" pitchFamily="18" charset="0"/>
            </a:rPr>
            <a:t>SMRV</a:t>
          </a:r>
          <a:endParaRPr lang="en-AU" sz="2000" b="1" noProof="0" dirty="0">
            <a:latin typeface="+mn-lt"/>
            <a:ea typeface="Calibri" panose="020F0502020204030204" pitchFamily="34" charset="0"/>
            <a:cs typeface="Times New Roman" panose="02020603050405020304" pitchFamily="18" charset="0"/>
          </a:endParaRPr>
        </a:p>
      </dgm:t>
    </dgm:pt>
    <dgm:pt modelId="{044341ED-19E3-4541-A787-1654987C35AD}" type="parTrans" cxnId="{B8AFEDEA-4177-4C1B-9A99-AB8602F3CC73}">
      <dgm:prSet/>
      <dgm:spPr/>
      <dgm:t>
        <a:bodyPr/>
        <a:lstStyle/>
        <a:p>
          <a:endParaRPr lang="fr-FR"/>
        </a:p>
      </dgm:t>
    </dgm:pt>
    <dgm:pt modelId="{1E4FA622-1053-41DB-B289-8684EE7B6517}" type="sibTrans" cxnId="{B8AFEDEA-4177-4C1B-9A99-AB8602F3CC73}">
      <dgm:prSet/>
      <dgm:spPr/>
      <dgm:t>
        <a:bodyPr/>
        <a:lstStyle/>
        <a:p>
          <a:endParaRPr lang="fr-FR"/>
        </a:p>
      </dgm:t>
    </dgm:pt>
    <dgm:pt modelId="{1CC36DF8-6052-4856-8971-BF9FD9007D92}" type="pres">
      <dgm:prSet presAssocID="{ED52C7CC-E91B-4539-A6C5-5281C2CD208D}" presName="compositeShape" presStyleCnt="0">
        <dgm:presLayoutVars>
          <dgm:chMax val="7"/>
          <dgm:dir/>
          <dgm:resizeHandles val="exact"/>
        </dgm:presLayoutVars>
      </dgm:prSet>
      <dgm:spPr/>
    </dgm:pt>
    <dgm:pt modelId="{0D4CC61D-92F9-4139-9BCF-2BECAE8A0F8B}" type="pres">
      <dgm:prSet presAssocID="{ED52C7CC-E91B-4539-A6C5-5281C2CD208D}" presName="wedge1" presStyleLbl="node1" presStyleIdx="0" presStyleCnt="5"/>
      <dgm:spPr/>
    </dgm:pt>
    <dgm:pt modelId="{0938752E-6C9F-4E41-9709-89C8AFD41BB4}" type="pres">
      <dgm:prSet presAssocID="{ED52C7CC-E91B-4539-A6C5-5281C2CD208D}" presName="dummy1a" presStyleCnt="0"/>
      <dgm:spPr/>
    </dgm:pt>
    <dgm:pt modelId="{C1222762-4F54-44BB-99C2-A17694581722}" type="pres">
      <dgm:prSet presAssocID="{ED52C7CC-E91B-4539-A6C5-5281C2CD208D}" presName="dummy1b" presStyleCnt="0"/>
      <dgm:spPr/>
    </dgm:pt>
    <dgm:pt modelId="{E617FE2D-68CE-4CFA-B1CC-53D230506CDF}" type="pres">
      <dgm:prSet presAssocID="{ED52C7CC-E91B-4539-A6C5-5281C2CD208D}" presName="wedge1Tx" presStyleLbl="node1" presStyleIdx="0" presStyleCnt="5">
        <dgm:presLayoutVars>
          <dgm:chMax val="0"/>
          <dgm:chPref val="0"/>
          <dgm:bulletEnabled val="1"/>
        </dgm:presLayoutVars>
      </dgm:prSet>
      <dgm:spPr/>
    </dgm:pt>
    <dgm:pt modelId="{B45C4AAB-F332-41DA-BC3A-9B430D4536D0}" type="pres">
      <dgm:prSet presAssocID="{ED52C7CC-E91B-4539-A6C5-5281C2CD208D}" presName="wedge2" presStyleLbl="node1" presStyleIdx="1" presStyleCnt="5"/>
      <dgm:spPr/>
    </dgm:pt>
    <dgm:pt modelId="{82172CF5-207F-45BA-89D5-13A787040002}" type="pres">
      <dgm:prSet presAssocID="{ED52C7CC-E91B-4539-A6C5-5281C2CD208D}" presName="dummy2a" presStyleCnt="0"/>
      <dgm:spPr/>
    </dgm:pt>
    <dgm:pt modelId="{68A7777F-37E7-4405-87B3-3B572C45CF3A}" type="pres">
      <dgm:prSet presAssocID="{ED52C7CC-E91B-4539-A6C5-5281C2CD208D}" presName="dummy2b" presStyleCnt="0"/>
      <dgm:spPr/>
    </dgm:pt>
    <dgm:pt modelId="{784DD39E-7D7C-42A6-BD21-D533AD08E0DD}" type="pres">
      <dgm:prSet presAssocID="{ED52C7CC-E91B-4539-A6C5-5281C2CD208D}" presName="wedge2Tx" presStyleLbl="node1" presStyleIdx="1" presStyleCnt="5">
        <dgm:presLayoutVars>
          <dgm:chMax val="0"/>
          <dgm:chPref val="0"/>
          <dgm:bulletEnabled val="1"/>
        </dgm:presLayoutVars>
      </dgm:prSet>
      <dgm:spPr/>
    </dgm:pt>
    <dgm:pt modelId="{78F4DA4F-EC73-467B-98C5-8A167DE480B8}" type="pres">
      <dgm:prSet presAssocID="{ED52C7CC-E91B-4539-A6C5-5281C2CD208D}" presName="wedge3" presStyleLbl="node1" presStyleIdx="2" presStyleCnt="5"/>
      <dgm:spPr/>
    </dgm:pt>
    <dgm:pt modelId="{CD94A08C-4FB5-4710-A266-E2E48A4129B2}" type="pres">
      <dgm:prSet presAssocID="{ED52C7CC-E91B-4539-A6C5-5281C2CD208D}" presName="dummy3a" presStyleCnt="0"/>
      <dgm:spPr/>
    </dgm:pt>
    <dgm:pt modelId="{868D488D-6FF4-4245-8AED-A9653624ECC9}" type="pres">
      <dgm:prSet presAssocID="{ED52C7CC-E91B-4539-A6C5-5281C2CD208D}" presName="dummy3b" presStyleCnt="0"/>
      <dgm:spPr/>
    </dgm:pt>
    <dgm:pt modelId="{AEEBD2CB-25FA-43C4-8DA9-04E805168055}" type="pres">
      <dgm:prSet presAssocID="{ED52C7CC-E91B-4539-A6C5-5281C2CD208D}" presName="wedge3Tx" presStyleLbl="node1" presStyleIdx="2" presStyleCnt="5">
        <dgm:presLayoutVars>
          <dgm:chMax val="0"/>
          <dgm:chPref val="0"/>
          <dgm:bulletEnabled val="1"/>
        </dgm:presLayoutVars>
      </dgm:prSet>
      <dgm:spPr/>
    </dgm:pt>
    <dgm:pt modelId="{0BFC19E4-12E4-408A-82E7-60AB155D2F70}" type="pres">
      <dgm:prSet presAssocID="{ED52C7CC-E91B-4539-A6C5-5281C2CD208D}" presName="wedge4" presStyleLbl="node1" presStyleIdx="3" presStyleCnt="5"/>
      <dgm:spPr/>
    </dgm:pt>
    <dgm:pt modelId="{56FC90D9-D636-4BF9-9248-89DE2EF66B31}" type="pres">
      <dgm:prSet presAssocID="{ED52C7CC-E91B-4539-A6C5-5281C2CD208D}" presName="dummy4a" presStyleCnt="0"/>
      <dgm:spPr/>
    </dgm:pt>
    <dgm:pt modelId="{D4051E19-4BB6-4952-9457-34F3A04EA60E}" type="pres">
      <dgm:prSet presAssocID="{ED52C7CC-E91B-4539-A6C5-5281C2CD208D}" presName="dummy4b" presStyleCnt="0"/>
      <dgm:spPr/>
    </dgm:pt>
    <dgm:pt modelId="{245A80DC-4DCE-4A8C-8F3E-E0EE2840A631}" type="pres">
      <dgm:prSet presAssocID="{ED52C7CC-E91B-4539-A6C5-5281C2CD208D}" presName="wedge4Tx" presStyleLbl="node1" presStyleIdx="3" presStyleCnt="5">
        <dgm:presLayoutVars>
          <dgm:chMax val="0"/>
          <dgm:chPref val="0"/>
          <dgm:bulletEnabled val="1"/>
        </dgm:presLayoutVars>
      </dgm:prSet>
      <dgm:spPr/>
    </dgm:pt>
    <dgm:pt modelId="{7C02E427-C21E-49EC-8F78-14491BB88F57}" type="pres">
      <dgm:prSet presAssocID="{ED52C7CC-E91B-4539-A6C5-5281C2CD208D}" presName="wedge5" presStyleLbl="node1" presStyleIdx="4" presStyleCnt="5"/>
      <dgm:spPr/>
    </dgm:pt>
    <dgm:pt modelId="{BEF3F203-6DC3-4409-AF09-B1E01A3BBF0A}" type="pres">
      <dgm:prSet presAssocID="{ED52C7CC-E91B-4539-A6C5-5281C2CD208D}" presName="dummy5a" presStyleCnt="0"/>
      <dgm:spPr/>
    </dgm:pt>
    <dgm:pt modelId="{4E599947-C5C4-472E-993F-4F6B07357490}" type="pres">
      <dgm:prSet presAssocID="{ED52C7CC-E91B-4539-A6C5-5281C2CD208D}" presName="dummy5b" presStyleCnt="0"/>
      <dgm:spPr/>
    </dgm:pt>
    <dgm:pt modelId="{2C1919B2-ED4F-43E0-9989-7B9F8E619AC1}" type="pres">
      <dgm:prSet presAssocID="{ED52C7CC-E91B-4539-A6C5-5281C2CD208D}" presName="wedge5Tx" presStyleLbl="node1" presStyleIdx="4" presStyleCnt="5">
        <dgm:presLayoutVars>
          <dgm:chMax val="0"/>
          <dgm:chPref val="0"/>
          <dgm:bulletEnabled val="1"/>
        </dgm:presLayoutVars>
      </dgm:prSet>
      <dgm:spPr/>
    </dgm:pt>
    <dgm:pt modelId="{DA433729-6A13-4F90-BD3B-2873C544D119}" type="pres">
      <dgm:prSet presAssocID="{2AF84A90-BF19-4029-9694-59371B27BD74}" presName="arrowWedge1" presStyleLbl="fgSibTrans2D1" presStyleIdx="0" presStyleCnt="5"/>
      <dgm:spPr/>
    </dgm:pt>
    <dgm:pt modelId="{03DEE357-D6C2-44A2-9F8F-B038DD03729F}" type="pres">
      <dgm:prSet presAssocID="{0CD0ED4C-32AA-4B39-AA0A-28A24DD65263}" presName="arrowWedge2" presStyleLbl="fgSibTrans2D1" presStyleIdx="1" presStyleCnt="5"/>
      <dgm:spPr/>
    </dgm:pt>
    <dgm:pt modelId="{623C03C8-55AC-4D74-B867-31D3ADBB53DB}" type="pres">
      <dgm:prSet presAssocID="{1E4FA622-1053-41DB-B289-8684EE7B6517}" presName="arrowWedge3" presStyleLbl="fgSibTrans2D1" presStyleIdx="2" presStyleCnt="5"/>
      <dgm:spPr/>
    </dgm:pt>
    <dgm:pt modelId="{27468511-C90E-4E48-A6E6-89573AC97AB8}" type="pres">
      <dgm:prSet presAssocID="{8B10401F-B461-4C64-8B67-BD6D43F35761}" presName="arrowWedge4" presStyleLbl="fgSibTrans2D1" presStyleIdx="3" presStyleCnt="5"/>
      <dgm:spPr/>
    </dgm:pt>
    <dgm:pt modelId="{0D0D2182-CD71-433C-947F-98CF8F37D99B}" type="pres">
      <dgm:prSet presAssocID="{C387B512-3E28-4DE2-A663-3140C7A54358}" presName="arrowWedge5" presStyleLbl="fgSibTrans2D1" presStyleIdx="4" presStyleCnt="5"/>
      <dgm:spPr/>
    </dgm:pt>
  </dgm:ptLst>
  <dgm:cxnLst>
    <dgm:cxn modelId="{43DABD19-BBEC-45C6-8D22-07132081C69D}" type="presOf" srcId="{3090746D-4622-4649-AFEE-3CBC1D167822}" destId="{0D4CC61D-92F9-4139-9BCF-2BECAE8A0F8B}" srcOrd="0" destOrd="0" presId="urn:microsoft.com/office/officeart/2005/8/layout/cycle8"/>
    <dgm:cxn modelId="{A7D8C81E-EBF8-4AAF-94F4-49D9C8D4CAC9}" type="presOf" srcId="{ED52C7CC-E91B-4539-A6C5-5281C2CD208D}" destId="{1CC36DF8-6052-4856-8971-BF9FD9007D92}" srcOrd="0" destOrd="0" presId="urn:microsoft.com/office/officeart/2005/8/layout/cycle8"/>
    <dgm:cxn modelId="{D3BD9D23-CD27-4D04-B9B2-AD2FD7147A30}" type="presOf" srcId="{2CBDA52A-86EC-4360-949C-B83C6ABBCDBB}" destId="{78F4DA4F-EC73-467B-98C5-8A167DE480B8}" srcOrd="0" destOrd="0" presId="urn:microsoft.com/office/officeart/2005/8/layout/cycle8"/>
    <dgm:cxn modelId="{91D61624-B3F2-407D-A091-E75FED7D293A}" srcId="{ED52C7CC-E91B-4539-A6C5-5281C2CD208D}" destId="{3090746D-4622-4649-AFEE-3CBC1D167822}" srcOrd="0" destOrd="0" parTransId="{9F5AAD4F-71A1-4068-86EC-18B1A4A00B73}" sibTransId="{2AF84A90-BF19-4029-9694-59371B27BD74}"/>
    <dgm:cxn modelId="{BAC20634-3524-4E4C-8F80-61AC7EE8ECDE}" type="presOf" srcId="{74B0DBEC-5695-4A09-B020-C2F7E52C6AA3}" destId="{2C1919B2-ED4F-43E0-9989-7B9F8E619AC1}" srcOrd="1" destOrd="0" presId="urn:microsoft.com/office/officeart/2005/8/layout/cycle8"/>
    <dgm:cxn modelId="{82CB3836-5807-49B3-89D4-E5AF462E2884}" type="presOf" srcId="{74B0DBEC-5695-4A09-B020-C2F7E52C6AA3}" destId="{7C02E427-C21E-49EC-8F78-14491BB88F57}" srcOrd="0" destOrd="0" presId="urn:microsoft.com/office/officeart/2005/8/layout/cycle8"/>
    <dgm:cxn modelId="{D191C941-7F1E-407A-A6A8-66D69D3F35BF}" srcId="{ED52C7CC-E91B-4539-A6C5-5281C2CD208D}" destId="{11134F75-D38C-44E0-AB4C-16D74A108131}" srcOrd="1" destOrd="0" parTransId="{03AB07CD-7377-4332-8957-CB3EF469AA08}" sibTransId="{0CD0ED4C-32AA-4B39-AA0A-28A24DD65263}"/>
    <dgm:cxn modelId="{F4082976-BFE7-4541-A2BA-01158D8376D6}" type="presOf" srcId="{11134F75-D38C-44E0-AB4C-16D74A108131}" destId="{784DD39E-7D7C-42A6-BD21-D533AD08E0DD}" srcOrd="1" destOrd="0" presId="urn:microsoft.com/office/officeart/2005/8/layout/cycle8"/>
    <dgm:cxn modelId="{74EFB18F-D839-4D68-80E7-F67808B52AAD}" type="presOf" srcId="{2CBDA52A-86EC-4360-949C-B83C6ABBCDBB}" destId="{AEEBD2CB-25FA-43C4-8DA9-04E805168055}" srcOrd="1" destOrd="0" presId="urn:microsoft.com/office/officeart/2005/8/layout/cycle8"/>
    <dgm:cxn modelId="{92C288C2-FA80-401D-9942-DD59612F2265}" type="presOf" srcId="{3090746D-4622-4649-AFEE-3CBC1D167822}" destId="{E617FE2D-68CE-4CFA-B1CC-53D230506CDF}" srcOrd="1" destOrd="0" presId="urn:microsoft.com/office/officeart/2005/8/layout/cycle8"/>
    <dgm:cxn modelId="{087106C3-76C0-4A04-AF95-E6377069D671}" type="presOf" srcId="{11134F75-D38C-44E0-AB4C-16D74A108131}" destId="{B45C4AAB-F332-41DA-BC3A-9B430D4536D0}" srcOrd="0" destOrd="0" presId="urn:microsoft.com/office/officeart/2005/8/layout/cycle8"/>
    <dgm:cxn modelId="{D4BF77CD-44A6-41E1-972D-D552FB08B47C}" srcId="{ED52C7CC-E91B-4539-A6C5-5281C2CD208D}" destId="{74B0DBEC-5695-4A09-B020-C2F7E52C6AA3}" srcOrd="4" destOrd="0" parTransId="{A908FC79-44F6-46B8-89FE-54D136C10386}" sibTransId="{C387B512-3E28-4DE2-A663-3140C7A54358}"/>
    <dgm:cxn modelId="{DA75B2D2-6AC1-43FF-BF5F-96D695788E6F}" type="presOf" srcId="{B14A8B3B-EFEC-4BB0-B8ED-86F3A50BD36E}" destId="{245A80DC-4DCE-4A8C-8F3E-E0EE2840A631}" srcOrd="1" destOrd="0" presId="urn:microsoft.com/office/officeart/2005/8/layout/cycle8"/>
    <dgm:cxn modelId="{D879ACE3-E9AD-4C3B-88B6-B03460617607}" type="presOf" srcId="{B14A8B3B-EFEC-4BB0-B8ED-86F3A50BD36E}" destId="{0BFC19E4-12E4-408A-82E7-60AB155D2F70}" srcOrd="0" destOrd="0" presId="urn:microsoft.com/office/officeart/2005/8/layout/cycle8"/>
    <dgm:cxn modelId="{B8AFEDEA-4177-4C1B-9A99-AB8602F3CC73}" srcId="{ED52C7CC-E91B-4539-A6C5-5281C2CD208D}" destId="{2CBDA52A-86EC-4360-949C-B83C6ABBCDBB}" srcOrd="2" destOrd="0" parTransId="{044341ED-19E3-4541-A787-1654987C35AD}" sibTransId="{1E4FA622-1053-41DB-B289-8684EE7B6517}"/>
    <dgm:cxn modelId="{6D505BFB-E3B8-4C55-A10F-5AF1EE68E8A5}" srcId="{ED52C7CC-E91B-4539-A6C5-5281C2CD208D}" destId="{B14A8B3B-EFEC-4BB0-B8ED-86F3A50BD36E}" srcOrd="3" destOrd="0" parTransId="{D984988E-AA32-4F0F-B810-6A0AF5DB8FE9}" sibTransId="{8B10401F-B461-4C64-8B67-BD6D43F35761}"/>
    <dgm:cxn modelId="{0AB8D10D-CC8E-4D3C-AE28-406EEFE816E2}" type="presParOf" srcId="{1CC36DF8-6052-4856-8971-BF9FD9007D92}" destId="{0D4CC61D-92F9-4139-9BCF-2BECAE8A0F8B}" srcOrd="0" destOrd="0" presId="urn:microsoft.com/office/officeart/2005/8/layout/cycle8"/>
    <dgm:cxn modelId="{B13C972C-12A6-48EE-BE42-F7E3AA18B796}" type="presParOf" srcId="{1CC36DF8-6052-4856-8971-BF9FD9007D92}" destId="{0938752E-6C9F-4E41-9709-89C8AFD41BB4}" srcOrd="1" destOrd="0" presId="urn:microsoft.com/office/officeart/2005/8/layout/cycle8"/>
    <dgm:cxn modelId="{0F26E1B4-F383-4194-A0D1-46351BC3166E}" type="presParOf" srcId="{1CC36DF8-6052-4856-8971-BF9FD9007D92}" destId="{C1222762-4F54-44BB-99C2-A17694581722}" srcOrd="2" destOrd="0" presId="urn:microsoft.com/office/officeart/2005/8/layout/cycle8"/>
    <dgm:cxn modelId="{870B94CF-95D6-4F8C-9806-DCABEF284F5D}" type="presParOf" srcId="{1CC36DF8-6052-4856-8971-BF9FD9007D92}" destId="{E617FE2D-68CE-4CFA-B1CC-53D230506CDF}" srcOrd="3" destOrd="0" presId="urn:microsoft.com/office/officeart/2005/8/layout/cycle8"/>
    <dgm:cxn modelId="{21F9AB56-D177-4965-820B-4F37830DC645}" type="presParOf" srcId="{1CC36DF8-6052-4856-8971-BF9FD9007D92}" destId="{B45C4AAB-F332-41DA-BC3A-9B430D4536D0}" srcOrd="4" destOrd="0" presId="urn:microsoft.com/office/officeart/2005/8/layout/cycle8"/>
    <dgm:cxn modelId="{E0E66D0A-60D1-4697-AF65-7F71D0C5C7A5}" type="presParOf" srcId="{1CC36DF8-6052-4856-8971-BF9FD9007D92}" destId="{82172CF5-207F-45BA-89D5-13A787040002}" srcOrd="5" destOrd="0" presId="urn:microsoft.com/office/officeart/2005/8/layout/cycle8"/>
    <dgm:cxn modelId="{32BF6AE0-7B52-4F60-9501-E484C350CA86}" type="presParOf" srcId="{1CC36DF8-6052-4856-8971-BF9FD9007D92}" destId="{68A7777F-37E7-4405-87B3-3B572C45CF3A}" srcOrd="6" destOrd="0" presId="urn:microsoft.com/office/officeart/2005/8/layout/cycle8"/>
    <dgm:cxn modelId="{FB355C3E-8F4F-4ECC-A43B-8B2FD9D51F58}" type="presParOf" srcId="{1CC36DF8-6052-4856-8971-BF9FD9007D92}" destId="{784DD39E-7D7C-42A6-BD21-D533AD08E0DD}" srcOrd="7" destOrd="0" presId="urn:microsoft.com/office/officeart/2005/8/layout/cycle8"/>
    <dgm:cxn modelId="{E489DBEF-4375-4195-8FB8-E6F8C23FC44D}" type="presParOf" srcId="{1CC36DF8-6052-4856-8971-BF9FD9007D92}" destId="{78F4DA4F-EC73-467B-98C5-8A167DE480B8}" srcOrd="8" destOrd="0" presId="urn:microsoft.com/office/officeart/2005/8/layout/cycle8"/>
    <dgm:cxn modelId="{3BFED432-1AB7-4EB4-967E-425B1819294A}" type="presParOf" srcId="{1CC36DF8-6052-4856-8971-BF9FD9007D92}" destId="{CD94A08C-4FB5-4710-A266-E2E48A4129B2}" srcOrd="9" destOrd="0" presId="urn:microsoft.com/office/officeart/2005/8/layout/cycle8"/>
    <dgm:cxn modelId="{E3352E50-1A72-4175-B4AD-0BD3543E9281}" type="presParOf" srcId="{1CC36DF8-6052-4856-8971-BF9FD9007D92}" destId="{868D488D-6FF4-4245-8AED-A9653624ECC9}" srcOrd="10" destOrd="0" presId="urn:microsoft.com/office/officeart/2005/8/layout/cycle8"/>
    <dgm:cxn modelId="{539E109A-116C-4D25-841A-01981840A334}" type="presParOf" srcId="{1CC36DF8-6052-4856-8971-BF9FD9007D92}" destId="{AEEBD2CB-25FA-43C4-8DA9-04E805168055}" srcOrd="11" destOrd="0" presId="urn:microsoft.com/office/officeart/2005/8/layout/cycle8"/>
    <dgm:cxn modelId="{9DAFDA68-B40C-48BA-87E3-C619130CBE15}" type="presParOf" srcId="{1CC36DF8-6052-4856-8971-BF9FD9007D92}" destId="{0BFC19E4-12E4-408A-82E7-60AB155D2F70}" srcOrd="12" destOrd="0" presId="urn:microsoft.com/office/officeart/2005/8/layout/cycle8"/>
    <dgm:cxn modelId="{3837318B-192F-4170-AD00-9FFDA45F4283}" type="presParOf" srcId="{1CC36DF8-6052-4856-8971-BF9FD9007D92}" destId="{56FC90D9-D636-4BF9-9248-89DE2EF66B31}" srcOrd="13" destOrd="0" presId="urn:microsoft.com/office/officeart/2005/8/layout/cycle8"/>
    <dgm:cxn modelId="{06C2618F-243F-42B9-9850-E8E02B04A171}" type="presParOf" srcId="{1CC36DF8-6052-4856-8971-BF9FD9007D92}" destId="{D4051E19-4BB6-4952-9457-34F3A04EA60E}" srcOrd="14" destOrd="0" presId="urn:microsoft.com/office/officeart/2005/8/layout/cycle8"/>
    <dgm:cxn modelId="{539301C1-9DCC-48AA-9A0D-B53F9D299994}" type="presParOf" srcId="{1CC36DF8-6052-4856-8971-BF9FD9007D92}" destId="{245A80DC-4DCE-4A8C-8F3E-E0EE2840A631}" srcOrd="15" destOrd="0" presId="urn:microsoft.com/office/officeart/2005/8/layout/cycle8"/>
    <dgm:cxn modelId="{E2C53D8C-F7F3-4660-A1A7-485E842C2801}" type="presParOf" srcId="{1CC36DF8-6052-4856-8971-BF9FD9007D92}" destId="{7C02E427-C21E-49EC-8F78-14491BB88F57}" srcOrd="16" destOrd="0" presId="urn:microsoft.com/office/officeart/2005/8/layout/cycle8"/>
    <dgm:cxn modelId="{FBD85DFB-5AAE-4D62-927A-1F90BAC657D2}" type="presParOf" srcId="{1CC36DF8-6052-4856-8971-BF9FD9007D92}" destId="{BEF3F203-6DC3-4409-AF09-B1E01A3BBF0A}" srcOrd="17" destOrd="0" presId="urn:microsoft.com/office/officeart/2005/8/layout/cycle8"/>
    <dgm:cxn modelId="{3894FBE7-9E40-4003-9D51-663103880981}" type="presParOf" srcId="{1CC36DF8-6052-4856-8971-BF9FD9007D92}" destId="{4E599947-C5C4-472E-993F-4F6B07357490}" srcOrd="18" destOrd="0" presId="urn:microsoft.com/office/officeart/2005/8/layout/cycle8"/>
    <dgm:cxn modelId="{A4BB2C72-AFCA-4F73-A8BF-DE7C53292CB7}" type="presParOf" srcId="{1CC36DF8-6052-4856-8971-BF9FD9007D92}" destId="{2C1919B2-ED4F-43E0-9989-7B9F8E619AC1}" srcOrd="19" destOrd="0" presId="urn:microsoft.com/office/officeart/2005/8/layout/cycle8"/>
    <dgm:cxn modelId="{562BEF49-717A-4727-B61C-3329B5BF6A2E}" type="presParOf" srcId="{1CC36DF8-6052-4856-8971-BF9FD9007D92}" destId="{DA433729-6A13-4F90-BD3B-2873C544D119}" srcOrd="20" destOrd="0" presId="urn:microsoft.com/office/officeart/2005/8/layout/cycle8"/>
    <dgm:cxn modelId="{0E35FFB4-FC19-4C9D-AB40-08DC85152AF0}" type="presParOf" srcId="{1CC36DF8-6052-4856-8971-BF9FD9007D92}" destId="{03DEE357-D6C2-44A2-9F8F-B038DD03729F}" srcOrd="21" destOrd="0" presId="urn:microsoft.com/office/officeart/2005/8/layout/cycle8"/>
    <dgm:cxn modelId="{CFE57180-F49E-4597-A8E9-5E48F1AB8ADF}" type="presParOf" srcId="{1CC36DF8-6052-4856-8971-BF9FD9007D92}" destId="{623C03C8-55AC-4D74-B867-31D3ADBB53DB}" srcOrd="22" destOrd="0" presId="urn:microsoft.com/office/officeart/2005/8/layout/cycle8"/>
    <dgm:cxn modelId="{C664B837-FFC9-4269-BFD6-35530364A0F9}" type="presParOf" srcId="{1CC36DF8-6052-4856-8971-BF9FD9007D92}" destId="{27468511-C90E-4E48-A6E6-89573AC97AB8}" srcOrd="23" destOrd="0" presId="urn:microsoft.com/office/officeart/2005/8/layout/cycle8"/>
    <dgm:cxn modelId="{0E4B0451-E777-4B30-A8B8-339C2E2E5FFA}" type="presParOf" srcId="{1CC36DF8-6052-4856-8971-BF9FD9007D92}" destId="{0D0D2182-CD71-433C-947F-98CF8F37D99B}"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9DD7831-50D1-40E9-9FA1-534C53C8392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fr-FR"/>
        </a:p>
      </dgm:t>
    </dgm:pt>
    <dgm:pt modelId="{512D2148-256E-4E64-A678-9290828C77A5}">
      <dgm:prSet phldrT="[Texte]"/>
      <dgm:spPr>
        <a:noFill/>
      </dgm:spPr>
      <dgm:t>
        <a:bodyPr/>
        <a:lstStyle/>
        <a:p>
          <a:endParaRPr lang="en-US" b="1" dirty="0">
            <a:solidFill>
              <a:schemeClr val="tx1"/>
            </a:solidFill>
          </a:endParaRPr>
        </a:p>
      </dgm:t>
    </dgm:pt>
    <dgm:pt modelId="{305F8162-6B70-4D80-B1A2-EB8902D96568}" type="parTrans" cxnId="{8A736081-61FF-40E4-A226-B22C4C4E9887}">
      <dgm:prSet/>
      <dgm:spPr/>
      <dgm:t>
        <a:bodyPr/>
        <a:lstStyle/>
        <a:p>
          <a:endParaRPr lang="en-US" b="1" dirty="0">
            <a:solidFill>
              <a:schemeClr val="tx1"/>
            </a:solidFill>
          </a:endParaRPr>
        </a:p>
      </dgm:t>
    </dgm:pt>
    <dgm:pt modelId="{40DB16FD-1A31-46E3-9E0D-7E604D19D0A9}" type="sibTrans" cxnId="{8A736081-61FF-40E4-A226-B22C4C4E9887}">
      <dgm:prSet/>
      <dgm:spPr/>
      <dgm:t>
        <a:bodyPr/>
        <a:lstStyle/>
        <a:p>
          <a:endParaRPr lang="en-US" b="1" dirty="0">
            <a:solidFill>
              <a:schemeClr val="tx1"/>
            </a:solidFill>
          </a:endParaRPr>
        </a:p>
      </dgm:t>
    </dgm:pt>
    <dgm:pt modelId="{6567DA96-DD0D-4721-89F2-429FA5DE2DAE}">
      <dgm:prSet phldrT="[Texte]"/>
      <dgm:spPr>
        <a:noFill/>
      </dgm:spPr>
      <dgm:t>
        <a:bodyPr/>
        <a:lstStyle/>
        <a:p>
          <a:endParaRPr lang="en-US" b="1" dirty="0">
            <a:solidFill>
              <a:schemeClr val="tx1"/>
            </a:solidFill>
          </a:endParaRPr>
        </a:p>
      </dgm:t>
    </dgm:pt>
    <dgm:pt modelId="{6A6FAAD9-42CB-4359-B488-AD00C82E1F40}" type="parTrans" cxnId="{1388F7DC-0EC3-4E56-9AA5-CB4311C56BC1}">
      <dgm:prSet/>
      <dgm:spPr/>
      <dgm:t>
        <a:bodyPr/>
        <a:lstStyle/>
        <a:p>
          <a:endParaRPr lang="en-US" b="1" dirty="0">
            <a:solidFill>
              <a:schemeClr val="tx1"/>
            </a:solidFill>
          </a:endParaRPr>
        </a:p>
      </dgm:t>
    </dgm:pt>
    <dgm:pt modelId="{14734ED8-8122-4EA1-AEED-FDA2E56D40F0}" type="sibTrans" cxnId="{1388F7DC-0EC3-4E56-9AA5-CB4311C56BC1}">
      <dgm:prSet/>
      <dgm:spPr/>
      <dgm:t>
        <a:bodyPr/>
        <a:lstStyle/>
        <a:p>
          <a:endParaRPr lang="en-US" b="1" dirty="0">
            <a:solidFill>
              <a:schemeClr val="tx1"/>
            </a:solidFill>
          </a:endParaRPr>
        </a:p>
      </dgm:t>
    </dgm:pt>
    <dgm:pt modelId="{76A197D4-B058-4C0F-9DF3-F13FA2108D02}">
      <dgm:prSet phldrT="[Texte]"/>
      <dgm:spPr>
        <a:noFill/>
      </dgm:spPr>
      <dgm:t>
        <a:bodyPr/>
        <a:lstStyle/>
        <a:p>
          <a:r>
            <a:rPr lang="en-US" b="1" dirty="0">
              <a:solidFill>
                <a:schemeClr val="tx1"/>
              </a:solidFill>
            </a:rPr>
            <a:t> </a:t>
          </a:r>
        </a:p>
      </dgm:t>
    </dgm:pt>
    <dgm:pt modelId="{7504F927-376F-47CC-AC2E-1EB3C1902615}" type="parTrans" cxnId="{527F4A14-2792-4965-8650-4FE88BD1068A}">
      <dgm:prSet/>
      <dgm:spPr/>
      <dgm:t>
        <a:bodyPr/>
        <a:lstStyle/>
        <a:p>
          <a:endParaRPr lang="en-US" b="1" dirty="0">
            <a:solidFill>
              <a:schemeClr val="tx1"/>
            </a:solidFill>
          </a:endParaRPr>
        </a:p>
      </dgm:t>
    </dgm:pt>
    <dgm:pt modelId="{A4A7F142-6532-4594-935A-768A453C9D6E}" type="sibTrans" cxnId="{527F4A14-2792-4965-8650-4FE88BD1068A}">
      <dgm:prSet/>
      <dgm:spPr/>
      <dgm:t>
        <a:bodyPr/>
        <a:lstStyle/>
        <a:p>
          <a:endParaRPr lang="en-US" b="1" dirty="0">
            <a:solidFill>
              <a:schemeClr val="tx1"/>
            </a:solidFill>
          </a:endParaRPr>
        </a:p>
      </dgm:t>
    </dgm:pt>
    <dgm:pt modelId="{01F32201-1ABE-4841-A80F-04C17AA4E003}">
      <dgm:prSet phldrT="[Texte]"/>
      <dgm:spPr>
        <a:noFill/>
      </dgm:spPr>
      <dgm:t>
        <a:bodyPr/>
        <a:lstStyle/>
        <a:p>
          <a:r>
            <a:rPr lang="en-US" b="1" dirty="0">
              <a:solidFill>
                <a:schemeClr val="tx1"/>
              </a:solidFill>
            </a:rPr>
            <a:t> </a:t>
          </a:r>
        </a:p>
      </dgm:t>
    </dgm:pt>
    <dgm:pt modelId="{900A7AF0-62A4-4A37-B0CC-2B1A22EEDD73}" type="parTrans" cxnId="{AA09B48E-9A56-4BBD-867A-BB0069B175FB}">
      <dgm:prSet/>
      <dgm:spPr/>
      <dgm:t>
        <a:bodyPr/>
        <a:lstStyle/>
        <a:p>
          <a:endParaRPr lang="en-US" b="1" dirty="0">
            <a:solidFill>
              <a:schemeClr val="tx1"/>
            </a:solidFill>
          </a:endParaRPr>
        </a:p>
      </dgm:t>
    </dgm:pt>
    <dgm:pt modelId="{ED0186A7-A3B8-4953-B003-6D0FB2998F40}" type="sibTrans" cxnId="{AA09B48E-9A56-4BBD-867A-BB0069B175FB}">
      <dgm:prSet/>
      <dgm:spPr/>
      <dgm:t>
        <a:bodyPr/>
        <a:lstStyle/>
        <a:p>
          <a:endParaRPr lang="en-US" b="1" dirty="0">
            <a:solidFill>
              <a:schemeClr val="tx1"/>
            </a:solidFill>
          </a:endParaRPr>
        </a:p>
      </dgm:t>
    </dgm:pt>
    <dgm:pt modelId="{DB2072DC-800C-42A8-9D83-B6C93A429A13}">
      <dgm:prSet phldrT="[Texte]"/>
      <dgm:spPr>
        <a:noFill/>
      </dgm:spPr>
      <dgm:t>
        <a:bodyPr/>
        <a:lstStyle/>
        <a:p>
          <a:r>
            <a:rPr lang="en-US" b="1" dirty="0">
              <a:solidFill>
                <a:schemeClr val="tx1"/>
              </a:solidFill>
            </a:rPr>
            <a:t> </a:t>
          </a:r>
        </a:p>
      </dgm:t>
    </dgm:pt>
    <dgm:pt modelId="{942B0563-12F8-4B60-A4C5-AE7836903E36}" type="parTrans" cxnId="{54F70704-DC06-4788-9999-7EC690DAF002}">
      <dgm:prSet/>
      <dgm:spPr/>
      <dgm:t>
        <a:bodyPr/>
        <a:lstStyle/>
        <a:p>
          <a:endParaRPr lang="en-US" b="1" dirty="0">
            <a:solidFill>
              <a:schemeClr val="tx1"/>
            </a:solidFill>
          </a:endParaRPr>
        </a:p>
      </dgm:t>
    </dgm:pt>
    <dgm:pt modelId="{501AB827-B5AB-426A-8ED9-75B4B43F3DB0}" type="sibTrans" cxnId="{54F70704-DC06-4788-9999-7EC690DAF002}">
      <dgm:prSet/>
      <dgm:spPr/>
      <dgm:t>
        <a:bodyPr/>
        <a:lstStyle/>
        <a:p>
          <a:endParaRPr lang="en-US" b="1" dirty="0">
            <a:solidFill>
              <a:schemeClr val="tx1"/>
            </a:solidFill>
          </a:endParaRPr>
        </a:p>
      </dgm:t>
    </dgm:pt>
    <dgm:pt modelId="{D619B783-EB1C-4C92-B539-E054C2FD2C0E}">
      <dgm:prSet phldrT="[Texte]"/>
      <dgm:spPr>
        <a:noFill/>
      </dgm:spPr>
      <dgm:t>
        <a:bodyPr/>
        <a:lstStyle/>
        <a:p>
          <a:r>
            <a:rPr lang="en-US" b="1" dirty="0">
              <a:solidFill>
                <a:schemeClr val="tx1"/>
              </a:solidFill>
            </a:rPr>
            <a:t> </a:t>
          </a:r>
        </a:p>
      </dgm:t>
    </dgm:pt>
    <dgm:pt modelId="{DDFA1370-2B69-4181-93BF-DB86E30E0D49}" type="parTrans" cxnId="{D50A457A-FEA0-4992-8D13-789D90CE7198}">
      <dgm:prSet/>
      <dgm:spPr/>
      <dgm:t>
        <a:bodyPr/>
        <a:lstStyle/>
        <a:p>
          <a:endParaRPr lang="fr-FR" b="1">
            <a:solidFill>
              <a:schemeClr val="tx1"/>
            </a:solidFill>
          </a:endParaRPr>
        </a:p>
      </dgm:t>
    </dgm:pt>
    <dgm:pt modelId="{867C81E3-48C4-4709-BE97-E24EA9652F68}" type="sibTrans" cxnId="{D50A457A-FEA0-4992-8D13-789D90CE7198}">
      <dgm:prSet/>
      <dgm:spPr/>
      <dgm:t>
        <a:bodyPr/>
        <a:lstStyle/>
        <a:p>
          <a:endParaRPr lang="fr-FR" b="1">
            <a:solidFill>
              <a:schemeClr val="tx1"/>
            </a:solidFill>
          </a:endParaRPr>
        </a:p>
      </dgm:t>
    </dgm:pt>
    <dgm:pt modelId="{6D712DA9-CA97-4078-90F1-D461BCABD324}" type="pres">
      <dgm:prSet presAssocID="{09DD7831-50D1-40E9-9FA1-534C53C8392D}" presName="cycle" presStyleCnt="0">
        <dgm:presLayoutVars>
          <dgm:dir/>
          <dgm:resizeHandles val="exact"/>
        </dgm:presLayoutVars>
      </dgm:prSet>
      <dgm:spPr/>
    </dgm:pt>
    <dgm:pt modelId="{3BE451D7-6D40-4465-B5D7-40134FB15201}" type="pres">
      <dgm:prSet presAssocID="{512D2148-256E-4E64-A678-9290828C77A5}" presName="node" presStyleLbl="node1" presStyleIdx="0" presStyleCnt="6" custRadScaleRad="100117" custRadScaleInc="1577">
        <dgm:presLayoutVars>
          <dgm:bulletEnabled val="1"/>
        </dgm:presLayoutVars>
      </dgm:prSet>
      <dgm:spPr/>
    </dgm:pt>
    <dgm:pt modelId="{509416AE-2C01-4463-9CC1-26CD086D496D}" type="pres">
      <dgm:prSet presAssocID="{40DB16FD-1A31-46E3-9E0D-7E604D19D0A9}" presName="sibTrans" presStyleLbl="sibTrans2D1" presStyleIdx="0" presStyleCnt="6"/>
      <dgm:spPr/>
    </dgm:pt>
    <dgm:pt modelId="{0DF79E3E-A16E-408F-B3A7-BC47A0B562C8}" type="pres">
      <dgm:prSet presAssocID="{40DB16FD-1A31-46E3-9E0D-7E604D19D0A9}" presName="connectorText" presStyleLbl="sibTrans2D1" presStyleIdx="0" presStyleCnt="6"/>
      <dgm:spPr/>
    </dgm:pt>
    <dgm:pt modelId="{3ABD5A48-F8F6-4A49-AE6E-1623BCECAF39}" type="pres">
      <dgm:prSet presAssocID="{6567DA96-DD0D-4721-89F2-429FA5DE2DAE}" presName="node" presStyleLbl="node1" presStyleIdx="1" presStyleCnt="6">
        <dgm:presLayoutVars>
          <dgm:bulletEnabled val="1"/>
        </dgm:presLayoutVars>
      </dgm:prSet>
      <dgm:spPr/>
    </dgm:pt>
    <dgm:pt modelId="{57FAE7AA-854C-4DF1-B786-E03827BAE800}" type="pres">
      <dgm:prSet presAssocID="{14734ED8-8122-4EA1-AEED-FDA2E56D40F0}" presName="sibTrans" presStyleLbl="sibTrans2D1" presStyleIdx="1" presStyleCnt="6" custLinFactNeighborX="50599" custLinFactNeighborY="34110" custRadScaleRad="25147" custRadScaleInc="-2147483648"/>
      <dgm:spPr/>
    </dgm:pt>
    <dgm:pt modelId="{A782D733-CB08-4F23-958C-D1FDD4A94A35}" type="pres">
      <dgm:prSet presAssocID="{14734ED8-8122-4EA1-AEED-FDA2E56D40F0}" presName="connectorText" presStyleLbl="sibTrans2D1" presStyleIdx="1" presStyleCnt="6"/>
      <dgm:spPr/>
    </dgm:pt>
    <dgm:pt modelId="{DB7E4775-1A59-444C-A4A2-D75B70467F9A}" type="pres">
      <dgm:prSet presAssocID="{76A197D4-B058-4C0F-9DF3-F13FA2108D02}" presName="node" presStyleLbl="node1" presStyleIdx="2" presStyleCnt="6">
        <dgm:presLayoutVars>
          <dgm:bulletEnabled val="1"/>
        </dgm:presLayoutVars>
      </dgm:prSet>
      <dgm:spPr/>
    </dgm:pt>
    <dgm:pt modelId="{303C4D5F-3F8F-44E0-86FC-73563D4303AC}" type="pres">
      <dgm:prSet presAssocID="{A4A7F142-6532-4594-935A-768A453C9D6E}" presName="sibTrans" presStyleLbl="sibTrans2D1" presStyleIdx="2" presStyleCnt="6" custLinFactNeighborX="23822" custLinFactNeighborY="58717"/>
      <dgm:spPr/>
    </dgm:pt>
    <dgm:pt modelId="{7EC4D832-77F5-43CF-A835-6BCF3EBEB745}" type="pres">
      <dgm:prSet presAssocID="{A4A7F142-6532-4594-935A-768A453C9D6E}" presName="connectorText" presStyleLbl="sibTrans2D1" presStyleIdx="2" presStyleCnt="6"/>
      <dgm:spPr/>
    </dgm:pt>
    <dgm:pt modelId="{6452EF9E-51EE-466E-B757-504EA70C4544}" type="pres">
      <dgm:prSet presAssocID="{01F32201-1ABE-4841-A80F-04C17AA4E003}" presName="node" presStyleLbl="node1" presStyleIdx="3" presStyleCnt="6">
        <dgm:presLayoutVars>
          <dgm:bulletEnabled val="1"/>
        </dgm:presLayoutVars>
      </dgm:prSet>
      <dgm:spPr/>
    </dgm:pt>
    <dgm:pt modelId="{A3CDC428-F1D9-47BF-85DC-31FF6B54FEFA}" type="pres">
      <dgm:prSet presAssocID="{ED0186A7-A3B8-4953-B003-6D0FB2998F40}" presName="sibTrans" presStyleLbl="sibTrans2D1" presStyleIdx="3" presStyleCnt="6" custLinFactNeighborX="-34853" custLinFactNeighborY="26168"/>
      <dgm:spPr/>
    </dgm:pt>
    <dgm:pt modelId="{181B892F-3DB6-4FCB-854D-72C62AF6836A}" type="pres">
      <dgm:prSet presAssocID="{ED0186A7-A3B8-4953-B003-6D0FB2998F40}" presName="connectorText" presStyleLbl="sibTrans2D1" presStyleIdx="3" presStyleCnt="6"/>
      <dgm:spPr/>
    </dgm:pt>
    <dgm:pt modelId="{AD1FAF05-62F2-4BC3-B1ED-18F08523F372}" type="pres">
      <dgm:prSet presAssocID="{DB2072DC-800C-42A8-9D83-B6C93A429A13}" presName="node" presStyleLbl="node1" presStyleIdx="4" presStyleCnt="6">
        <dgm:presLayoutVars>
          <dgm:bulletEnabled val="1"/>
        </dgm:presLayoutVars>
      </dgm:prSet>
      <dgm:spPr/>
    </dgm:pt>
    <dgm:pt modelId="{F26398C3-783B-4254-A7B0-57B76926AD6C}" type="pres">
      <dgm:prSet presAssocID="{501AB827-B5AB-426A-8ED9-75B4B43F3DB0}" presName="sibTrans" presStyleLbl="sibTrans2D1" presStyleIdx="4" presStyleCnt="6" custLinFactNeighborX="-37682" custLinFactNeighborY="35335" custRadScaleRad="35563" custRadScaleInc="-2147483648"/>
      <dgm:spPr/>
    </dgm:pt>
    <dgm:pt modelId="{0EA70E3F-88CD-4C6B-ACBB-CE65D82E5D86}" type="pres">
      <dgm:prSet presAssocID="{501AB827-B5AB-426A-8ED9-75B4B43F3DB0}" presName="connectorText" presStyleLbl="sibTrans2D1" presStyleIdx="4" presStyleCnt="6"/>
      <dgm:spPr/>
    </dgm:pt>
    <dgm:pt modelId="{509B3EED-47B8-45DD-A992-56B77CCC0052}" type="pres">
      <dgm:prSet presAssocID="{D619B783-EB1C-4C92-B539-E054C2FD2C0E}" presName="node" presStyleLbl="node1" presStyleIdx="5" presStyleCnt="6">
        <dgm:presLayoutVars>
          <dgm:bulletEnabled val="1"/>
        </dgm:presLayoutVars>
      </dgm:prSet>
      <dgm:spPr/>
    </dgm:pt>
    <dgm:pt modelId="{CEBCDCCA-AEB2-4A6E-8A25-2DA37B77B881}" type="pres">
      <dgm:prSet presAssocID="{867C81E3-48C4-4709-BE97-E24EA9652F68}" presName="sibTrans" presStyleLbl="sibTrans2D1" presStyleIdx="5" presStyleCnt="6"/>
      <dgm:spPr/>
    </dgm:pt>
    <dgm:pt modelId="{5C7323FC-D9EC-47B9-B3E9-58886AA7B468}" type="pres">
      <dgm:prSet presAssocID="{867C81E3-48C4-4709-BE97-E24EA9652F68}" presName="connectorText" presStyleLbl="sibTrans2D1" presStyleIdx="5" presStyleCnt="6"/>
      <dgm:spPr/>
    </dgm:pt>
  </dgm:ptLst>
  <dgm:cxnLst>
    <dgm:cxn modelId="{54F70704-DC06-4788-9999-7EC690DAF002}" srcId="{09DD7831-50D1-40E9-9FA1-534C53C8392D}" destId="{DB2072DC-800C-42A8-9D83-B6C93A429A13}" srcOrd="4" destOrd="0" parTransId="{942B0563-12F8-4B60-A4C5-AE7836903E36}" sibTransId="{501AB827-B5AB-426A-8ED9-75B4B43F3DB0}"/>
    <dgm:cxn modelId="{F7226E07-055B-4B26-898B-8476163855C8}" type="presOf" srcId="{14734ED8-8122-4EA1-AEED-FDA2E56D40F0}" destId="{A782D733-CB08-4F23-958C-D1FDD4A94A35}" srcOrd="1" destOrd="0" presId="urn:microsoft.com/office/officeart/2005/8/layout/cycle2"/>
    <dgm:cxn modelId="{527F4A14-2792-4965-8650-4FE88BD1068A}" srcId="{09DD7831-50D1-40E9-9FA1-534C53C8392D}" destId="{76A197D4-B058-4C0F-9DF3-F13FA2108D02}" srcOrd="2" destOrd="0" parTransId="{7504F927-376F-47CC-AC2E-1EB3C1902615}" sibTransId="{A4A7F142-6532-4594-935A-768A453C9D6E}"/>
    <dgm:cxn modelId="{9B187B5E-1395-42A2-8C0B-2E378D95E2AF}" type="presOf" srcId="{867C81E3-48C4-4709-BE97-E24EA9652F68}" destId="{CEBCDCCA-AEB2-4A6E-8A25-2DA37B77B881}" srcOrd="0" destOrd="0" presId="urn:microsoft.com/office/officeart/2005/8/layout/cycle2"/>
    <dgm:cxn modelId="{1602F545-BFDE-466A-810D-7FE69E2C630D}" type="presOf" srcId="{DB2072DC-800C-42A8-9D83-B6C93A429A13}" destId="{AD1FAF05-62F2-4BC3-B1ED-18F08523F372}" srcOrd="0" destOrd="0" presId="urn:microsoft.com/office/officeart/2005/8/layout/cycle2"/>
    <dgm:cxn modelId="{D662FC4A-4D6F-4D51-9A8A-04C836C9C4F5}" type="presOf" srcId="{14734ED8-8122-4EA1-AEED-FDA2E56D40F0}" destId="{57FAE7AA-854C-4DF1-B786-E03827BAE800}" srcOrd="0" destOrd="0" presId="urn:microsoft.com/office/officeart/2005/8/layout/cycle2"/>
    <dgm:cxn modelId="{B6AB204D-8976-4D5D-8306-7ECF2BF7035F}" type="presOf" srcId="{501AB827-B5AB-426A-8ED9-75B4B43F3DB0}" destId="{F26398C3-783B-4254-A7B0-57B76926AD6C}" srcOrd="0" destOrd="0" presId="urn:microsoft.com/office/officeart/2005/8/layout/cycle2"/>
    <dgm:cxn modelId="{E1B83652-09F7-4FA2-8415-F74E27E3F068}" type="presOf" srcId="{512D2148-256E-4E64-A678-9290828C77A5}" destId="{3BE451D7-6D40-4465-B5D7-40134FB15201}" srcOrd="0" destOrd="0" presId="urn:microsoft.com/office/officeart/2005/8/layout/cycle2"/>
    <dgm:cxn modelId="{D50A457A-FEA0-4992-8D13-789D90CE7198}" srcId="{09DD7831-50D1-40E9-9FA1-534C53C8392D}" destId="{D619B783-EB1C-4C92-B539-E054C2FD2C0E}" srcOrd="5" destOrd="0" parTransId="{DDFA1370-2B69-4181-93BF-DB86E30E0D49}" sibTransId="{867C81E3-48C4-4709-BE97-E24EA9652F68}"/>
    <dgm:cxn modelId="{9E9FBD7A-2D5C-4E5E-B67D-2EF39D8FA511}" type="presOf" srcId="{D619B783-EB1C-4C92-B539-E054C2FD2C0E}" destId="{509B3EED-47B8-45DD-A992-56B77CCC0052}" srcOrd="0" destOrd="0" presId="urn:microsoft.com/office/officeart/2005/8/layout/cycle2"/>
    <dgm:cxn modelId="{8A736081-61FF-40E4-A226-B22C4C4E9887}" srcId="{09DD7831-50D1-40E9-9FA1-534C53C8392D}" destId="{512D2148-256E-4E64-A678-9290828C77A5}" srcOrd="0" destOrd="0" parTransId="{305F8162-6B70-4D80-B1A2-EB8902D96568}" sibTransId="{40DB16FD-1A31-46E3-9E0D-7E604D19D0A9}"/>
    <dgm:cxn modelId="{AA09B48E-9A56-4BBD-867A-BB0069B175FB}" srcId="{09DD7831-50D1-40E9-9FA1-534C53C8392D}" destId="{01F32201-1ABE-4841-A80F-04C17AA4E003}" srcOrd="3" destOrd="0" parTransId="{900A7AF0-62A4-4A37-B0CC-2B1A22EEDD73}" sibTransId="{ED0186A7-A3B8-4953-B003-6D0FB2998F40}"/>
    <dgm:cxn modelId="{5D996C91-2AD2-4C8B-A8B8-55AE8D28373F}" type="presOf" srcId="{ED0186A7-A3B8-4953-B003-6D0FB2998F40}" destId="{A3CDC428-F1D9-47BF-85DC-31FF6B54FEFA}" srcOrd="0" destOrd="0" presId="urn:microsoft.com/office/officeart/2005/8/layout/cycle2"/>
    <dgm:cxn modelId="{DA14D294-5698-44B2-BE7B-91D63D5971E1}" type="presOf" srcId="{09DD7831-50D1-40E9-9FA1-534C53C8392D}" destId="{6D712DA9-CA97-4078-90F1-D461BCABD324}" srcOrd="0" destOrd="0" presId="urn:microsoft.com/office/officeart/2005/8/layout/cycle2"/>
    <dgm:cxn modelId="{F1A8EEA3-8C48-4CBC-996B-7D2BF7809BDE}" type="presOf" srcId="{A4A7F142-6532-4594-935A-768A453C9D6E}" destId="{303C4D5F-3F8F-44E0-86FC-73563D4303AC}" srcOrd="0" destOrd="0" presId="urn:microsoft.com/office/officeart/2005/8/layout/cycle2"/>
    <dgm:cxn modelId="{F560FCAD-80B1-4381-B34F-C6AEFD2234C9}" type="presOf" srcId="{A4A7F142-6532-4594-935A-768A453C9D6E}" destId="{7EC4D832-77F5-43CF-A835-6BCF3EBEB745}" srcOrd="1" destOrd="0" presId="urn:microsoft.com/office/officeart/2005/8/layout/cycle2"/>
    <dgm:cxn modelId="{381210AE-3601-4511-A6FE-704CD7A3E5A7}" type="presOf" srcId="{ED0186A7-A3B8-4953-B003-6D0FB2998F40}" destId="{181B892F-3DB6-4FCB-854D-72C62AF6836A}" srcOrd="1" destOrd="0" presId="urn:microsoft.com/office/officeart/2005/8/layout/cycle2"/>
    <dgm:cxn modelId="{AA729CC2-CF57-4279-B073-80067659503D}" type="presOf" srcId="{01F32201-1ABE-4841-A80F-04C17AA4E003}" destId="{6452EF9E-51EE-466E-B757-504EA70C4544}" srcOrd="0" destOrd="0" presId="urn:microsoft.com/office/officeart/2005/8/layout/cycle2"/>
    <dgm:cxn modelId="{A175B1C5-C4B3-4B19-BACC-ECF429A559E4}" type="presOf" srcId="{40DB16FD-1A31-46E3-9E0D-7E604D19D0A9}" destId="{0DF79E3E-A16E-408F-B3A7-BC47A0B562C8}" srcOrd="1" destOrd="0" presId="urn:microsoft.com/office/officeart/2005/8/layout/cycle2"/>
    <dgm:cxn modelId="{1388F7DC-0EC3-4E56-9AA5-CB4311C56BC1}" srcId="{09DD7831-50D1-40E9-9FA1-534C53C8392D}" destId="{6567DA96-DD0D-4721-89F2-429FA5DE2DAE}" srcOrd="1" destOrd="0" parTransId="{6A6FAAD9-42CB-4359-B488-AD00C82E1F40}" sibTransId="{14734ED8-8122-4EA1-AEED-FDA2E56D40F0}"/>
    <dgm:cxn modelId="{0D4EA6E1-5691-4E76-9192-D22BAC23B7AE}" type="presOf" srcId="{76A197D4-B058-4C0F-9DF3-F13FA2108D02}" destId="{DB7E4775-1A59-444C-A4A2-D75B70467F9A}" srcOrd="0" destOrd="0" presId="urn:microsoft.com/office/officeart/2005/8/layout/cycle2"/>
    <dgm:cxn modelId="{AC7339E5-7FCD-4C39-8228-024714315795}" type="presOf" srcId="{6567DA96-DD0D-4721-89F2-429FA5DE2DAE}" destId="{3ABD5A48-F8F6-4A49-AE6E-1623BCECAF39}" srcOrd="0" destOrd="0" presId="urn:microsoft.com/office/officeart/2005/8/layout/cycle2"/>
    <dgm:cxn modelId="{345DCDE6-0DC4-41BD-AD96-A9FC5D44389A}" type="presOf" srcId="{40DB16FD-1A31-46E3-9E0D-7E604D19D0A9}" destId="{509416AE-2C01-4463-9CC1-26CD086D496D}" srcOrd="0" destOrd="0" presId="urn:microsoft.com/office/officeart/2005/8/layout/cycle2"/>
    <dgm:cxn modelId="{C083A0E9-595A-4B30-B852-0BDF79EB1739}" type="presOf" srcId="{501AB827-B5AB-426A-8ED9-75B4B43F3DB0}" destId="{0EA70E3F-88CD-4C6B-ACBB-CE65D82E5D86}" srcOrd="1" destOrd="0" presId="urn:microsoft.com/office/officeart/2005/8/layout/cycle2"/>
    <dgm:cxn modelId="{B1762EFB-1A71-4D0E-8B78-A1B6482945F7}" type="presOf" srcId="{867C81E3-48C4-4709-BE97-E24EA9652F68}" destId="{5C7323FC-D9EC-47B9-B3E9-58886AA7B468}" srcOrd="1" destOrd="0" presId="urn:microsoft.com/office/officeart/2005/8/layout/cycle2"/>
    <dgm:cxn modelId="{9873E922-C031-47A7-A11A-3D85D7B39A3D}" type="presParOf" srcId="{6D712DA9-CA97-4078-90F1-D461BCABD324}" destId="{3BE451D7-6D40-4465-B5D7-40134FB15201}" srcOrd="0" destOrd="0" presId="urn:microsoft.com/office/officeart/2005/8/layout/cycle2"/>
    <dgm:cxn modelId="{4E815B43-98DE-43B7-A6C0-433D3974BCC0}" type="presParOf" srcId="{6D712DA9-CA97-4078-90F1-D461BCABD324}" destId="{509416AE-2C01-4463-9CC1-26CD086D496D}" srcOrd="1" destOrd="0" presId="urn:microsoft.com/office/officeart/2005/8/layout/cycle2"/>
    <dgm:cxn modelId="{FFAD6EBD-C4C8-4B37-9809-F56949F6C47F}" type="presParOf" srcId="{509416AE-2C01-4463-9CC1-26CD086D496D}" destId="{0DF79E3E-A16E-408F-B3A7-BC47A0B562C8}" srcOrd="0" destOrd="0" presId="urn:microsoft.com/office/officeart/2005/8/layout/cycle2"/>
    <dgm:cxn modelId="{A2471BF2-DB68-4CE0-AAEF-E4BDD7E735A6}" type="presParOf" srcId="{6D712DA9-CA97-4078-90F1-D461BCABD324}" destId="{3ABD5A48-F8F6-4A49-AE6E-1623BCECAF39}" srcOrd="2" destOrd="0" presId="urn:microsoft.com/office/officeart/2005/8/layout/cycle2"/>
    <dgm:cxn modelId="{6F657826-C2B1-4A14-8C13-F0970509E681}" type="presParOf" srcId="{6D712DA9-CA97-4078-90F1-D461BCABD324}" destId="{57FAE7AA-854C-4DF1-B786-E03827BAE800}" srcOrd="3" destOrd="0" presId="urn:microsoft.com/office/officeart/2005/8/layout/cycle2"/>
    <dgm:cxn modelId="{991A7F57-FAE6-4552-A3E5-1D2F62936DF8}" type="presParOf" srcId="{57FAE7AA-854C-4DF1-B786-E03827BAE800}" destId="{A782D733-CB08-4F23-958C-D1FDD4A94A35}" srcOrd="0" destOrd="0" presId="urn:microsoft.com/office/officeart/2005/8/layout/cycle2"/>
    <dgm:cxn modelId="{43B0AD62-A445-4AEC-B1AD-A5D8D1F87858}" type="presParOf" srcId="{6D712DA9-CA97-4078-90F1-D461BCABD324}" destId="{DB7E4775-1A59-444C-A4A2-D75B70467F9A}" srcOrd="4" destOrd="0" presId="urn:microsoft.com/office/officeart/2005/8/layout/cycle2"/>
    <dgm:cxn modelId="{B94A0E47-6625-423E-94A6-8D1B6A1A253B}" type="presParOf" srcId="{6D712DA9-CA97-4078-90F1-D461BCABD324}" destId="{303C4D5F-3F8F-44E0-86FC-73563D4303AC}" srcOrd="5" destOrd="0" presId="urn:microsoft.com/office/officeart/2005/8/layout/cycle2"/>
    <dgm:cxn modelId="{BF4E7DD0-C004-4F6A-B7BF-63E205D8197E}" type="presParOf" srcId="{303C4D5F-3F8F-44E0-86FC-73563D4303AC}" destId="{7EC4D832-77F5-43CF-A835-6BCF3EBEB745}" srcOrd="0" destOrd="0" presId="urn:microsoft.com/office/officeart/2005/8/layout/cycle2"/>
    <dgm:cxn modelId="{31C33681-BB86-4693-A159-B20F8843BB3E}" type="presParOf" srcId="{6D712DA9-CA97-4078-90F1-D461BCABD324}" destId="{6452EF9E-51EE-466E-B757-504EA70C4544}" srcOrd="6" destOrd="0" presId="urn:microsoft.com/office/officeart/2005/8/layout/cycle2"/>
    <dgm:cxn modelId="{7C0D15A5-681C-4E80-BAB6-320400F3A56C}" type="presParOf" srcId="{6D712DA9-CA97-4078-90F1-D461BCABD324}" destId="{A3CDC428-F1D9-47BF-85DC-31FF6B54FEFA}" srcOrd="7" destOrd="0" presId="urn:microsoft.com/office/officeart/2005/8/layout/cycle2"/>
    <dgm:cxn modelId="{30BCD2E4-689D-4AFB-880B-056D89D99E58}" type="presParOf" srcId="{A3CDC428-F1D9-47BF-85DC-31FF6B54FEFA}" destId="{181B892F-3DB6-4FCB-854D-72C62AF6836A}" srcOrd="0" destOrd="0" presId="urn:microsoft.com/office/officeart/2005/8/layout/cycle2"/>
    <dgm:cxn modelId="{C9663353-CF4B-42D5-8144-C51FA3884CC6}" type="presParOf" srcId="{6D712DA9-CA97-4078-90F1-D461BCABD324}" destId="{AD1FAF05-62F2-4BC3-B1ED-18F08523F372}" srcOrd="8" destOrd="0" presId="urn:microsoft.com/office/officeart/2005/8/layout/cycle2"/>
    <dgm:cxn modelId="{B99F61D2-D513-40E1-9486-F48354DB749D}" type="presParOf" srcId="{6D712DA9-CA97-4078-90F1-D461BCABD324}" destId="{F26398C3-783B-4254-A7B0-57B76926AD6C}" srcOrd="9" destOrd="0" presId="urn:microsoft.com/office/officeart/2005/8/layout/cycle2"/>
    <dgm:cxn modelId="{2A8730E5-C8EA-4B72-9608-46EC44965134}" type="presParOf" srcId="{F26398C3-783B-4254-A7B0-57B76926AD6C}" destId="{0EA70E3F-88CD-4C6B-ACBB-CE65D82E5D86}" srcOrd="0" destOrd="0" presId="urn:microsoft.com/office/officeart/2005/8/layout/cycle2"/>
    <dgm:cxn modelId="{5D9E09A5-B63B-4CBB-8E6B-C34302C52E36}" type="presParOf" srcId="{6D712DA9-CA97-4078-90F1-D461BCABD324}" destId="{509B3EED-47B8-45DD-A992-56B77CCC0052}" srcOrd="10" destOrd="0" presId="urn:microsoft.com/office/officeart/2005/8/layout/cycle2"/>
    <dgm:cxn modelId="{9EC963EF-3F88-4DA5-B312-9C1A5071D750}" type="presParOf" srcId="{6D712DA9-CA97-4078-90F1-D461BCABD324}" destId="{CEBCDCCA-AEB2-4A6E-8A25-2DA37B77B881}" srcOrd="11" destOrd="0" presId="urn:microsoft.com/office/officeart/2005/8/layout/cycle2"/>
    <dgm:cxn modelId="{D64A3092-C07F-4D39-B5AF-DB1AADE55189}" type="presParOf" srcId="{CEBCDCCA-AEB2-4A6E-8A25-2DA37B77B881}" destId="{5C7323FC-D9EC-47B9-B3E9-58886AA7B468}" srcOrd="0" destOrd="0" presId="urn:microsoft.com/office/officeart/2005/8/layout/cycle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EC91B18-413D-4C32-9AF1-777C784DBF4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EEF05358-835F-4F82-B1AB-A54F85890898}">
      <dgm:prSet phldrT="[Texte]" custT="1"/>
      <dgm:spPr>
        <a:solidFill>
          <a:schemeClr val="accent1">
            <a:lumMod val="60000"/>
            <a:lumOff val="40000"/>
          </a:schemeClr>
        </a:solidFill>
      </dgm:spPr>
      <dgm:t>
        <a:bodyPr/>
        <a:lstStyle/>
        <a:p>
          <a:pPr>
            <a:buFont typeface="Helvetica" panose="020B0604020202020204" pitchFamily="34" charset="0"/>
            <a:buChar char="−"/>
          </a:pPr>
          <a:r>
            <a:rPr lang="en-CA" sz="1600" b="1" noProof="0" dirty="0">
              <a:solidFill>
                <a:schemeClr val="tx1"/>
              </a:solidFill>
            </a:rPr>
            <a:t>Public fundings</a:t>
          </a:r>
        </a:p>
      </dgm:t>
    </dgm:pt>
    <dgm:pt modelId="{6ED49409-C0CC-41B6-A157-CAA7760B2A4E}" type="parTrans" cxnId="{16A851E9-6C3A-4CE8-BCFE-F602BC06D41E}">
      <dgm:prSet/>
      <dgm:spPr/>
      <dgm:t>
        <a:bodyPr/>
        <a:lstStyle/>
        <a:p>
          <a:endParaRPr lang="en-CA" sz="1400" b="1" noProof="0" dirty="0">
            <a:solidFill>
              <a:schemeClr val="tx1"/>
            </a:solidFill>
          </a:endParaRPr>
        </a:p>
      </dgm:t>
    </dgm:pt>
    <dgm:pt modelId="{30EFD981-3AC0-4D70-BCBC-416F8DFBFB71}" type="sibTrans" cxnId="{16A851E9-6C3A-4CE8-BCFE-F602BC06D41E}">
      <dgm:prSet/>
      <dgm:spPr/>
      <dgm:t>
        <a:bodyPr/>
        <a:lstStyle/>
        <a:p>
          <a:endParaRPr lang="en-CA" sz="1400" b="1" noProof="0" dirty="0">
            <a:solidFill>
              <a:schemeClr val="tx1"/>
            </a:solidFill>
          </a:endParaRPr>
        </a:p>
      </dgm:t>
    </dgm:pt>
    <dgm:pt modelId="{E318DC53-F224-4EF3-A914-2BDF53898990}">
      <dgm:prSet phldrT="[Texte]" custT="1"/>
      <dgm:spPr>
        <a:solidFill>
          <a:schemeClr val="accent1">
            <a:lumMod val="60000"/>
            <a:lumOff val="40000"/>
          </a:schemeClr>
        </a:solidFill>
      </dgm:spPr>
      <dgm:t>
        <a:bodyPr/>
        <a:lstStyle/>
        <a:p>
          <a:pPr>
            <a:buFont typeface="Arial" panose="020B0604020202020204" pitchFamily="34" charset="0"/>
            <a:buChar char="•"/>
          </a:pPr>
          <a:r>
            <a:rPr lang="en-CA" sz="1600" b="1" noProof="0" dirty="0">
              <a:solidFill>
                <a:schemeClr val="tx1"/>
              </a:solidFill>
            </a:rPr>
            <a:t>  Voluntary contribution to low carbon projects</a:t>
          </a:r>
        </a:p>
      </dgm:t>
    </dgm:pt>
    <dgm:pt modelId="{57E12C02-1E81-42C0-A266-A0E105F46F0A}" type="parTrans" cxnId="{0A6D82F5-3D89-426B-ADB1-1B3924DADEDE}">
      <dgm:prSet/>
      <dgm:spPr/>
      <dgm:t>
        <a:bodyPr/>
        <a:lstStyle/>
        <a:p>
          <a:endParaRPr lang="en-CA" sz="1400" b="1" noProof="0" dirty="0">
            <a:solidFill>
              <a:schemeClr val="tx1"/>
            </a:solidFill>
          </a:endParaRPr>
        </a:p>
      </dgm:t>
    </dgm:pt>
    <dgm:pt modelId="{993864D9-571A-4A3A-8F64-23B4FE9CD47B}" type="sibTrans" cxnId="{0A6D82F5-3D89-426B-ADB1-1B3924DADEDE}">
      <dgm:prSet/>
      <dgm:spPr/>
      <dgm:t>
        <a:bodyPr/>
        <a:lstStyle/>
        <a:p>
          <a:endParaRPr lang="en-CA" sz="1400" b="1" noProof="0" dirty="0">
            <a:solidFill>
              <a:schemeClr val="tx1"/>
            </a:solidFill>
          </a:endParaRPr>
        </a:p>
      </dgm:t>
    </dgm:pt>
    <dgm:pt modelId="{DF137978-5DDD-49FE-A263-B80252FB7BBF}">
      <dgm:prSet phldrT="[Texte]" custT="1"/>
      <dgm:spPr>
        <a:solidFill>
          <a:schemeClr val="accent1">
            <a:lumMod val="60000"/>
            <a:lumOff val="40000"/>
          </a:schemeClr>
        </a:solidFill>
      </dgm:spPr>
      <dgm:t>
        <a:bodyPr/>
        <a:lstStyle/>
        <a:p>
          <a:endParaRPr lang="en-CA" sz="2800" b="1" noProof="0" dirty="0">
            <a:solidFill>
              <a:schemeClr val="tx1"/>
            </a:solidFill>
          </a:endParaRPr>
        </a:p>
      </dgm:t>
    </dgm:pt>
    <dgm:pt modelId="{EAA7B7FE-B341-4902-9D27-DB6466FF635E}" type="parTrans" cxnId="{F59AFD8D-ECA6-45FB-8BA4-D445B3FF2CF9}">
      <dgm:prSet/>
      <dgm:spPr/>
      <dgm:t>
        <a:bodyPr/>
        <a:lstStyle/>
        <a:p>
          <a:endParaRPr lang="en-CA" sz="1400" b="1" noProof="0" dirty="0">
            <a:solidFill>
              <a:schemeClr val="tx1"/>
            </a:solidFill>
          </a:endParaRPr>
        </a:p>
      </dgm:t>
    </dgm:pt>
    <dgm:pt modelId="{FBBB07C5-6472-41F9-AC86-40ADF880A74D}" type="sibTrans" cxnId="{F59AFD8D-ECA6-45FB-8BA4-D445B3FF2CF9}">
      <dgm:prSet/>
      <dgm:spPr/>
      <dgm:t>
        <a:bodyPr/>
        <a:lstStyle/>
        <a:p>
          <a:endParaRPr lang="en-CA" sz="1400" b="1" noProof="0" dirty="0">
            <a:solidFill>
              <a:schemeClr val="tx1"/>
            </a:solidFill>
          </a:endParaRPr>
        </a:p>
      </dgm:t>
    </dgm:pt>
    <dgm:pt modelId="{8FCE65B7-BCA1-42AC-A4FF-4127F5C4F114}">
      <dgm:prSet custT="1"/>
      <dgm:spPr>
        <a:solidFill>
          <a:schemeClr val="accent1">
            <a:lumMod val="60000"/>
            <a:lumOff val="40000"/>
          </a:schemeClr>
        </a:solidFill>
      </dgm:spPr>
      <dgm:t>
        <a:bodyPr/>
        <a:lstStyle/>
        <a:p>
          <a:r>
            <a:rPr lang="en-CA" sz="1600" b="1" noProof="0" dirty="0">
              <a:solidFill>
                <a:schemeClr val="tx1"/>
              </a:solidFill>
            </a:rPr>
            <a:t>Financing from value chain</a:t>
          </a:r>
        </a:p>
      </dgm:t>
    </dgm:pt>
    <dgm:pt modelId="{782EAA40-1502-4741-B9C0-6787602C546C}" type="parTrans" cxnId="{8AEB31B4-6343-4D40-BD5A-3237AF050761}">
      <dgm:prSet/>
      <dgm:spPr/>
      <dgm:t>
        <a:bodyPr/>
        <a:lstStyle/>
        <a:p>
          <a:endParaRPr lang="en-CA" sz="1400" b="1" noProof="0" dirty="0">
            <a:solidFill>
              <a:schemeClr val="tx1"/>
            </a:solidFill>
          </a:endParaRPr>
        </a:p>
      </dgm:t>
    </dgm:pt>
    <dgm:pt modelId="{D75F12B3-223A-450F-8D40-C64314278A94}" type="sibTrans" cxnId="{8AEB31B4-6343-4D40-BD5A-3237AF050761}">
      <dgm:prSet/>
      <dgm:spPr/>
      <dgm:t>
        <a:bodyPr/>
        <a:lstStyle/>
        <a:p>
          <a:endParaRPr lang="en-CA" sz="1400" b="1" noProof="0" dirty="0">
            <a:solidFill>
              <a:schemeClr val="tx1"/>
            </a:solidFill>
          </a:endParaRPr>
        </a:p>
      </dgm:t>
    </dgm:pt>
    <dgm:pt modelId="{D85316A7-B81F-465B-8947-D940655E8735}">
      <dgm:prSet custT="1"/>
      <dgm:spPr>
        <a:solidFill>
          <a:schemeClr val="accent1">
            <a:lumMod val="60000"/>
            <a:lumOff val="40000"/>
          </a:schemeClr>
        </a:solidFill>
      </dgm:spPr>
      <dgm:t>
        <a:bodyPr/>
        <a:lstStyle/>
        <a:p>
          <a:r>
            <a:rPr lang="en-CA" sz="1600" b="1" noProof="0" dirty="0">
              <a:solidFill>
                <a:schemeClr val="tx1"/>
              </a:solidFill>
            </a:rPr>
            <a:t>Premium products</a:t>
          </a:r>
        </a:p>
      </dgm:t>
    </dgm:pt>
    <dgm:pt modelId="{9BCE74FA-5CCB-4B26-995B-FC564B6995C7}" type="parTrans" cxnId="{02D7B872-9CF5-4B1A-A620-2608D465DBC4}">
      <dgm:prSet/>
      <dgm:spPr/>
      <dgm:t>
        <a:bodyPr/>
        <a:lstStyle/>
        <a:p>
          <a:endParaRPr lang="fr-FR"/>
        </a:p>
      </dgm:t>
    </dgm:pt>
    <dgm:pt modelId="{D519F4B2-E392-4CD6-B503-68206E02BED4}" type="sibTrans" cxnId="{02D7B872-9CF5-4B1A-A620-2608D465DBC4}">
      <dgm:prSet/>
      <dgm:spPr/>
      <dgm:t>
        <a:bodyPr/>
        <a:lstStyle/>
        <a:p>
          <a:endParaRPr lang="fr-FR"/>
        </a:p>
      </dgm:t>
    </dgm:pt>
    <dgm:pt modelId="{F7A5094D-EE7A-49F8-BFD4-75D0D5480B21}">
      <dgm:prSet custT="1"/>
      <dgm:spPr>
        <a:solidFill>
          <a:schemeClr val="accent1">
            <a:lumMod val="60000"/>
            <a:lumOff val="40000"/>
          </a:schemeClr>
        </a:solidFill>
      </dgm:spPr>
      <dgm:t>
        <a:bodyPr/>
        <a:lstStyle/>
        <a:p>
          <a:pPr>
            <a:buFont typeface="Arial" panose="020B0604020202020204" pitchFamily="34" charset="0"/>
            <a:buChar char="•"/>
          </a:pPr>
          <a:r>
            <a:rPr lang="en-CA" sz="1600" b="1" noProof="0" dirty="0">
              <a:solidFill>
                <a:schemeClr val="tx1"/>
              </a:solidFill>
            </a:rPr>
            <a:t>Regions and countries</a:t>
          </a:r>
        </a:p>
      </dgm:t>
    </dgm:pt>
    <dgm:pt modelId="{2CF4AB28-1394-425A-8AFB-1CE45B12BA1A}" type="parTrans" cxnId="{E371A95A-839B-4B23-9ECF-97B7FD63C3DB}">
      <dgm:prSet/>
      <dgm:spPr/>
      <dgm:t>
        <a:bodyPr/>
        <a:lstStyle/>
        <a:p>
          <a:endParaRPr lang="fr-FR"/>
        </a:p>
      </dgm:t>
    </dgm:pt>
    <dgm:pt modelId="{B94D9F8F-EE18-4AD3-BEF5-379715E2AAC2}" type="sibTrans" cxnId="{E371A95A-839B-4B23-9ECF-97B7FD63C3DB}">
      <dgm:prSet/>
      <dgm:spPr/>
      <dgm:t>
        <a:bodyPr/>
        <a:lstStyle/>
        <a:p>
          <a:endParaRPr lang="fr-FR"/>
        </a:p>
      </dgm:t>
    </dgm:pt>
    <dgm:pt modelId="{DF1FF829-63A5-4C2D-AF10-B1F48C074979}">
      <dgm:prSet custT="1"/>
      <dgm:spPr>
        <a:solidFill>
          <a:schemeClr val="accent1">
            <a:lumMod val="60000"/>
            <a:lumOff val="40000"/>
          </a:schemeClr>
        </a:solidFill>
      </dgm:spPr>
      <dgm:t>
        <a:bodyPr/>
        <a:lstStyle/>
        <a:p>
          <a:pPr>
            <a:buFont typeface="Arial" panose="020B0604020202020204" pitchFamily="34" charset="0"/>
            <a:buChar char="•"/>
          </a:pPr>
          <a:r>
            <a:rPr lang="en-CA" sz="1600" b="1" noProof="0" dirty="0">
              <a:solidFill>
                <a:schemeClr val="tx1"/>
              </a:solidFill>
            </a:rPr>
            <a:t>EU (CAP)</a:t>
          </a:r>
        </a:p>
      </dgm:t>
    </dgm:pt>
    <dgm:pt modelId="{D4C77A55-4C6C-4C56-BDD7-C564A4305F3F}" type="parTrans" cxnId="{4E22C063-21FF-45C2-8E9A-63B391CC81A1}">
      <dgm:prSet/>
      <dgm:spPr/>
      <dgm:t>
        <a:bodyPr/>
        <a:lstStyle/>
        <a:p>
          <a:endParaRPr lang="fr-FR"/>
        </a:p>
      </dgm:t>
    </dgm:pt>
    <dgm:pt modelId="{714F5BC2-058E-480F-8D59-4200A9F6C008}" type="sibTrans" cxnId="{4E22C063-21FF-45C2-8E9A-63B391CC81A1}">
      <dgm:prSet/>
      <dgm:spPr/>
      <dgm:t>
        <a:bodyPr/>
        <a:lstStyle/>
        <a:p>
          <a:endParaRPr lang="fr-FR"/>
        </a:p>
      </dgm:t>
    </dgm:pt>
    <dgm:pt modelId="{C96019ED-2647-4149-AB09-05DEE898E8EE}">
      <dgm:prSet phldrT="[Texte]" custT="1"/>
      <dgm:spPr>
        <a:solidFill>
          <a:schemeClr val="accent1">
            <a:lumMod val="60000"/>
            <a:lumOff val="40000"/>
          </a:schemeClr>
        </a:solidFill>
      </dgm:spPr>
      <dgm:t>
        <a:bodyPr/>
        <a:lstStyle/>
        <a:p>
          <a:pPr>
            <a:buFont typeface="Arial" panose="020B0604020202020204" pitchFamily="34" charset="0"/>
            <a:buChar char="•"/>
          </a:pPr>
          <a:r>
            <a:rPr lang="en-CA" sz="1600" b="1" noProof="0">
              <a:solidFill>
                <a:schemeClr val="tx1"/>
              </a:solidFill>
            </a:rPr>
            <a:t>Other </a:t>
          </a:r>
          <a:r>
            <a:rPr lang="en-CA" sz="1600" b="1" noProof="0" dirty="0">
              <a:solidFill>
                <a:schemeClr val="tx1"/>
              </a:solidFill>
            </a:rPr>
            <a:t>?</a:t>
          </a:r>
        </a:p>
      </dgm:t>
    </dgm:pt>
    <dgm:pt modelId="{7F82B708-5BAC-4342-9424-17A0E659EFB9}" type="parTrans" cxnId="{E26341E1-7C27-4F10-B5A4-D6558E89E2BE}">
      <dgm:prSet/>
      <dgm:spPr/>
      <dgm:t>
        <a:bodyPr/>
        <a:lstStyle/>
        <a:p>
          <a:endParaRPr lang="fr-FR"/>
        </a:p>
      </dgm:t>
    </dgm:pt>
    <dgm:pt modelId="{D61C69F3-9CA2-40A2-B0A1-58F660B26DA6}" type="sibTrans" cxnId="{E26341E1-7C27-4F10-B5A4-D6558E89E2BE}">
      <dgm:prSet/>
      <dgm:spPr/>
      <dgm:t>
        <a:bodyPr/>
        <a:lstStyle/>
        <a:p>
          <a:endParaRPr lang="fr-FR"/>
        </a:p>
      </dgm:t>
    </dgm:pt>
    <dgm:pt modelId="{05410A6C-B84C-459B-93EE-6E622AAE458D}">
      <dgm:prSet phldrT="[Texte]" custT="1"/>
      <dgm:spPr>
        <a:solidFill>
          <a:schemeClr val="accent1">
            <a:lumMod val="60000"/>
            <a:lumOff val="40000"/>
          </a:schemeClr>
        </a:solidFill>
      </dgm:spPr>
      <dgm:t>
        <a:bodyPr/>
        <a:lstStyle/>
        <a:p>
          <a:r>
            <a:rPr lang="en-CA" sz="1600" b="1" noProof="0" dirty="0">
              <a:solidFill>
                <a:schemeClr val="tx1"/>
              </a:solidFill>
            </a:rPr>
            <a:t> Voluntary purchase of carbon credits</a:t>
          </a:r>
        </a:p>
      </dgm:t>
    </dgm:pt>
    <dgm:pt modelId="{99102DED-3719-41E3-9614-F806F8768616}" type="sibTrans" cxnId="{812456D7-E5C2-4944-A099-62E5CC499FE9}">
      <dgm:prSet/>
      <dgm:spPr/>
    </dgm:pt>
    <dgm:pt modelId="{9F45231D-77AB-41A6-841B-8FD2BA553417}" type="parTrans" cxnId="{812456D7-E5C2-4944-A099-62E5CC499FE9}">
      <dgm:prSet/>
      <dgm:spPr/>
      <dgm:t>
        <a:bodyPr/>
        <a:lstStyle/>
        <a:p>
          <a:endParaRPr lang="en-CA" sz="1400" b="1" noProof="0" dirty="0">
            <a:solidFill>
              <a:schemeClr val="tx1"/>
            </a:solidFill>
          </a:endParaRPr>
        </a:p>
      </dgm:t>
    </dgm:pt>
    <dgm:pt modelId="{8EE3B847-21A3-4A07-ACFA-CC7B1F2F45CA}">
      <dgm:prSet phldrT="[Texte]" custT="1"/>
      <dgm:spPr>
        <a:solidFill>
          <a:schemeClr val="accent1">
            <a:lumMod val="60000"/>
            <a:lumOff val="40000"/>
          </a:schemeClr>
        </a:solidFill>
      </dgm:spPr>
      <dgm:t>
        <a:bodyPr/>
        <a:lstStyle/>
        <a:p>
          <a:r>
            <a:rPr lang="en-CA" sz="1600" b="1" noProof="0" dirty="0">
              <a:solidFill>
                <a:schemeClr val="tx1"/>
              </a:solidFill>
            </a:rPr>
            <a:t>Companies, </a:t>
          </a:r>
        </a:p>
      </dgm:t>
    </dgm:pt>
    <dgm:pt modelId="{35B7B3F1-8F41-43AF-BEAA-80012B7386A4}" type="sibTrans" cxnId="{1860A382-EBCF-4431-BAC6-6B466018AB62}">
      <dgm:prSet/>
      <dgm:spPr/>
      <dgm:t>
        <a:bodyPr/>
        <a:lstStyle/>
        <a:p>
          <a:endParaRPr lang="fr-FR"/>
        </a:p>
      </dgm:t>
    </dgm:pt>
    <dgm:pt modelId="{BAD22BA8-0307-495D-B3AD-F999E4B3C99D}" type="parTrans" cxnId="{1860A382-EBCF-4431-BAC6-6B466018AB62}">
      <dgm:prSet/>
      <dgm:spPr/>
      <dgm:t>
        <a:bodyPr/>
        <a:lstStyle/>
        <a:p>
          <a:endParaRPr lang="fr-FR"/>
        </a:p>
      </dgm:t>
    </dgm:pt>
    <dgm:pt modelId="{C7F9186D-4D3D-4461-88AA-BB743EFB074D}">
      <dgm:prSet phldrT="[Texte]" custT="1"/>
      <dgm:spPr>
        <a:solidFill>
          <a:schemeClr val="accent1">
            <a:lumMod val="60000"/>
            <a:lumOff val="40000"/>
          </a:schemeClr>
        </a:solidFill>
      </dgm:spPr>
      <dgm:t>
        <a:bodyPr/>
        <a:lstStyle/>
        <a:p>
          <a:r>
            <a:rPr lang="en-CA" sz="1600" b="1" noProof="0" dirty="0">
              <a:solidFill>
                <a:schemeClr val="tx1"/>
              </a:solidFill>
            </a:rPr>
            <a:t>Communities or individuals</a:t>
          </a:r>
        </a:p>
      </dgm:t>
    </dgm:pt>
    <dgm:pt modelId="{1CF0B6DB-B740-46BD-B910-564489A2556A}" type="sibTrans" cxnId="{8AC6FF12-647A-472C-8E68-B83152C4BBD5}">
      <dgm:prSet/>
      <dgm:spPr/>
      <dgm:t>
        <a:bodyPr/>
        <a:lstStyle/>
        <a:p>
          <a:endParaRPr lang="fr-FR"/>
        </a:p>
      </dgm:t>
    </dgm:pt>
    <dgm:pt modelId="{9DC65587-55F9-4709-BF2D-F8693E14A789}" type="parTrans" cxnId="{8AC6FF12-647A-472C-8E68-B83152C4BBD5}">
      <dgm:prSet/>
      <dgm:spPr/>
      <dgm:t>
        <a:bodyPr/>
        <a:lstStyle/>
        <a:p>
          <a:endParaRPr lang="fr-FR"/>
        </a:p>
      </dgm:t>
    </dgm:pt>
    <dgm:pt modelId="{EC592F45-F5E9-4E54-9653-2E0F687A9A6B}" type="pres">
      <dgm:prSet presAssocID="{FEC91B18-413D-4C32-9AF1-777C784DBF4D}" presName="Name0" presStyleCnt="0">
        <dgm:presLayoutVars>
          <dgm:chMax val="7"/>
          <dgm:chPref val="7"/>
          <dgm:dir/>
        </dgm:presLayoutVars>
      </dgm:prSet>
      <dgm:spPr/>
    </dgm:pt>
    <dgm:pt modelId="{DC453690-3755-4973-8D1C-68DD3FC1DA5E}" type="pres">
      <dgm:prSet presAssocID="{FEC91B18-413D-4C32-9AF1-777C784DBF4D}" presName="Name1" presStyleCnt="0"/>
      <dgm:spPr/>
    </dgm:pt>
    <dgm:pt modelId="{E68B8D0A-D2B6-466F-A45C-2E357C5EB1D4}" type="pres">
      <dgm:prSet presAssocID="{FEC91B18-413D-4C32-9AF1-777C784DBF4D}" presName="cycle" presStyleCnt="0"/>
      <dgm:spPr/>
    </dgm:pt>
    <dgm:pt modelId="{057F8321-6801-434B-AAF3-3DE0A35F440F}" type="pres">
      <dgm:prSet presAssocID="{FEC91B18-413D-4C32-9AF1-777C784DBF4D}" presName="srcNode" presStyleLbl="node1" presStyleIdx="0" presStyleCnt="5"/>
      <dgm:spPr/>
    </dgm:pt>
    <dgm:pt modelId="{41CA389B-D6BE-463A-B363-44B64D89BC76}" type="pres">
      <dgm:prSet presAssocID="{FEC91B18-413D-4C32-9AF1-777C784DBF4D}" presName="conn" presStyleLbl="parChTrans1D2" presStyleIdx="0" presStyleCnt="1"/>
      <dgm:spPr/>
    </dgm:pt>
    <dgm:pt modelId="{2D3560F8-8514-4EEA-BFF3-8E4A265BD34E}" type="pres">
      <dgm:prSet presAssocID="{FEC91B18-413D-4C32-9AF1-777C784DBF4D}" presName="extraNode" presStyleLbl="node1" presStyleIdx="0" presStyleCnt="5"/>
      <dgm:spPr/>
    </dgm:pt>
    <dgm:pt modelId="{225CF597-1512-4D11-9DE8-688A744B6FF6}" type="pres">
      <dgm:prSet presAssocID="{FEC91B18-413D-4C32-9AF1-777C784DBF4D}" presName="dstNode" presStyleLbl="node1" presStyleIdx="0" presStyleCnt="5"/>
      <dgm:spPr/>
    </dgm:pt>
    <dgm:pt modelId="{7F59F1EA-4B3E-4110-9541-EFEC766108F3}" type="pres">
      <dgm:prSet presAssocID="{EEF05358-835F-4F82-B1AB-A54F85890898}" presName="text_1" presStyleLbl="node1" presStyleIdx="0" presStyleCnt="5" custScaleY="127720" custLinFactNeighborX="40" custLinFactNeighborY="-22539">
        <dgm:presLayoutVars>
          <dgm:bulletEnabled val="1"/>
        </dgm:presLayoutVars>
      </dgm:prSet>
      <dgm:spPr/>
    </dgm:pt>
    <dgm:pt modelId="{3AB681A7-7FF0-4F00-8375-2ECFC6D2AB3D}" type="pres">
      <dgm:prSet presAssocID="{EEF05358-835F-4F82-B1AB-A54F85890898}" presName="accent_1" presStyleCnt="0"/>
      <dgm:spPr/>
    </dgm:pt>
    <dgm:pt modelId="{41F8143B-4699-4E67-A531-23303D382E8E}" type="pres">
      <dgm:prSet presAssocID="{EEF05358-835F-4F82-B1AB-A54F85890898}" presName="accentRepeatNode" presStyleLbl="solidFgAcc1" presStyleIdx="0" presStyleCnt="5" custLinFactNeighborX="-6367" custLinFactNeighborY="-19193"/>
      <dgm:spPr/>
    </dgm:pt>
    <dgm:pt modelId="{A5AFA7E1-EE98-4FC7-80B3-4C03A56515E7}" type="pres">
      <dgm:prSet presAssocID="{05410A6C-B84C-459B-93EE-6E622AAE458D}" presName="text_2" presStyleLbl="node1" presStyleIdx="1" presStyleCnt="5" custScaleY="122983" custLinFactNeighborX="268" custLinFactNeighborY="-5998">
        <dgm:presLayoutVars>
          <dgm:bulletEnabled val="1"/>
        </dgm:presLayoutVars>
      </dgm:prSet>
      <dgm:spPr/>
    </dgm:pt>
    <dgm:pt modelId="{0F41A296-5C67-4FFB-9CF9-5F2F96693416}" type="pres">
      <dgm:prSet presAssocID="{05410A6C-B84C-459B-93EE-6E622AAE458D}" presName="accent_2" presStyleCnt="0"/>
      <dgm:spPr/>
    </dgm:pt>
    <dgm:pt modelId="{93409484-F28B-4703-8B28-D3AF197EE6F9}" type="pres">
      <dgm:prSet presAssocID="{05410A6C-B84C-459B-93EE-6E622AAE458D}" presName="accentRepeatNode" presStyleLbl="solidFgAcc1" presStyleIdx="1" presStyleCnt="5" custLinFactNeighborX="-8305" custLinFactNeighborY="-7434"/>
      <dgm:spPr/>
    </dgm:pt>
    <dgm:pt modelId="{B31F8987-F1BA-41CE-96F8-D6F2A0DECE5D}" type="pres">
      <dgm:prSet presAssocID="{8FCE65B7-BCA1-42AC-A4FF-4127F5C4F114}" presName="text_3" presStyleLbl="node1" presStyleIdx="2" presStyleCnt="5">
        <dgm:presLayoutVars>
          <dgm:bulletEnabled val="1"/>
        </dgm:presLayoutVars>
      </dgm:prSet>
      <dgm:spPr/>
    </dgm:pt>
    <dgm:pt modelId="{2404ACE1-5733-4C78-810E-9D24683689A9}" type="pres">
      <dgm:prSet presAssocID="{8FCE65B7-BCA1-42AC-A4FF-4127F5C4F114}" presName="accent_3" presStyleCnt="0"/>
      <dgm:spPr/>
    </dgm:pt>
    <dgm:pt modelId="{D22CBDD5-9886-4B3E-A12C-68265E891486}" type="pres">
      <dgm:prSet presAssocID="{8FCE65B7-BCA1-42AC-A4FF-4127F5C4F114}" presName="accentRepeatNode" presStyleLbl="solidFgAcc1" presStyleIdx="2" presStyleCnt="5"/>
      <dgm:spPr/>
    </dgm:pt>
    <dgm:pt modelId="{1E29C9F6-74B2-481B-A3E5-5F4D850EDD63}" type="pres">
      <dgm:prSet presAssocID="{E318DC53-F224-4EF3-A914-2BDF53898990}" presName="text_4" presStyleLbl="node1" presStyleIdx="3" presStyleCnt="5">
        <dgm:presLayoutVars>
          <dgm:bulletEnabled val="1"/>
        </dgm:presLayoutVars>
      </dgm:prSet>
      <dgm:spPr/>
    </dgm:pt>
    <dgm:pt modelId="{AD9A8FC5-5BC1-4CFE-B2FB-2149594D705C}" type="pres">
      <dgm:prSet presAssocID="{E318DC53-F224-4EF3-A914-2BDF53898990}" presName="accent_4" presStyleCnt="0"/>
      <dgm:spPr/>
    </dgm:pt>
    <dgm:pt modelId="{A8E623C2-E006-45C7-AA81-1320C09D58D4}" type="pres">
      <dgm:prSet presAssocID="{E318DC53-F224-4EF3-A914-2BDF53898990}" presName="accentRepeatNode" presStyleLbl="solidFgAcc1" presStyleIdx="3" presStyleCnt="5"/>
      <dgm:spPr/>
    </dgm:pt>
    <dgm:pt modelId="{E6AD7FBC-A155-4D32-9B93-B766BCCD4F8D}" type="pres">
      <dgm:prSet presAssocID="{C96019ED-2647-4149-AB09-05DEE898E8EE}" presName="text_5" presStyleLbl="node1" presStyleIdx="4" presStyleCnt="5">
        <dgm:presLayoutVars>
          <dgm:bulletEnabled val="1"/>
        </dgm:presLayoutVars>
      </dgm:prSet>
      <dgm:spPr/>
    </dgm:pt>
    <dgm:pt modelId="{F8DD345E-0E07-40EB-AC11-95078B32D246}" type="pres">
      <dgm:prSet presAssocID="{C96019ED-2647-4149-AB09-05DEE898E8EE}" presName="accent_5" presStyleCnt="0"/>
      <dgm:spPr/>
    </dgm:pt>
    <dgm:pt modelId="{966B70C9-D82B-4592-BB59-F32E1A2A196D}" type="pres">
      <dgm:prSet presAssocID="{C96019ED-2647-4149-AB09-05DEE898E8EE}" presName="accentRepeatNode" presStyleLbl="solidFgAcc1" presStyleIdx="4" presStyleCnt="5"/>
      <dgm:spPr/>
    </dgm:pt>
  </dgm:ptLst>
  <dgm:cxnLst>
    <dgm:cxn modelId="{0FA9E709-36E0-4B7B-AC78-9839CC75337F}" type="presOf" srcId="{8EE3B847-21A3-4A07-ACFA-CC7B1F2F45CA}" destId="{A5AFA7E1-EE98-4FC7-80B3-4C03A56515E7}" srcOrd="0" destOrd="1" presId="urn:microsoft.com/office/officeart/2008/layout/VerticalCurvedList"/>
    <dgm:cxn modelId="{8AC6FF12-647A-472C-8E68-B83152C4BBD5}" srcId="{05410A6C-B84C-459B-93EE-6E622AAE458D}" destId="{C7F9186D-4D3D-4461-88AA-BB743EFB074D}" srcOrd="1" destOrd="0" parTransId="{9DC65587-55F9-4709-BF2D-F8693E14A789}" sibTransId="{1CF0B6DB-B740-46BD-B910-564489A2556A}"/>
    <dgm:cxn modelId="{568B911F-7C52-4AB9-8805-4A78D8AAC638}" type="presOf" srcId="{B94D9F8F-EE18-4AD3-BEF5-379715E2AAC2}" destId="{41CA389B-D6BE-463A-B363-44B64D89BC76}" srcOrd="0" destOrd="0" presId="urn:microsoft.com/office/officeart/2008/layout/VerticalCurvedList"/>
    <dgm:cxn modelId="{FF555232-02E6-4A07-89E0-541D15A3EC72}" type="presOf" srcId="{DF1FF829-63A5-4C2D-AF10-B1F48C074979}" destId="{7F59F1EA-4B3E-4110-9541-EFEC766108F3}" srcOrd="0" destOrd="2" presId="urn:microsoft.com/office/officeart/2008/layout/VerticalCurvedList"/>
    <dgm:cxn modelId="{27418332-2CB9-434A-A056-1BA63A207928}" type="presOf" srcId="{C7F9186D-4D3D-4461-88AA-BB743EFB074D}" destId="{A5AFA7E1-EE98-4FC7-80B3-4C03A56515E7}" srcOrd="0" destOrd="2" presId="urn:microsoft.com/office/officeart/2008/layout/VerticalCurvedList"/>
    <dgm:cxn modelId="{4E22C063-21FF-45C2-8E9A-63B391CC81A1}" srcId="{EEF05358-835F-4F82-B1AB-A54F85890898}" destId="{DF1FF829-63A5-4C2D-AF10-B1F48C074979}" srcOrd="1" destOrd="0" parTransId="{D4C77A55-4C6C-4C56-BDD7-C564A4305F3F}" sibTransId="{714F5BC2-058E-480F-8D59-4200A9F6C008}"/>
    <dgm:cxn modelId="{AA720A4A-26E4-48B4-8FCD-822FE5156A73}" type="presOf" srcId="{05410A6C-B84C-459B-93EE-6E622AAE458D}" destId="{A5AFA7E1-EE98-4FC7-80B3-4C03A56515E7}" srcOrd="0" destOrd="0" presId="urn:microsoft.com/office/officeart/2008/layout/VerticalCurvedList"/>
    <dgm:cxn modelId="{02D7B872-9CF5-4B1A-A620-2608D465DBC4}" srcId="{8FCE65B7-BCA1-42AC-A4FF-4127F5C4F114}" destId="{D85316A7-B81F-465B-8947-D940655E8735}" srcOrd="0" destOrd="0" parTransId="{9BCE74FA-5CCB-4B26-995B-FC564B6995C7}" sibTransId="{D519F4B2-E392-4CD6-B503-68206E02BED4}"/>
    <dgm:cxn modelId="{D977F052-96C7-47C6-B3AF-3B316A125B10}" type="presOf" srcId="{C96019ED-2647-4149-AB09-05DEE898E8EE}" destId="{E6AD7FBC-A155-4D32-9B93-B766BCCD4F8D}" srcOrd="0" destOrd="0" presId="urn:microsoft.com/office/officeart/2008/layout/VerticalCurvedList"/>
    <dgm:cxn modelId="{E371A95A-839B-4B23-9ECF-97B7FD63C3DB}" srcId="{EEF05358-835F-4F82-B1AB-A54F85890898}" destId="{F7A5094D-EE7A-49F8-BFD4-75D0D5480B21}" srcOrd="0" destOrd="0" parTransId="{2CF4AB28-1394-425A-8AFB-1CE45B12BA1A}" sibTransId="{B94D9F8F-EE18-4AD3-BEF5-379715E2AAC2}"/>
    <dgm:cxn modelId="{1860A382-EBCF-4431-BAC6-6B466018AB62}" srcId="{05410A6C-B84C-459B-93EE-6E622AAE458D}" destId="{8EE3B847-21A3-4A07-ACFA-CC7B1F2F45CA}" srcOrd="0" destOrd="0" parTransId="{BAD22BA8-0307-495D-B3AD-F999E4B3C99D}" sibTransId="{35B7B3F1-8F41-43AF-BEAA-80012B7386A4}"/>
    <dgm:cxn modelId="{AC820684-CF78-4783-9C62-9D3F41FC62D6}" type="presOf" srcId="{DF137978-5DDD-49FE-A263-B80252FB7BBF}" destId="{E6AD7FBC-A155-4D32-9B93-B766BCCD4F8D}" srcOrd="0" destOrd="1" presId="urn:microsoft.com/office/officeart/2008/layout/VerticalCurvedList"/>
    <dgm:cxn modelId="{F59AFD8D-ECA6-45FB-8BA4-D445B3FF2CF9}" srcId="{C96019ED-2647-4149-AB09-05DEE898E8EE}" destId="{DF137978-5DDD-49FE-A263-B80252FB7BBF}" srcOrd="0" destOrd="0" parTransId="{EAA7B7FE-B341-4902-9D27-DB6466FF635E}" sibTransId="{FBBB07C5-6472-41F9-AC86-40ADF880A74D}"/>
    <dgm:cxn modelId="{701628A4-3D81-47B8-9F8E-312799DB2F17}" type="presOf" srcId="{FEC91B18-413D-4C32-9AF1-777C784DBF4D}" destId="{EC592F45-F5E9-4E54-9653-2E0F687A9A6B}" srcOrd="0" destOrd="0" presId="urn:microsoft.com/office/officeart/2008/layout/VerticalCurvedList"/>
    <dgm:cxn modelId="{266905A7-7C6A-4FE7-9D35-2E44FE8323E4}" type="presOf" srcId="{8FCE65B7-BCA1-42AC-A4FF-4127F5C4F114}" destId="{B31F8987-F1BA-41CE-96F8-D6F2A0DECE5D}" srcOrd="0" destOrd="0" presId="urn:microsoft.com/office/officeart/2008/layout/VerticalCurvedList"/>
    <dgm:cxn modelId="{D7E48FB2-2ADC-4B42-80CD-586586BFB2AF}" type="presOf" srcId="{EEF05358-835F-4F82-B1AB-A54F85890898}" destId="{7F59F1EA-4B3E-4110-9541-EFEC766108F3}" srcOrd="0" destOrd="0" presId="urn:microsoft.com/office/officeart/2008/layout/VerticalCurvedList"/>
    <dgm:cxn modelId="{8AEB31B4-6343-4D40-BD5A-3237AF050761}" srcId="{FEC91B18-413D-4C32-9AF1-777C784DBF4D}" destId="{8FCE65B7-BCA1-42AC-A4FF-4127F5C4F114}" srcOrd="2" destOrd="0" parTransId="{782EAA40-1502-4741-B9C0-6787602C546C}" sibTransId="{D75F12B3-223A-450F-8D40-C64314278A94}"/>
    <dgm:cxn modelId="{8579FCC2-F3C1-4245-A9A2-D62080613EE8}" type="presOf" srcId="{F7A5094D-EE7A-49F8-BFD4-75D0D5480B21}" destId="{7F59F1EA-4B3E-4110-9541-EFEC766108F3}" srcOrd="0" destOrd="1" presId="urn:microsoft.com/office/officeart/2008/layout/VerticalCurvedList"/>
    <dgm:cxn modelId="{812456D7-E5C2-4944-A099-62E5CC499FE9}" srcId="{FEC91B18-413D-4C32-9AF1-777C784DBF4D}" destId="{05410A6C-B84C-459B-93EE-6E622AAE458D}" srcOrd="1" destOrd="0" parTransId="{9F45231D-77AB-41A6-841B-8FD2BA553417}" sibTransId="{99102DED-3719-41E3-9614-F806F8768616}"/>
    <dgm:cxn modelId="{18235BDA-A5EC-4CA3-8E94-0A787DA451F4}" type="presOf" srcId="{D85316A7-B81F-465B-8947-D940655E8735}" destId="{B31F8987-F1BA-41CE-96F8-D6F2A0DECE5D}" srcOrd="0" destOrd="1" presId="urn:microsoft.com/office/officeart/2008/layout/VerticalCurvedList"/>
    <dgm:cxn modelId="{F9617BE0-3CB7-4FFB-B627-CF23870A0CA9}" type="presOf" srcId="{E318DC53-F224-4EF3-A914-2BDF53898990}" destId="{1E29C9F6-74B2-481B-A3E5-5F4D850EDD63}" srcOrd="0" destOrd="0" presId="urn:microsoft.com/office/officeart/2008/layout/VerticalCurvedList"/>
    <dgm:cxn modelId="{E26341E1-7C27-4F10-B5A4-D6558E89E2BE}" srcId="{FEC91B18-413D-4C32-9AF1-777C784DBF4D}" destId="{C96019ED-2647-4149-AB09-05DEE898E8EE}" srcOrd="4" destOrd="0" parTransId="{7F82B708-5BAC-4342-9424-17A0E659EFB9}" sibTransId="{D61C69F3-9CA2-40A2-B0A1-58F660B26DA6}"/>
    <dgm:cxn modelId="{16A851E9-6C3A-4CE8-BCFE-F602BC06D41E}" srcId="{FEC91B18-413D-4C32-9AF1-777C784DBF4D}" destId="{EEF05358-835F-4F82-B1AB-A54F85890898}" srcOrd="0" destOrd="0" parTransId="{6ED49409-C0CC-41B6-A157-CAA7760B2A4E}" sibTransId="{30EFD981-3AC0-4D70-BCBC-416F8DFBFB71}"/>
    <dgm:cxn modelId="{0A6D82F5-3D89-426B-ADB1-1B3924DADEDE}" srcId="{FEC91B18-413D-4C32-9AF1-777C784DBF4D}" destId="{E318DC53-F224-4EF3-A914-2BDF53898990}" srcOrd="3" destOrd="0" parTransId="{57E12C02-1E81-42C0-A266-A0E105F46F0A}" sibTransId="{993864D9-571A-4A3A-8F64-23B4FE9CD47B}"/>
    <dgm:cxn modelId="{E73F5BD0-9BF6-4DF5-AF1B-AE38A0CFE381}" type="presParOf" srcId="{EC592F45-F5E9-4E54-9653-2E0F687A9A6B}" destId="{DC453690-3755-4973-8D1C-68DD3FC1DA5E}" srcOrd="0" destOrd="0" presId="urn:microsoft.com/office/officeart/2008/layout/VerticalCurvedList"/>
    <dgm:cxn modelId="{83AC27B0-C961-4ACA-A770-6EC9AB9E4F43}" type="presParOf" srcId="{DC453690-3755-4973-8D1C-68DD3FC1DA5E}" destId="{E68B8D0A-D2B6-466F-A45C-2E357C5EB1D4}" srcOrd="0" destOrd="0" presId="urn:microsoft.com/office/officeart/2008/layout/VerticalCurvedList"/>
    <dgm:cxn modelId="{93617C4A-733B-4CAE-BBC9-DE4955AE282F}" type="presParOf" srcId="{E68B8D0A-D2B6-466F-A45C-2E357C5EB1D4}" destId="{057F8321-6801-434B-AAF3-3DE0A35F440F}" srcOrd="0" destOrd="0" presId="urn:microsoft.com/office/officeart/2008/layout/VerticalCurvedList"/>
    <dgm:cxn modelId="{035B1D39-9ABE-4F6F-9CB7-073C3AEA4566}" type="presParOf" srcId="{E68B8D0A-D2B6-466F-A45C-2E357C5EB1D4}" destId="{41CA389B-D6BE-463A-B363-44B64D89BC76}" srcOrd="1" destOrd="0" presId="urn:microsoft.com/office/officeart/2008/layout/VerticalCurvedList"/>
    <dgm:cxn modelId="{1E69FF9D-E407-44BF-869E-DE3F0DECAC47}" type="presParOf" srcId="{E68B8D0A-D2B6-466F-A45C-2E357C5EB1D4}" destId="{2D3560F8-8514-4EEA-BFF3-8E4A265BD34E}" srcOrd="2" destOrd="0" presId="urn:microsoft.com/office/officeart/2008/layout/VerticalCurvedList"/>
    <dgm:cxn modelId="{F6EBFBCD-9699-4BDF-95FB-73C581747BBA}" type="presParOf" srcId="{E68B8D0A-D2B6-466F-A45C-2E357C5EB1D4}" destId="{225CF597-1512-4D11-9DE8-688A744B6FF6}" srcOrd="3" destOrd="0" presId="urn:microsoft.com/office/officeart/2008/layout/VerticalCurvedList"/>
    <dgm:cxn modelId="{C9444FBD-36D1-443D-8F22-A6F694AEDA9C}" type="presParOf" srcId="{DC453690-3755-4973-8D1C-68DD3FC1DA5E}" destId="{7F59F1EA-4B3E-4110-9541-EFEC766108F3}" srcOrd="1" destOrd="0" presId="urn:microsoft.com/office/officeart/2008/layout/VerticalCurvedList"/>
    <dgm:cxn modelId="{DFE873E6-2A8F-4E02-AAF6-42773F7BFCA3}" type="presParOf" srcId="{DC453690-3755-4973-8D1C-68DD3FC1DA5E}" destId="{3AB681A7-7FF0-4F00-8375-2ECFC6D2AB3D}" srcOrd="2" destOrd="0" presId="urn:microsoft.com/office/officeart/2008/layout/VerticalCurvedList"/>
    <dgm:cxn modelId="{154AC063-923E-4F5E-9A39-ECFC206A41B9}" type="presParOf" srcId="{3AB681A7-7FF0-4F00-8375-2ECFC6D2AB3D}" destId="{41F8143B-4699-4E67-A531-23303D382E8E}" srcOrd="0" destOrd="0" presId="urn:microsoft.com/office/officeart/2008/layout/VerticalCurvedList"/>
    <dgm:cxn modelId="{BA61F737-A5B8-4327-96E8-03CB2D663527}" type="presParOf" srcId="{DC453690-3755-4973-8D1C-68DD3FC1DA5E}" destId="{A5AFA7E1-EE98-4FC7-80B3-4C03A56515E7}" srcOrd="3" destOrd="0" presId="urn:microsoft.com/office/officeart/2008/layout/VerticalCurvedList"/>
    <dgm:cxn modelId="{55C22DE0-3768-4529-8C62-12F3F5385194}" type="presParOf" srcId="{DC453690-3755-4973-8D1C-68DD3FC1DA5E}" destId="{0F41A296-5C67-4FFB-9CF9-5F2F96693416}" srcOrd="4" destOrd="0" presId="urn:microsoft.com/office/officeart/2008/layout/VerticalCurvedList"/>
    <dgm:cxn modelId="{742809DE-1AFC-4155-9A51-389928EAB5E2}" type="presParOf" srcId="{0F41A296-5C67-4FFB-9CF9-5F2F96693416}" destId="{93409484-F28B-4703-8B28-D3AF197EE6F9}" srcOrd="0" destOrd="0" presId="urn:microsoft.com/office/officeart/2008/layout/VerticalCurvedList"/>
    <dgm:cxn modelId="{6BA052BB-5327-475B-91E5-834F346A3D57}" type="presParOf" srcId="{DC453690-3755-4973-8D1C-68DD3FC1DA5E}" destId="{B31F8987-F1BA-41CE-96F8-D6F2A0DECE5D}" srcOrd="5" destOrd="0" presId="urn:microsoft.com/office/officeart/2008/layout/VerticalCurvedList"/>
    <dgm:cxn modelId="{B36107CD-51F0-43BC-8C8F-9FAC8B2A4396}" type="presParOf" srcId="{DC453690-3755-4973-8D1C-68DD3FC1DA5E}" destId="{2404ACE1-5733-4C78-810E-9D24683689A9}" srcOrd="6" destOrd="0" presId="urn:microsoft.com/office/officeart/2008/layout/VerticalCurvedList"/>
    <dgm:cxn modelId="{2B6BC737-D3ED-4279-825B-71F1D7853DE1}" type="presParOf" srcId="{2404ACE1-5733-4C78-810E-9D24683689A9}" destId="{D22CBDD5-9886-4B3E-A12C-68265E891486}" srcOrd="0" destOrd="0" presId="urn:microsoft.com/office/officeart/2008/layout/VerticalCurvedList"/>
    <dgm:cxn modelId="{DC0F8BD0-3C29-4F30-808D-B15804282E62}" type="presParOf" srcId="{DC453690-3755-4973-8D1C-68DD3FC1DA5E}" destId="{1E29C9F6-74B2-481B-A3E5-5F4D850EDD63}" srcOrd="7" destOrd="0" presId="urn:microsoft.com/office/officeart/2008/layout/VerticalCurvedList"/>
    <dgm:cxn modelId="{01A59BDF-E599-4B80-8747-97E6C8A4F8B0}" type="presParOf" srcId="{DC453690-3755-4973-8D1C-68DD3FC1DA5E}" destId="{AD9A8FC5-5BC1-4CFE-B2FB-2149594D705C}" srcOrd="8" destOrd="0" presId="urn:microsoft.com/office/officeart/2008/layout/VerticalCurvedList"/>
    <dgm:cxn modelId="{B5EC3D38-4B12-488A-AE6B-47BFA25006CA}" type="presParOf" srcId="{AD9A8FC5-5BC1-4CFE-B2FB-2149594D705C}" destId="{A8E623C2-E006-45C7-AA81-1320C09D58D4}" srcOrd="0" destOrd="0" presId="urn:microsoft.com/office/officeart/2008/layout/VerticalCurvedList"/>
    <dgm:cxn modelId="{B02DCF29-D376-4C28-A416-B6CAC7FB1FEE}" type="presParOf" srcId="{DC453690-3755-4973-8D1C-68DD3FC1DA5E}" destId="{E6AD7FBC-A155-4D32-9B93-B766BCCD4F8D}" srcOrd="9" destOrd="0" presId="urn:microsoft.com/office/officeart/2008/layout/VerticalCurvedList"/>
    <dgm:cxn modelId="{B7FC610F-3539-4D00-BA10-B0CF37E00ABE}" type="presParOf" srcId="{DC453690-3755-4973-8D1C-68DD3FC1DA5E}" destId="{F8DD345E-0E07-40EB-AC11-95078B32D246}" srcOrd="10" destOrd="0" presId="urn:microsoft.com/office/officeart/2008/layout/VerticalCurvedList"/>
    <dgm:cxn modelId="{994E873D-9FE3-41CB-A268-1D6DFE43EF63}" type="presParOf" srcId="{F8DD345E-0E07-40EB-AC11-95078B32D246}" destId="{966B70C9-D82B-4592-BB59-F32E1A2A196D}"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93D2891-FDE9-44EF-9ADD-1F0C3E97F305}"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DF94738B-E527-4671-B190-6FE053C600FD}">
      <dgm:prSet custT="1"/>
      <dgm:spPr/>
      <dgm:t>
        <a:bodyPr/>
        <a:lstStyle/>
        <a:p>
          <a:r>
            <a:rPr lang="en-US" sz="1800" b="1" dirty="0">
              <a:solidFill>
                <a:schemeClr val="tx1"/>
              </a:solidFill>
            </a:rPr>
            <a:t>Producer associations</a:t>
          </a:r>
        </a:p>
      </dgm:t>
    </dgm:pt>
    <dgm:pt modelId="{776FA3F7-A14B-4913-9618-A124DB07A952}" type="parTrans" cxnId="{6E6D0D30-4047-40CD-BB86-49A4309E8FAC}">
      <dgm:prSet/>
      <dgm:spPr/>
      <dgm:t>
        <a:bodyPr/>
        <a:lstStyle/>
        <a:p>
          <a:endParaRPr lang="en-US" sz="2000" b="1">
            <a:solidFill>
              <a:schemeClr val="tx1"/>
            </a:solidFill>
          </a:endParaRPr>
        </a:p>
      </dgm:t>
    </dgm:pt>
    <dgm:pt modelId="{8F47A742-2A71-4E07-9CC2-9EA402B7EBA0}" type="sibTrans" cxnId="{6E6D0D30-4047-40CD-BB86-49A4309E8FAC}">
      <dgm:prSet/>
      <dgm:spPr/>
      <dgm:t>
        <a:bodyPr/>
        <a:lstStyle/>
        <a:p>
          <a:endParaRPr lang="en-US" sz="2000" b="1">
            <a:solidFill>
              <a:schemeClr val="tx1"/>
            </a:solidFill>
          </a:endParaRPr>
        </a:p>
      </dgm:t>
    </dgm:pt>
    <dgm:pt modelId="{908A03D5-B433-4B7B-A6EB-970DEDD89D73}">
      <dgm:prSet custT="1"/>
      <dgm:spPr/>
      <dgm:t>
        <a:bodyPr/>
        <a:lstStyle/>
        <a:p>
          <a:r>
            <a:rPr lang="en-US" sz="1800" b="1" dirty="0">
              <a:solidFill>
                <a:schemeClr val="tx1"/>
              </a:solidFill>
            </a:rPr>
            <a:t>Research sector</a:t>
          </a:r>
        </a:p>
      </dgm:t>
    </dgm:pt>
    <dgm:pt modelId="{DE689DD0-3B78-435A-AF0E-F365A68D111D}" type="parTrans" cxnId="{5B65104F-909F-4821-AB48-1BB314450F27}">
      <dgm:prSet/>
      <dgm:spPr/>
      <dgm:t>
        <a:bodyPr/>
        <a:lstStyle/>
        <a:p>
          <a:endParaRPr lang="en-US" sz="2000" b="1">
            <a:solidFill>
              <a:schemeClr val="tx1"/>
            </a:solidFill>
          </a:endParaRPr>
        </a:p>
      </dgm:t>
    </dgm:pt>
    <dgm:pt modelId="{CB4E1095-F887-44A2-8D3C-963DED08BDED}" type="sibTrans" cxnId="{5B65104F-909F-4821-AB48-1BB314450F27}">
      <dgm:prSet/>
      <dgm:spPr/>
      <dgm:t>
        <a:bodyPr/>
        <a:lstStyle/>
        <a:p>
          <a:endParaRPr lang="en-US" sz="2000" b="1">
            <a:solidFill>
              <a:schemeClr val="tx1"/>
            </a:solidFill>
          </a:endParaRPr>
        </a:p>
      </dgm:t>
    </dgm:pt>
    <dgm:pt modelId="{3EA3FE3A-AFCD-4382-AD85-54841B6E4EED}">
      <dgm:prSet custT="1"/>
      <dgm:spPr/>
      <dgm:t>
        <a:bodyPr/>
        <a:lstStyle/>
        <a:p>
          <a:r>
            <a:rPr lang="en-US" sz="1800" b="1" dirty="0" err="1">
              <a:solidFill>
                <a:schemeClr val="tx1"/>
              </a:solidFill>
            </a:rPr>
            <a:t>Interprofessions</a:t>
          </a:r>
          <a:endParaRPr lang="en-US" sz="1800" b="1" dirty="0">
            <a:solidFill>
              <a:schemeClr val="tx1"/>
            </a:solidFill>
          </a:endParaRPr>
        </a:p>
      </dgm:t>
    </dgm:pt>
    <dgm:pt modelId="{1CF31731-9373-432E-BA66-4391B2CA4B70}" type="parTrans" cxnId="{22B182A9-905B-4F69-A19B-F025232CAF26}">
      <dgm:prSet/>
      <dgm:spPr/>
      <dgm:t>
        <a:bodyPr/>
        <a:lstStyle/>
        <a:p>
          <a:endParaRPr lang="fr-FR"/>
        </a:p>
      </dgm:t>
    </dgm:pt>
    <dgm:pt modelId="{EE0C8873-19C2-45B1-A28D-E3067499BDE8}" type="sibTrans" cxnId="{22B182A9-905B-4F69-A19B-F025232CAF26}">
      <dgm:prSet/>
      <dgm:spPr/>
      <dgm:t>
        <a:bodyPr/>
        <a:lstStyle/>
        <a:p>
          <a:endParaRPr lang="fr-FR"/>
        </a:p>
      </dgm:t>
    </dgm:pt>
    <dgm:pt modelId="{27564406-E3EA-41C7-8B95-3FDD8D8F0708}">
      <dgm:prSet custT="1"/>
      <dgm:spPr/>
      <dgm:t>
        <a:bodyPr/>
        <a:lstStyle/>
        <a:p>
          <a:r>
            <a:rPr lang="en-US" sz="1800" b="1" dirty="0">
              <a:solidFill>
                <a:schemeClr val="tx1"/>
              </a:solidFill>
            </a:rPr>
            <a:t>National and regional bodies</a:t>
          </a:r>
        </a:p>
      </dgm:t>
    </dgm:pt>
    <dgm:pt modelId="{287750F5-B241-498F-8CFC-F7DAA1A9140D}" type="parTrans" cxnId="{72B547DC-471F-454A-8873-4805E28FD90A}">
      <dgm:prSet/>
      <dgm:spPr/>
      <dgm:t>
        <a:bodyPr/>
        <a:lstStyle/>
        <a:p>
          <a:endParaRPr lang="fr-FR"/>
        </a:p>
      </dgm:t>
    </dgm:pt>
    <dgm:pt modelId="{555407BE-7840-4DFB-BBAF-036DAF349C08}" type="sibTrans" cxnId="{72B547DC-471F-454A-8873-4805E28FD90A}">
      <dgm:prSet/>
      <dgm:spPr/>
      <dgm:t>
        <a:bodyPr/>
        <a:lstStyle/>
        <a:p>
          <a:endParaRPr lang="fr-FR"/>
        </a:p>
      </dgm:t>
    </dgm:pt>
    <dgm:pt modelId="{26180DCA-05A0-44B1-8CE4-213AF5896804}">
      <dgm:prSet custT="1"/>
      <dgm:spPr/>
      <dgm:t>
        <a:bodyPr/>
        <a:lstStyle/>
        <a:p>
          <a:r>
            <a:rPr lang="en-US" sz="1800" b="1" dirty="0">
              <a:solidFill>
                <a:schemeClr val="tx1"/>
              </a:solidFill>
            </a:rPr>
            <a:t>Carbon buyers</a:t>
          </a:r>
        </a:p>
      </dgm:t>
    </dgm:pt>
    <dgm:pt modelId="{24228578-421D-45F3-8077-727B1BE9424C}" type="parTrans" cxnId="{35266E1A-A3C8-4AA5-95AD-92DFD24AD537}">
      <dgm:prSet/>
      <dgm:spPr/>
      <dgm:t>
        <a:bodyPr/>
        <a:lstStyle/>
        <a:p>
          <a:endParaRPr lang="fr-FR"/>
        </a:p>
      </dgm:t>
    </dgm:pt>
    <dgm:pt modelId="{9FE95BA2-35F2-4119-873D-10D858D6F922}" type="sibTrans" cxnId="{35266E1A-A3C8-4AA5-95AD-92DFD24AD537}">
      <dgm:prSet/>
      <dgm:spPr/>
      <dgm:t>
        <a:bodyPr/>
        <a:lstStyle/>
        <a:p>
          <a:endParaRPr lang="fr-FR"/>
        </a:p>
      </dgm:t>
    </dgm:pt>
    <dgm:pt modelId="{85F774BF-4FBE-40C7-92A3-6E5376AACE58}">
      <dgm:prSet custT="1"/>
      <dgm:spPr/>
      <dgm:t>
        <a:bodyPr/>
        <a:lstStyle/>
        <a:p>
          <a:r>
            <a:rPr lang="en-US" sz="1800" b="1" dirty="0">
              <a:solidFill>
                <a:schemeClr val="tx1"/>
              </a:solidFill>
            </a:rPr>
            <a:t>Bank sector</a:t>
          </a:r>
        </a:p>
      </dgm:t>
    </dgm:pt>
    <dgm:pt modelId="{4375B1C6-3B6A-44BD-BA45-DAF9FFB32BAE}" type="parTrans" cxnId="{30ABAD58-29E1-4D72-9329-AAC493660C29}">
      <dgm:prSet/>
      <dgm:spPr/>
      <dgm:t>
        <a:bodyPr/>
        <a:lstStyle/>
        <a:p>
          <a:endParaRPr lang="fr-FR"/>
        </a:p>
      </dgm:t>
    </dgm:pt>
    <dgm:pt modelId="{1896C78C-BB8B-46C4-A81C-FF0557F5EA18}" type="sibTrans" cxnId="{30ABAD58-29E1-4D72-9329-AAC493660C29}">
      <dgm:prSet/>
      <dgm:spPr/>
      <dgm:t>
        <a:bodyPr/>
        <a:lstStyle/>
        <a:p>
          <a:endParaRPr lang="fr-FR"/>
        </a:p>
      </dgm:t>
    </dgm:pt>
    <dgm:pt modelId="{2E4852AE-B6AE-45A4-B181-A3D1194AFE14}">
      <dgm:prSet custT="1"/>
      <dgm:spPr/>
      <dgm:t>
        <a:bodyPr/>
        <a:lstStyle/>
        <a:p>
          <a:r>
            <a:rPr lang="en-US" sz="1800" b="1" dirty="0">
              <a:solidFill>
                <a:schemeClr val="tx1"/>
              </a:solidFill>
            </a:rPr>
            <a:t>Agri -Food industry</a:t>
          </a:r>
        </a:p>
      </dgm:t>
    </dgm:pt>
    <dgm:pt modelId="{54CC1F4E-56AE-422B-B532-9C783901E20D}" type="parTrans" cxnId="{DA1FEA31-7A16-4059-B4D6-8CABC093699A}">
      <dgm:prSet/>
      <dgm:spPr/>
      <dgm:t>
        <a:bodyPr/>
        <a:lstStyle/>
        <a:p>
          <a:endParaRPr lang="fr-FR"/>
        </a:p>
      </dgm:t>
    </dgm:pt>
    <dgm:pt modelId="{D0669F69-89C3-4EE8-8163-4CF611D74B86}" type="sibTrans" cxnId="{DA1FEA31-7A16-4059-B4D6-8CABC093699A}">
      <dgm:prSet/>
      <dgm:spPr/>
      <dgm:t>
        <a:bodyPr/>
        <a:lstStyle/>
        <a:p>
          <a:endParaRPr lang="fr-FR"/>
        </a:p>
      </dgm:t>
    </dgm:pt>
    <dgm:pt modelId="{960A23CE-CF94-4BF1-8553-BAB7D9CF3614}">
      <dgm:prSet custT="1"/>
      <dgm:spPr/>
      <dgm:t>
        <a:bodyPr/>
        <a:lstStyle/>
        <a:p>
          <a:r>
            <a:rPr lang="en-US" sz="1800" b="1" dirty="0">
              <a:solidFill>
                <a:schemeClr val="tx1"/>
              </a:solidFill>
            </a:rPr>
            <a:t>Advice companies</a:t>
          </a:r>
        </a:p>
      </dgm:t>
    </dgm:pt>
    <dgm:pt modelId="{DCEC0723-C78D-4292-929D-820E8385AD40}" type="parTrans" cxnId="{9E7D723E-5121-425D-A4E1-DD0249826310}">
      <dgm:prSet/>
      <dgm:spPr/>
      <dgm:t>
        <a:bodyPr/>
        <a:lstStyle/>
        <a:p>
          <a:endParaRPr lang="fr-FR"/>
        </a:p>
      </dgm:t>
    </dgm:pt>
    <dgm:pt modelId="{938BF852-32C1-4E76-97A1-114EDA60B3F8}" type="sibTrans" cxnId="{9E7D723E-5121-425D-A4E1-DD0249826310}">
      <dgm:prSet/>
      <dgm:spPr/>
      <dgm:t>
        <a:bodyPr/>
        <a:lstStyle/>
        <a:p>
          <a:endParaRPr lang="fr-FR"/>
        </a:p>
      </dgm:t>
    </dgm:pt>
    <dgm:pt modelId="{1A8DB3CD-C6D2-4C17-9140-51C1786605D0}" type="pres">
      <dgm:prSet presAssocID="{E93D2891-FDE9-44EF-9ADD-1F0C3E97F305}" presName="cycle" presStyleCnt="0">
        <dgm:presLayoutVars>
          <dgm:dir/>
          <dgm:resizeHandles val="exact"/>
        </dgm:presLayoutVars>
      </dgm:prSet>
      <dgm:spPr/>
    </dgm:pt>
    <dgm:pt modelId="{F9440AA0-ADFD-4663-A293-1A5A404DD23E}" type="pres">
      <dgm:prSet presAssocID="{DF94738B-E527-4671-B190-6FE053C600FD}" presName="node" presStyleLbl="node1" presStyleIdx="0" presStyleCnt="8" custScaleX="163317">
        <dgm:presLayoutVars>
          <dgm:bulletEnabled val="1"/>
        </dgm:presLayoutVars>
      </dgm:prSet>
      <dgm:spPr/>
    </dgm:pt>
    <dgm:pt modelId="{7BAE73D5-FA9B-44F2-A4C3-5C35E0CEB107}" type="pres">
      <dgm:prSet presAssocID="{DF94738B-E527-4671-B190-6FE053C600FD}" presName="spNode" presStyleCnt="0"/>
      <dgm:spPr/>
    </dgm:pt>
    <dgm:pt modelId="{1DEB134A-0880-4CF9-A4C2-C285AEDE28B3}" type="pres">
      <dgm:prSet presAssocID="{8F47A742-2A71-4E07-9CC2-9EA402B7EBA0}" presName="sibTrans" presStyleLbl="sibTrans1D1" presStyleIdx="0" presStyleCnt="8"/>
      <dgm:spPr/>
    </dgm:pt>
    <dgm:pt modelId="{475CB44A-FEBD-4313-8301-B167D6BDCDF4}" type="pres">
      <dgm:prSet presAssocID="{3EA3FE3A-AFCD-4382-AD85-54841B6E4EED}" presName="node" presStyleLbl="node1" presStyleIdx="1" presStyleCnt="8" custScaleX="199929" custRadScaleRad="102276" custRadScaleInc="49319">
        <dgm:presLayoutVars>
          <dgm:bulletEnabled val="1"/>
        </dgm:presLayoutVars>
      </dgm:prSet>
      <dgm:spPr/>
    </dgm:pt>
    <dgm:pt modelId="{0B29A76E-5674-4009-8412-1E44FFE7D3B0}" type="pres">
      <dgm:prSet presAssocID="{3EA3FE3A-AFCD-4382-AD85-54841B6E4EED}" presName="spNode" presStyleCnt="0"/>
      <dgm:spPr/>
    </dgm:pt>
    <dgm:pt modelId="{C8F30967-3EFB-472C-B3A7-7C8BD7C760EE}" type="pres">
      <dgm:prSet presAssocID="{EE0C8873-19C2-45B1-A28D-E3067499BDE8}" presName="sibTrans" presStyleLbl="sibTrans1D1" presStyleIdx="1" presStyleCnt="8"/>
      <dgm:spPr/>
    </dgm:pt>
    <dgm:pt modelId="{5A4660FD-2FE2-4EEB-9F1D-A16C4949505E}" type="pres">
      <dgm:prSet presAssocID="{27564406-E3EA-41C7-8B95-3FDD8D8F0708}" presName="node" presStyleLbl="node1" presStyleIdx="2" presStyleCnt="8" custScaleX="195332">
        <dgm:presLayoutVars>
          <dgm:bulletEnabled val="1"/>
        </dgm:presLayoutVars>
      </dgm:prSet>
      <dgm:spPr/>
    </dgm:pt>
    <dgm:pt modelId="{C9BFAE12-4BE7-415A-B102-2E55A85D1B39}" type="pres">
      <dgm:prSet presAssocID="{27564406-E3EA-41C7-8B95-3FDD8D8F0708}" presName="spNode" presStyleCnt="0"/>
      <dgm:spPr/>
    </dgm:pt>
    <dgm:pt modelId="{2369416E-4DD6-4269-ACD4-40CA2569ABD5}" type="pres">
      <dgm:prSet presAssocID="{555407BE-7840-4DFB-BBAF-036DAF349C08}" presName="sibTrans" presStyleLbl="sibTrans1D1" presStyleIdx="2" presStyleCnt="8"/>
      <dgm:spPr/>
    </dgm:pt>
    <dgm:pt modelId="{A114C460-8AD4-4FA5-AC9F-56E0E82AAA08}" type="pres">
      <dgm:prSet presAssocID="{2E4852AE-B6AE-45A4-B181-A3D1194AFE14}" presName="node" presStyleLbl="node1" presStyleIdx="3" presStyleCnt="8" custScaleX="135675">
        <dgm:presLayoutVars>
          <dgm:bulletEnabled val="1"/>
        </dgm:presLayoutVars>
      </dgm:prSet>
      <dgm:spPr/>
    </dgm:pt>
    <dgm:pt modelId="{1F72CBDF-45D3-4C51-9CD5-5BDF3788EC6E}" type="pres">
      <dgm:prSet presAssocID="{2E4852AE-B6AE-45A4-B181-A3D1194AFE14}" presName="spNode" presStyleCnt="0"/>
      <dgm:spPr/>
    </dgm:pt>
    <dgm:pt modelId="{82CB3E4C-655D-44D7-A5B1-F2B06FA95B2E}" type="pres">
      <dgm:prSet presAssocID="{D0669F69-89C3-4EE8-8163-4CF611D74B86}" presName="sibTrans" presStyleLbl="sibTrans1D1" presStyleIdx="3" presStyleCnt="8"/>
      <dgm:spPr/>
    </dgm:pt>
    <dgm:pt modelId="{BC2750AF-525E-4038-9F28-B058FF61F15E}" type="pres">
      <dgm:prSet presAssocID="{85F774BF-4FBE-40C7-92A3-6E5376AACE58}" presName="node" presStyleLbl="node1" presStyleIdx="4" presStyleCnt="8">
        <dgm:presLayoutVars>
          <dgm:bulletEnabled val="1"/>
        </dgm:presLayoutVars>
      </dgm:prSet>
      <dgm:spPr/>
    </dgm:pt>
    <dgm:pt modelId="{E5CD4864-C6CF-4DE4-B56C-AD2A39DDFB32}" type="pres">
      <dgm:prSet presAssocID="{85F774BF-4FBE-40C7-92A3-6E5376AACE58}" presName="spNode" presStyleCnt="0"/>
      <dgm:spPr/>
    </dgm:pt>
    <dgm:pt modelId="{F4B123F9-6B90-456E-8712-D808B72A7A8D}" type="pres">
      <dgm:prSet presAssocID="{1896C78C-BB8B-46C4-A81C-FF0557F5EA18}" presName="sibTrans" presStyleLbl="sibTrans1D1" presStyleIdx="4" presStyleCnt="8"/>
      <dgm:spPr/>
    </dgm:pt>
    <dgm:pt modelId="{44E8834B-927C-469A-9B60-C12ACCC95371}" type="pres">
      <dgm:prSet presAssocID="{26180DCA-05A0-44B1-8CE4-213AF5896804}" presName="node" presStyleLbl="node1" presStyleIdx="5" presStyleCnt="8">
        <dgm:presLayoutVars>
          <dgm:bulletEnabled val="1"/>
        </dgm:presLayoutVars>
      </dgm:prSet>
      <dgm:spPr/>
    </dgm:pt>
    <dgm:pt modelId="{889A3EA1-9258-4609-A8C3-2F3A61197A71}" type="pres">
      <dgm:prSet presAssocID="{26180DCA-05A0-44B1-8CE4-213AF5896804}" presName="spNode" presStyleCnt="0"/>
      <dgm:spPr/>
    </dgm:pt>
    <dgm:pt modelId="{785077A6-791D-430B-9575-FE644D10E699}" type="pres">
      <dgm:prSet presAssocID="{9FE95BA2-35F2-4119-873D-10D858D6F922}" presName="sibTrans" presStyleLbl="sibTrans1D1" presStyleIdx="5" presStyleCnt="8"/>
      <dgm:spPr/>
    </dgm:pt>
    <dgm:pt modelId="{E7A1ABD1-E958-403E-90DF-17D6D09247A0}" type="pres">
      <dgm:prSet presAssocID="{908A03D5-B433-4B7B-A6EB-970DEDD89D73}" presName="node" presStyleLbl="node1" presStyleIdx="6" presStyleCnt="8" custScaleX="118547">
        <dgm:presLayoutVars>
          <dgm:bulletEnabled val="1"/>
        </dgm:presLayoutVars>
      </dgm:prSet>
      <dgm:spPr/>
    </dgm:pt>
    <dgm:pt modelId="{6AE6818F-A843-4075-AE64-DD79CD89A8CA}" type="pres">
      <dgm:prSet presAssocID="{908A03D5-B433-4B7B-A6EB-970DEDD89D73}" presName="spNode" presStyleCnt="0"/>
      <dgm:spPr/>
    </dgm:pt>
    <dgm:pt modelId="{ADD0F6A8-A3D5-418A-B3FE-CD1FF3CBF6CD}" type="pres">
      <dgm:prSet presAssocID="{CB4E1095-F887-44A2-8D3C-963DED08BDED}" presName="sibTrans" presStyleLbl="sibTrans1D1" presStyleIdx="6" presStyleCnt="8"/>
      <dgm:spPr/>
    </dgm:pt>
    <dgm:pt modelId="{4E5F6555-3F60-4D73-B950-2633984127AF}" type="pres">
      <dgm:prSet presAssocID="{960A23CE-CF94-4BF1-8553-BAB7D9CF3614}" presName="node" presStyleLbl="node1" presStyleIdx="7" presStyleCnt="8" custScaleX="146310" custRadScaleRad="104733" custRadScaleInc="-56174">
        <dgm:presLayoutVars>
          <dgm:bulletEnabled val="1"/>
        </dgm:presLayoutVars>
      </dgm:prSet>
      <dgm:spPr/>
    </dgm:pt>
    <dgm:pt modelId="{1E72AE65-DD0E-4267-8490-F3BC34A61D0E}" type="pres">
      <dgm:prSet presAssocID="{960A23CE-CF94-4BF1-8553-BAB7D9CF3614}" presName="spNode" presStyleCnt="0"/>
      <dgm:spPr/>
    </dgm:pt>
    <dgm:pt modelId="{84897CE1-60A7-4A00-A806-FE6E86D259BD}" type="pres">
      <dgm:prSet presAssocID="{938BF852-32C1-4E76-97A1-114EDA60B3F8}" presName="sibTrans" presStyleLbl="sibTrans1D1" presStyleIdx="7" presStyleCnt="8"/>
      <dgm:spPr/>
    </dgm:pt>
  </dgm:ptLst>
  <dgm:cxnLst>
    <dgm:cxn modelId="{F6B8AA0E-CA60-4C7C-8FD6-B0AB916AECDB}" type="presOf" srcId="{D0669F69-89C3-4EE8-8163-4CF611D74B86}" destId="{82CB3E4C-655D-44D7-A5B1-F2B06FA95B2E}" srcOrd="0" destOrd="0" presId="urn:microsoft.com/office/officeart/2005/8/layout/cycle6"/>
    <dgm:cxn modelId="{35266E1A-A3C8-4AA5-95AD-92DFD24AD537}" srcId="{E93D2891-FDE9-44EF-9ADD-1F0C3E97F305}" destId="{26180DCA-05A0-44B1-8CE4-213AF5896804}" srcOrd="5" destOrd="0" parTransId="{24228578-421D-45F3-8077-727B1BE9424C}" sibTransId="{9FE95BA2-35F2-4119-873D-10D858D6F922}"/>
    <dgm:cxn modelId="{C04F6E2B-0C5B-40DB-9CB4-22EC33B241B3}" type="presOf" srcId="{85F774BF-4FBE-40C7-92A3-6E5376AACE58}" destId="{BC2750AF-525E-4038-9F28-B058FF61F15E}" srcOrd="0" destOrd="0" presId="urn:microsoft.com/office/officeart/2005/8/layout/cycle6"/>
    <dgm:cxn modelId="{25B05C2E-947E-42B5-A137-47E351F8246C}" type="presOf" srcId="{26180DCA-05A0-44B1-8CE4-213AF5896804}" destId="{44E8834B-927C-469A-9B60-C12ACCC95371}" srcOrd="0" destOrd="0" presId="urn:microsoft.com/office/officeart/2005/8/layout/cycle6"/>
    <dgm:cxn modelId="{6E6D0D30-4047-40CD-BB86-49A4309E8FAC}" srcId="{E93D2891-FDE9-44EF-9ADD-1F0C3E97F305}" destId="{DF94738B-E527-4671-B190-6FE053C600FD}" srcOrd="0" destOrd="0" parTransId="{776FA3F7-A14B-4913-9618-A124DB07A952}" sibTransId="{8F47A742-2A71-4E07-9CC2-9EA402B7EBA0}"/>
    <dgm:cxn modelId="{DA1FEA31-7A16-4059-B4D6-8CABC093699A}" srcId="{E93D2891-FDE9-44EF-9ADD-1F0C3E97F305}" destId="{2E4852AE-B6AE-45A4-B181-A3D1194AFE14}" srcOrd="3" destOrd="0" parTransId="{54CC1F4E-56AE-422B-B532-9C783901E20D}" sibTransId="{D0669F69-89C3-4EE8-8163-4CF611D74B86}"/>
    <dgm:cxn modelId="{A4903A3E-731E-4DAA-8F2B-5AA63A328DDE}" type="presOf" srcId="{EE0C8873-19C2-45B1-A28D-E3067499BDE8}" destId="{C8F30967-3EFB-472C-B3A7-7C8BD7C760EE}" srcOrd="0" destOrd="0" presId="urn:microsoft.com/office/officeart/2005/8/layout/cycle6"/>
    <dgm:cxn modelId="{9E7D723E-5121-425D-A4E1-DD0249826310}" srcId="{E93D2891-FDE9-44EF-9ADD-1F0C3E97F305}" destId="{960A23CE-CF94-4BF1-8553-BAB7D9CF3614}" srcOrd="7" destOrd="0" parTransId="{DCEC0723-C78D-4292-929D-820E8385AD40}" sibTransId="{938BF852-32C1-4E76-97A1-114EDA60B3F8}"/>
    <dgm:cxn modelId="{30D80645-4F3B-401C-8C3C-813E9BE4E683}" type="presOf" srcId="{E93D2891-FDE9-44EF-9ADD-1F0C3E97F305}" destId="{1A8DB3CD-C6D2-4C17-9140-51C1786605D0}" srcOrd="0" destOrd="0" presId="urn:microsoft.com/office/officeart/2005/8/layout/cycle6"/>
    <dgm:cxn modelId="{DB9DC165-583F-4C0E-9BDB-ECD8938D2F23}" type="presOf" srcId="{CB4E1095-F887-44A2-8D3C-963DED08BDED}" destId="{ADD0F6A8-A3D5-418A-B3FE-CD1FF3CBF6CD}" srcOrd="0" destOrd="0" presId="urn:microsoft.com/office/officeart/2005/8/layout/cycle6"/>
    <dgm:cxn modelId="{78C3F168-94C5-4924-85BF-0847AA3140F6}" type="presOf" srcId="{9FE95BA2-35F2-4119-873D-10D858D6F922}" destId="{785077A6-791D-430B-9575-FE644D10E699}" srcOrd="0" destOrd="0" presId="urn:microsoft.com/office/officeart/2005/8/layout/cycle6"/>
    <dgm:cxn modelId="{8374F14C-9FFA-47DB-8CD5-BE821F46606B}" type="presOf" srcId="{1896C78C-BB8B-46C4-A81C-FF0557F5EA18}" destId="{F4B123F9-6B90-456E-8712-D808B72A7A8D}" srcOrd="0" destOrd="0" presId="urn:microsoft.com/office/officeart/2005/8/layout/cycle6"/>
    <dgm:cxn modelId="{B2E2554D-1EE1-4B0D-B069-D091156E227C}" type="presOf" srcId="{908A03D5-B433-4B7B-A6EB-970DEDD89D73}" destId="{E7A1ABD1-E958-403E-90DF-17D6D09247A0}" srcOrd="0" destOrd="0" presId="urn:microsoft.com/office/officeart/2005/8/layout/cycle6"/>
    <dgm:cxn modelId="{5B65104F-909F-4821-AB48-1BB314450F27}" srcId="{E93D2891-FDE9-44EF-9ADD-1F0C3E97F305}" destId="{908A03D5-B433-4B7B-A6EB-970DEDD89D73}" srcOrd="6" destOrd="0" parTransId="{DE689DD0-3B78-435A-AF0E-F365A68D111D}" sibTransId="{CB4E1095-F887-44A2-8D3C-963DED08BDED}"/>
    <dgm:cxn modelId="{30ABAD58-29E1-4D72-9329-AAC493660C29}" srcId="{E93D2891-FDE9-44EF-9ADD-1F0C3E97F305}" destId="{85F774BF-4FBE-40C7-92A3-6E5376AACE58}" srcOrd="4" destOrd="0" parTransId="{4375B1C6-3B6A-44BD-BA45-DAF9FFB32BAE}" sibTransId="{1896C78C-BB8B-46C4-A81C-FF0557F5EA18}"/>
    <dgm:cxn modelId="{9D31B57B-6F8A-42C4-9EE5-84D0E0E48AEC}" type="presOf" srcId="{DF94738B-E527-4671-B190-6FE053C600FD}" destId="{F9440AA0-ADFD-4663-A293-1A5A404DD23E}" srcOrd="0" destOrd="0" presId="urn:microsoft.com/office/officeart/2005/8/layout/cycle6"/>
    <dgm:cxn modelId="{25FD3A7C-37E3-4CE4-B32B-DA71211FB9EE}" type="presOf" srcId="{938BF852-32C1-4E76-97A1-114EDA60B3F8}" destId="{84897CE1-60A7-4A00-A806-FE6E86D259BD}" srcOrd="0" destOrd="0" presId="urn:microsoft.com/office/officeart/2005/8/layout/cycle6"/>
    <dgm:cxn modelId="{000C1599-7338-483F-900C-125B911DE912}" type="presOf" srcId="{3EA3FE3A-AFCD-4382-AD85-54841B6E4EED}" destId="{475CB44A-FEBD-4313-8301-B167D6BDCDF4}" srcOrd="0" destOrd="0" presId="urn:microsoft.com/office/officeart/2005/8/layout/cycle6"/>
    <dgm:cxn modelId="{537339A5-E1D3-4A04-900A-018BAE80E850}" type="presOf" srcId="{8F47A742-2A71-4E07-9CC2-9EA402B7EBA0}" destId="{1DEB134A-0880-4CF9-A4C2-C285AEDE28B3}" srcOrd="0" destOrd="0" presId="urn:microsoft.com/office/officeart/2005/8/layout/cycle6"/>
    <dgm:cxn modelId="{22B182A9-905B-4F69-A19B-F025232CAF26}" srcId="{E93D2891-FDE9-44EF-9ADD-1F0C3E97F305}" destId="{3EA3FE3A-AFCD-4382-AD85-54841B6E4EED}" srcOrd="1" destOrd="0" parTransId="{1CF31731-9373-432E-BA66-4391B2CA4B70}" sibTransId="{EE0C8873-19C2-45B1-A28D-E3067499BDE8}"/>
    <dgm:cxn modelId="{72B547DC-471F-454A-8873-4805E28FD90A}" srcId="{E93D2891-FDE9-44EF-9ADD-1F0C3E97F305}" destId="{27564406-E3EA-41C7-8B95-3FDD8D8F0708}" srcOrd="2" destOrd="0" parTransId="{287750F5-B241-498F-8CFC-F7DAA1A9140D}" sibTransId="{555407BE-7840-4DFB-BBAF-036DAF349C08}"/>
    <dgm:cxn modelId="{E25E89E0-353F-4930-A512-3DB771569F9F}" type="presOf" srcId="{2E4852AE-B6AE-45A4-B181-A3D1194AFE14}" destId="{A114C460-8AD4-4FA5-AC9F-56E0E82AAA08}" srcOrd="0" destOrd="0" presId="urn:microsoft.com/office/officeart/2005/8/layout/cycle6"/>
    <dgm:cxn modelId="{393AABEB-E2E4-46A8-A806-9B7E0FBEC057}" type="presOf" srcId="{960A23CE-CF94-4BF1-8553-BAB7D9CF3614}" destId="{4E5F6555-3F60-4D73-B950-2633984127AF}" srcOrd="0" destOrd="0" presId="urn:microsoft.com/office/officeart/2005/8/layout/cycle6"/>
    <dgm:cxn modelId="{14A982F0-D680-4550-9D73-679F90A241DF}" type="presOf" srcId="{555407BE-7840-4DFB-BBAF-036DAF349C08}" destId="{2369416E-4DD6-4269-ACD4-40CA2569ABD5}" srcOrd="0" destOrd="0" presId="urn:microsoft.com/office/officeart/2005/8/layout/cycle6"/>
    <dgm:cxn modelId="{EF7E3BFA-A2F3-42D4-A0B6-15E5CDB95909}" type="presOf" srcId="{27564406-E3EA-41C7-8B95-3FDD8D8F0708}" destId="{5A4660FD-2FE2-4EEB-9F1D-A16C4949505E}" srcOrd="0" destOrd="0" presId="urn:microsoft.com/office/officeart/2005/8/layout/cycle6"/>
    <dgm:cxn modelId="{AD289228-8058-4894-8094-84D6DC02C7B5}" type="presParOf" srcId="{1A8DB3CD-C6D2-4C17-9140-51C1786605D0}" destId="{F9440AA0-ADFD-4663-A293-1A5A404DD23E}" srcOrd="0" destOrd="0" presId="urn:microsoft.com/office/officeart/2005/8/layout/cycle6"/>
    <dgm:cxn modelId="{C7784413-52FE-458D-B5BA-26014C67A1C2}" type="presParOf" srcId="{1A8DB3CD-C6D2-4C17-9140-51C1786605D0}" destId="{7BAE73D5-FA9B-44F2-A4C3-5C35E0CEB107}" srcOrd="1" destOrd="0" presId="urn:microsoft.com/office/officeart/2005/8/layout/cycle6"/>
    <dgm:cxn modelId="{65E83031-8A5C-46C1-80DA-BB2EDAAE88BC}" type="presParOf" srcId="{1A8DB3CD-C6D2-4C17-9140-51C1786605D0}" destId="{1DEB134A-0880-4CF9-A4C2-C285AEDE28B3}" srcOrd="2" destOrd="0" presId="urn:microsoft.com/office/officeart/2005/8/layout/cycle6"/>
    <dgm:cxn modelId="{D35D26CD-ADA4-401F-9422-4F619B921F50}" type="presParOf" srcId="{1A8DB3CD-C6D2-4C17-9140-51C1786605D0}" destId="{475CB44A-FEBD-4313-8301-B167D6BDCDF4}" srcOrd="3" destOrd="0" presId="urn:microsoft.com/office/officeart/2005/8/layout/cycle6"/>
    <dgm:cxn modelId="{D3F8EDFD-D9DF-43F8-B035-09C49EEA0EE5}" type="presParOf" srcId="{1A8DB3CD-C6D2-4C17-9140-51C1786605D0}" destId="{0B29A76E-5674-4009-8412-1E44FFE7D3B0}" srcOrd="4" destOrd="0" presId="urn:microsoft.com/office/officeart/2005/8/layout/cycle6"/>
    <dgm:cxn modelId="{B759DB04-09B0-4F74-9CEF-63341CE0CA3B}" type="presParOf" srcId="{1A8DB3CD-C6D2-4C17-9140-51C1786605D0}" destId="{C8F30967-3EFB-472C-B3A7-7C8BD7C760EE}" srcOrd="5" destOrd="0" presId="urn:microsoft.com/office/officeart/2005/8/layout/cycle6"/>
    <dgm:cxn modelId="{B4E605BC-D8E0-44C8-8CEA-3DA858CB739C}" type="presParOf" srcId="{1A8DB3CD-C6D2-4C17-9140-51C1786605D0}" destId="{5A4660FD-2FE2-4EEB-9F1D-A16C4949505E}" srcOrd="6" destOrd="0" presId="urn:microsoft.com/office/officeart/2005/8/layout/cycle6"/>
    <dgm:cxn modelId="{1D9207AC-D7DF-49B2-9F0D-85B1BEBDDF99}" type="presParOf" srcId="{1A8DB3CD-C6D2-4C17-9140-51C1786605D0}" destId="{C9BFAE12-4BE7-415A-B102-2E55A85D1B39}" srcOrd="7" destOrd="0" presId="urn:microsoft.com/office/officeart/2005/8/layout/cycle6"/>
    <dgm:cxn modelId="{152D2B1F-89B1-4443-8DAF-809128F4D17A}" type="presParOf" srcId="{1A8DB3CD-C6D2-4C17-9140-51C1786605D0}" destId="{2369416E-4DD6-4269-ACD4-40CA2569ABD5}" srcOrd="8" destOrd="0" presId="urn:microsoft.com/office/officeart/2005/8/layout/cycle6"/>
    <dgm:cxn modelId="{9F9A8A67-31B1-44DD-ACBF-4E670660C8B4}" type="presParOf" srcId="{1A8DB3CD-C6D2-4C17-9140-51C1786605D0}" destId="{A114C460-8AD4-4FA5-AC9F-56E0E82AAA08}" srcOrd="9" destOrd="0" presId="urn:microsoft.com/office/officeart/2005/8/layout/cycle6"/>
    <dgm:cxn modelId="{5B3D38EF-0A9E-4F6D-9DEE-E4AA57601080}" type="presParOf" srcId="{1A8DB3CD-C6D2-4C17-9140-51C1786605D0}" destId="{1F72CBDF-45D3-4C51-9CD5-5BDF3788EC6E}" srcOrd="10" destOrd="0" presId="urn:microsoft.com/office/officeart/2005/8/layout/cycle6"/>
    <dgm:cxn modelId="{F8DFE19E-A127-4222-B4E1-888ED2009509}" type="presParOf" srcId="{1A8DB3CD-C6D2-4C17-9140-51C1786605D0}" destId="{82CB3E4C-655D-44D7-A5B1-F2B06FA95B2E}" srcOrd="11" destOrd="0" presId="urn:microsoft.com/office/officeart/2005/8/layout/cycle6"/>
    <dgm:cxn modelId="{C5FBA754-3CDD-4BB9-AC0A-598CA79158EC}" type="presParOf" srcId="{1A8DB3CD-C6D2-4C17-9140-51C1786605D0}" destId="{BC2750AF-525E-4038-9F28-B058FF61F15E}" srcOrd="12" destOrd="0" presId="urn:microsoft.com/office/officeart/2005/8/layout/cycle6"/>
    <dgm:cxn modelId="{133A4AA5-A9E6-469C-8343-04DDB75D3850}" type="presParOf" srcId="{1A8DB3CD-C6D2-4C17-9140-51C1786605D0}" destId="{E5CD4864-C6CF-4DE4-B56C-AD2A39DDFB32}" srcOrd="13" destOrd="0" presId="urn:microsoft.com/office/officeart/2005/8/layout/cycle6"/>
    <dgm:cxn modelId="{A8482CFA-7D16-47D6-8C68-E8B5A2146C64}" type="presParOf" srcId="{1A8DB3CD-C6D2-4C17-9140-51C1786605D0}" destId="{F4B123F9-6B90-456E-8712-D808B72A7A8D}" srcOrd="14" destOrd="0" presId="urn:microsoft.com/office/officeart/2005/8/layout/cycle6"/>
    <dgm:cxn modelId="{6EDC0115-BB9E-4DA7-BFB3-277C7F7E2F65}" type="presParOf" srcId="{1A8DB3CD-C6D2-4C17-9140-51C1786605D0}" destId="{44E8834B-927C-469A-9B60-C12ACCC95371}" srcOrd="15" destOrd="0" presId="urn:microsoft.com/office/officeart/2005/8/layout/cycle6"/>
    <dgm:cxn modelId="{6D296B29-C965-4F75-8B76-BD8A75471500}" type="presParOf" srcId="{1A8DB3CD-C6D2-4C17-9140-51C1786605D0}" destId="{889A3EA1-9258-4609-A8C3-2F3A61197A71}" srcOrd="16" destOrd="0" presId="urn:microsoft.com/office/officeart/2005/8/layout/cycle6"/>
    <dgm:cxn modelId="{7334495A-78C1-45E4-96AA-6D4232344D3D}" type="presParOf" srcId="{1A8DB3CD-C6D2-4C17-9140-51C1786605D0}" destId="{785077A6-791D-430B-9575-FE644D10E699}" srcOrd="17" destOrd="0" presId="urn:microsoft.com/office/officeart/2005/8/layout/cycle6"/>
    <dgm:cxn modelId="{6B21CFF1-E9D2-409D-99F6-52F178C38F82}" type="presParOf" srcId="{1A8DB3CD-C6D2-4C17-9140-51C1786605D0}" destId="{E7A1ABD1-E958-403E-90DF-17D6D09247A0}" srcOrd="18" destOrd="0" presId="urn:microsoft.com/office/officeart/2005/8/layout/cycle6"/>
    <dgm:cxn modelId="{D5B72B3F-F31A-42B7-8DC5-C46DD4208002}" type="presParOf" srcId="{1A8DB3CD-C6D2-4C17-9140-51C1786605D0}" destId="{6AE6818F-A843-4075-AE64-DD79CD89A8CA}" srcOrd="19" destOrd="0" presId="urn:microsoft.com/office/officeart/2005/8/layout/cycle6"/>
    <dgm:cxn modelId="{4130E443-77A1-4B2B-B47F-440B7BFEF0E8}" type="presParOf" srcId="{1A8DB3CD-C6D2-4C17-9140-51C1786605D0}" destId="{ADD0F6A8-A3D5-418A-B3FE-CD1FF3CBF6CD}" srcOrd="20" destOrd="0" presId="urn:microsoft.com/office/officeart/2005/8/layout/cycle6"/>
    <dgm:cxn modelId="{6A600DDE-E6CC-40E1-A6C9-22EE05BF3070}" type="presParOf" srcId="{1A8DB3CD-C6D2-4C17-9140-51C1786605D0}" destId="{4E5F6555-3F60-4D73-B950-2633984127AF}" srcOrd="21" destOrd="0" presId="urn:microsoft.com/office/officeart/2005/8/layout/cycle6"/>
    <dgm:cxn modelId="{7201228F-E42B-4803-BFDA-40B79B90172E}" type="presParOf" srcId="{1A8DB3CD-C6D2-4C17-9140-51C1786605D0}" destId="{1E72AE65-DD0E-4267-8490-F3BC34A61D0E}" srcOrd="22" destOrd="0" presId="urn:microsoft.com/office/officeart/2005/8/layout/cycle6"/>
    <dgm:cxn modelId="{8571C5D0-3E92-4EB4-BBCF-F94CEEB91F95}" type="presParOf" srcId="{1A8DB3CD-C6D2-4C17-9140-51C1786605D0}" destId="{84897CE1-60A7-4A00-A806-FE6E86D259BD}" srcOrd="23"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1A1F651-24B1-41DA-81CA-AF0F21AD1B78}"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fr-FR"/>
        </a:p>
      </dgm:t>
    </dgm:pt>
    <dgm:pt modelId="{14BE12F1-08AE-485A-A0DB-93780CE88105}">
      <dgm:prSet phldrT="[Texte]"/>
      <dgm:spPr/>
      <dgm:t>
        <a:bodyPr/>
        <a:lstStyle/>
        <a:p>
          <a:r>
            <a:rPr lang="fr-FR" dirty="0"/>
            <a:t>Information - Training</a:t>
          </a:r>
        </a:p>
      </dgm:t>
    </dgm:pt>
    <dgm:pt modelId="{C874DA5F-CD17-42A0-A4FD-5F3EE0D54889}" type="parTrans" cxnId="{68B4CFAB-6FA1-4F32-A98E-A28C8CD89DB9}">
      <dgm:prSet/>
      <dgm:spPr/>
      <dgm:t>
        <a:bodyPr/>
        <a:lstStyle/>
        <a:p>
          <a:endParaRPr lang="fr-FR"/>
        </a:p>
      </dgm:t>
    </dgm:pt>
    <dgm:pt modelId="{75354AF9-71AD-4E6D-A043-9CBEAB61CD11}" type="sibTrans" cxnId="{68B4CFAB-6FA1-4F32-A98E-A28C8CD89DB9}">
      <dgm:prSet/>
      <dgm:spPr/>
      <dgm:t>
        <a:bodyPr/>
        <a:lstStyle/>
        <a:p>
          <a:endParaRPr lang="fr-FR"/>
        </a:p>
      </dgm:t>
    </dgm:pt>
    <dgm:pt modelId="{3C142633-20B7-4399-9ABC-8FCFB9C2A1BD}">
      <dgm:prSet phldrT="[Texte]"/>
      <dgm:spPr/>
      <dgm:t>
        <a:bodyPr/>
        <a:lstStyle/>
        <a:p>
          <a:pPr>
            <a:lnSpc>
              <a:spcPct val="100000"/>
            </a:lnSpc>
          </a:pPr>
          <a:r>
            <a:rPr lang="fr-FR" dirty="0" err="1"/>
            <a:t>Farm</a:t>
          </a:r>
          <a:r>
            <a:rPr lang="fr-FR" dirty="0"/>
            <a:t> </a:t>
          </a:r>
          <a:r>
            <a:rPr lang="fr-FR" dirty="0" err="1"/>
            <a:t>assessment</a:t>
          </a:r>
          <a:endParaRPr lang="fr-FR" dirty="0"/>
        </a:p>
      </dgm:t>
    </dgm:pt>
    <dgm:pt modelId="{EC6500E2-A76F-436C-B214-EB54E32D67F4}" type="parTrans" cxnId="{888FC14F-DB96-435A-8343-3BEF7D2E9A99}">
      <dgm:prSet/>
      <dgm:spPr/>
      <dgm:t>
        <a:bodyPr/>
        <a:lstStyle/>
        <a:p>
          <a:endParaRPr lang="fr-FR"/>
        </a:p>
      </dgm:t>
    </dgm:pt>
    <dgm:pt modelId="{341DF26B-6712-49DC-A96A-4F71819B5B2D}" type="sibTrans" cxnId="{888FC14F-DB96-435A-8343-3BEF7D2E9A99}">
      <dgm:prSet/>
      <dgm:spPr/>
      <dgm:t>
        <a:bodyPr/>
        <a:lstStyle/>
        <a:p>
          <a:endParaRPr lang="fr-FR"/>
        </a:p>
      </dgm:t>
    </dgm:pt>
    <dgm:pt modelId="{18BC7D67-AAFF-4482-A4D4-0EBBC2E0EF87}">
      <dgm:prSet phldrT="[Texte]"/>
      <dgm:spPr/>
      <dgm:t>
        <a:bodyPr/>
        <a:lstStyle/>
        <a:p>
          <a:pPr>
            <a:lnSpc>
              <a:spcPct val="100000"/>
            </a:lnSpc>
          </a:pPr>
          <a:r>
            <a:rPr lang="fr-FR" dirty="0" err="1"/>
            <a:t>Carbon</a:t>
          </a:r>
          <a:r>
            <a:rPr lang="fr-FR" dirty="0"/>
            <a:t> mitigation action plan</a:t>
          </a:r>
        </a:p>
      </dgm:t>
    </dgm:pt>
    <dgm:pt modelId="{569CDB5B-7EC3-41B7-A4BD-035E5146EE50}" type="parTrans" cxnId="{35D6D998-6A88-4A40-A193-2CD25A3AC086}">
      <dgm:prSet/>
      <dgm:spPr/>
      <dgm:t>
        <a:bodyPr/>
        <a:lstStyle/>
        <a:p>
          <a:endParaRPr lang="fr-FR"/>
        </a:p>
      </dgm:t>
    </dgm:pt>
    <dgm:pt modelId="{C06EDEF3-9C6E-4B06-850D-2B7BB051F859}" type="sibTrans" cxnId="{35D6D998-6A88-4A40-A193-2CD25A3AC086}">
      <dgm:prSet/>
      <dgm:spPr/>
      <dgm:t>
        <a:bodyPr/>
        <a:lstStyle/>
        <a:p>
          <a:endParaRPr lang="fr-FR"/>
        </a:p>
      </dgm:t>
    </dgm:pt>
    <dgm:pt modelId="{93B85DD9-8AE5-4FC4-AD6A-EC84C5C48404}">
      <dgm:prSet phldrT="[Texte]"/>
      <dgm:spPr/>
      <dgm:t>
        <a:bodyPr/>
        <a:lstStyle/>
        <a:p>
          <a:r>
            <a:rPr lang="fr-FR" dirty="0"/>
            <a:t>Monitoring</a:t>
          </a:r>
        </a:p>
      </dgm:t>
    </dgm:pt>
    <dgm:pt modelId="{A30012A4-A36D-49E9-9AC4-7C3FC1B567F5}" type="parTrans" cxnId="{8E56D0DD-3C9F-4633-B0D2-F6D94A723D07}">
      <dgm:prSet/>
      <dgm:spPr/>
      <dgm:t>
        <a:bodyPr/>
        <a:lstStyle/>
        <a:p>
          <a:endParaRPr lang="fr-FR"/>
        </a:p>
      </dgm:t>
    </dgm:pt>
    <dgm:pt modelId="{06282877-3383-4921-AD69-5B54D03E289B}" type="sibTrans" cxnId="{8E56D0DD-3C9F-4633-B0D2-F6D94A723D07}">
      <dgm:prSet/>
      <dgm:spPr/>
      <dgm:t>
        <a:bodyPr/>
        <a:lstStyle/>
        <a:p>
          <a:endParaRPr lang="fr-FR"/>
        </a:p>
      </dgm:t>
    </dgm:pt>
    <dgm:pt modelId="{6C6B9557-9388-443D-BF8B-27EFA2F489FA}">
      <dgm:prSet phldrT="[Texte]"/>
      <dgm:spPr/>
      <dgm:t>
        <a:bodyPr/>
        <a:lstStyle/>
        <a:p>
          <a:r>
            <a:rPr lang="fr-FR" dirty="0" err="1"/>
            <a:t>Carbon</a:t>
          </a:r>
          <a:r>
            <a:rPr lang="fr-FR" dirty="0"/>
            <a:t> certification</a:t>
          </a:r>
        </a:p>
      </dgm:t>
    </dgm:pt>
    <dgm:pt modelId="{CA950DEC-31FF-4750-B460-79D59D6D614F}" type="parTrans" cxnId="{E1376A5C-B667-4FBA-9A67-56D2D7CF7D8D}">
      <dgm:prSet/>
      <dgm:spPr/>
      <dgm:t>
        <a:bodyPr/>
        <a:lstStyle/>
        <a:p>
          <a:endParaRPr lang="fr-FR"/>
        </a:p>
      </dgm:t>
    </dgm:pt>
    <dgm:pt modelId="{F12CC9CF-107B-42A1-A738-85C5CAA7AFD2}" type="sibTrans" cxnId="{E1376A5C-B667-4FBA-9A67-56D2D7CF7D8D}">
      <dgm:prSet/>
      <dgm:spPr/>
      <dgm:t>
        <a:bodyPr/>
        <a:lstStyle/>
        <a:p>
          <a:endParaRPr lang="fr-FR"/>
        </a:p>
      </dgm:t>
    </dgm:pt>
    <dgm:pt modelId="{6C0E9228-441E-41C6-B72D-8386FDCEC5BB}" type="pres">
      <dgm:prSet presAssocID="{E1A1F651-24B1-41DA-81CA-AF0F21AD1B78}" presName="rootnode" presStyleCnt="0">
        <dgm:presLayoutVars>
          <dgm:chMax/>
          <dgm:chPref/>
          <dgm:dir/>
          <dgm:animLvl val="lvl"/>
        </dgm:presLayoutVars>
      </dgm:prSet>
      <dgm:spPr/>
    </dgm:pt>
    <dgm:pt modelId="{E4109E52-BED9-4E5B-89F5-4CBCEE8EE7D9}" type="pres">
      <dgm:prSet presAssocID="{14BE12F1-08AE-485A-A0DB-93780CE88105}" presName="composite" presStyleCnt="0"/>
      <dgm:spPr/>
    </dgm:pt>
    <dgm:pt modelId="{B237FDBD-DBEE-42F9-A44F-9DBCE18029ED}" type="pres">
      <dgm:prSet presAssocID="{14BE12F1-08AE-485A-A0DB-93780CE88105}" presName="LShape" presStyleLbl="alignNode1" presStyleIdx="0" presStyleCnt="9"/>
      <dgm:spPr>
        <a:solidFill>
          <a:schemeClr val="accent6">
            <a:lumMod val="20000"/>
            <a:lumOff val="80000"/>
          </a:schemeClr>
        </a:solidFill>
      </dgm:spPr>
    </dgm:pt>
    <dgm:pt modelId="{F066455C-321C-4D49-8D74-8A276CF146FC}" type="pres">
      <dgm:prSet presAssocID="{14BE12F1-08AE-485A-A0DB-93780CE88105}" presName="ParentText" presStyleLbl="revTx" presStyleIdx="0" presStyleCnt="5">
        <dgm:presLayoutVars>
          <dgm:chMax val="0"/>
          <dgm:chPref val="0"/>
          <dgm:bulletEnabled val="1"/>
        </dgm:presLayoutVars>
      </dgm:prSet>
      <dgm:spPr/>
    </dgm:pt>
    <dgm:pt modelId="{83BDBDC4-75F0-44F7-B1C1-9D400F0000F5}" type="pres">
      <dgm:prSet presAssocID="{14BE12F1-08AE-485A-A0DB-93780CE88105}" presName="Triangle" presStyleLbl="alignNode1" presStyleIdx="1" presStyleCnt="9"/>
      <dgm:spPr/>
    </dgm:pt>
    <dgm:pt modelId="{F9578BD6-A673-42CD-A482-83BDC3D81C2E}" type="pres">
      <dgm:prSet presAssocID="{75354AF9-71AD-4E6D-A043-9CBEAB61CD11}" presName="sibTrans" presStyleCnt="0"/>
      <dgm:spPr/>
    </dgm:pt>
    <dgm:pt modelId="{A7B856F1-B2AE-484D-81B1-7C999887E042}" type="pres">
      <dgm:prSet presAssocID="{75354AF9-71AD-4E6D-A043-9CBEAB61CD11}" presName="space" presStyleCnt="0"/>
      <dgm:spPr/>
    </dgm:pt>
    <dgm:pt modelId="{0ECFC4EC-83B3-4616-8526-1A29B07CC1D2}" type="pres">
      <dgm:prSet presAssocID="{3C142633-20B7-4399-9ABC-8FCFB9C2A1BD}" presName="composite" presStyleCnt="0"/>
      <dgm:spPr/>
    </dgm:pt>
    <dgm:pt modelId="{3A2F1E78-238E-48E3-AB75-367DC9662C9C}" type="pres">
      <dgm:prSet presAssocID="{3C142633-20B7-4399-9ABC-8FCFB9C2A1BD}" presName="LShape" presStyleLbl="alignNode1" presStyleIdx="2" presStyleCnt="9"/>
      <dgm:spPr>
        <a:solidFill>
          <a:schemeClr val="accent6">
            <a:lumMod val="40000"/>
            <a:lumOff val="60000"/>
          </a:schemeClr>
        </a:solidFill>
      </dgm:spPr>
    </dgm:pt>
    <dgm:pt modelId="{1EE798E6-B02A-4C40-9306-33DAE4B4F710}" type="pres">
      <dgm:prSet presAssocID="{3C142633-20B7-4399-9ABC-8FCFB9C2A1BD}" presName="ParentText" presStyleLbl="revTx" presStyleIdx="1" presStyleCnt="5">
        <dgm:presLayoutVars>
          <dgm:chMax val="0"/>
          <dgm:chPref val="0"/>
          <dgm:bulletEnabled val="1"/>
        </dgm:presLayoutVars>
      </dgm:prSet>
      <dgm:spPr/>
    </dgm:pt>
    <dgm:pt modelId="{38B22861-5AC5-4D97-AEE6-0E104CFC052A}" type="pres">
      <dgm:prSet presAssocID="{3C142633-20B7-4399-9ABC-8FCFB9C2A1BD}" presName="Triangle" presStyleLbl="alignNode1" presStyleIdx="3" presStyleCnt="9"/>
      <dgm:spPr/>
    </dgm:pt>
    <dgm:pt modelId="{BD72BACC-E01D-4BF8-AD74-7C84CC3955D5}" type="pres">
      <dgm:prSet presAssocID="{341DF26B-6712-49DC-A96A-4F71819B5B2D}" presName="sibTrans" presStyleCnt="0"/>
      <dgm:spPr/>
    </dgm:pt>
    <dgm:pt modelId="{0E420E01-B335-4C48-A5B1-EEBFAB8D7DA3}" type="pres">
      <dgm:prSet presAssocID="{341DF26B-6712-49DC-A96A-4F71819B5B2D}" presName="space" presStyleCnt="0"/>
      <dgm:spPr/>
    </dgm:pt>
    <dgm:pt modelId="{A8F2512F-2E0B-4667-A212-9D2B22B6EE2A}" type="pres">
      <dgm:prSet presAssocID="{18BC7D67-AAFF-4482-A4D4-0EBBC2E0EF87}" presName="composite" presStyleCnt="0"/>
      <dgm:spPr/>
    </dgm:pt>
    <dgm:pt modelId="{3F37C880-4CAC-4072-9AEA-C76A6DDEEF42}" type="pres">
      <dgm:prSet presAssocID="{18BC7D67-AAFF-4482-A4D4-0EBBC2E0EF87}" presName="LShape" presStyleLbl="alignNode1" presStyleIdx="4" presStyleCnt="9"/>
      <dgm:spPr>
        <a:solidFill>
          <a:schemeClr val="accent6">
            <a:lumMod val="50000"/>
          </a:schemeClr>
        </a:solidFill>
      </dgm:spPr>
    </dgm:pt>
    <dgm:pt modelId="{9A272FDD-BC5D-40AB-BF7E-05337AEE8ED5}" type="pres">
      <dgm:prSet presAssocID="{18BC7D67-AAFF-4482-A4D4-0EBBC2E0EF87}" presName="ParentText" presStyleLbl="revTx" presStyleIdx="2" presStyleCnt="5">
        <dgm:presLayoutVars>
          <dgm:chMax val="0"/>
          <dgm:chPref val="0"/>
          <dgm:bulletEnabled val="1"/>
        </dgm:presLayoutVars>
      </dgm:prSet>
      <dgm:spPr/>
    </dgm:pt>
    <dgm:pt modelId="{6D394B8F-3E4B-441D-A82E-3845AF75EDE1}" type="pres">
      <dgm:prSet presAssocID="{18BC7D67-AAFF-4482-A4D4-0EBBC2E0EF87}" presName="Triangle" presStyleLbl="alignNode1" presStyleIdx="5" presStyleCnt="9"/>
      <dgm:spPr/>
    </dgm:pt>
    <dgm:pt modelId="{34C27474-3244-431C-A35D-97A3D6F17FE5}" type="pres">
      <dgm:prSet presAssocID="{C06EDEF3-9C6E-4B06-850D-2B7BB051F859}" presName="sibTrans" presStyleCnt="0"/>
      <dgm:spPr/>
    </dgm:pt>
    <dgm:pt modelId="{35134542-02AF-42CC-AE4F-2377CFE9C04D}" type="pres">
      <dgm:prSet presAssocID="{C06EDEF3-9C6E-4B06-850D-2B7BB051F859}" presName="space" presStyleCnt="0"/>
      <dgm:spPr/>
    </dgm:pt>
    <dgm:pt modelId="{DB25974E-82A7-4C58-A649-2C0EEF847BDF}" type="pres">
      <dgm:prSet presAssocID="{93B85DD9-8AE5-4FC4-AD6A-EC84C5C48404}" presName="composite" presStyleCnt="0"/>
      <dgm:spPr/>
    </dgm:pt>
    <dgm:pt modelId="{018CFDFC-8E3F-4CA3-A5D1-E690D24620C2}" type="pres">
      <dgm:prSet presAssocID="{93B85DD9-8AE5-4FC4-AD6A-EC84C5C48404}" presName="LShape" presStyleLbl="alignNode1" presStyleIdx="6" presStyleCnt="9"/>
      <dgm:spPr>
        <a:solidFill>
          <a:schemeClr val="accent6">
            <a:lumMod val="50000"/>
          </a:schemeClr>
        </a:solidFill>
      </dgm:spPr>
    </dgm:pt>
    <dgm:pt modelId="{F0AE3025-478A-467A-9D74-B9908B21939D}" type="pres">
      <dgm:prSet presAssocID="{93B85DD9-8AE5-4FC4-AD6A-EC84C5C48404}" presName="ParentText" presStyleLbl="revTx" presStyleIdx="3" presStyleCnt="5">
        <dgm:presLayoutVars>
          <dgm:chMax val="0"/>
          <dgm:chPref val="0"/>
          <dgm:bulletEnabled val="1"/>
        </dgm:presLayoutVars>
      </dgm:prSet>
      <dgm:spPr/>
    </dgm:pt>
    <dgm:pt modelId="{CEB75635-EA5E-4376-8AB0-CE3040551A64}" type="pres">
      <dgm:prSet presAssocID="{93B85DD9-8AE5-4FC4-AD6A-EC84C5C48404}" presName="Triangle" presStyleLbl="alignNode1" presStyleIdx="7" presStyleCnt="9"/>
      <dgm:spPr/>
    </dgm:pt>
    <dgm:pt modelId="{5F2CFD5B-FE2D-44D7-9C9C-24F7BC146309}" type="pres">
      <dgm:prSet presAssocID="{06282877-3383-4921-AD69-5B54D03E289B}" presName="sibTrans" presStyleCnt="0"/>
      <dgm:spPr/>
    </dgm:pt>
    <dgm:pt modelId="{E73CB025-1AD2-430E-B72F-50063BF74E49}" type="pres">
      <dgm:prSet presAssocID="{06282877-3383-4921-AD69-5B54D03E289B}" presName="space" presStyleCnt="0"/>
      <dgm:spPr/>
    </dgm:pt>
    <dgm:pt modelId="{37208D44-6B91-415F-9069-20B356B07F86}" type="pres">
      <dgm:prSet presAssocID="{6C6B9557-9388-443D-BF8B-27EFA2F489FA}" presName="composite" presStyleCnt="0"/>
      <dgm:spPr/>
    </dgm:pt>
    <dgm:pt modelId="{E58CF8E9-4A64-4D70-BD38-CDE6402AABCD}" type="pres">
      <dgm:prSet presAssocID="{6C6B9557-9388-443D-BF8B-27EFA2F489FA}" presName="LShape" presStyleLbl="alignNode1" presStyleIdx="8" presStyleCnt="9"/>
      <dgm:spPr/>
    </dgm:pt>
    <dgm:pt modelId="{E1D56293-BB1D-49C5-8665-72EDE04D197D}" type="pres">
      <dgm:prSet presAssocID="{6C6B9557-9388-443D-BF8B-27EFA2F489FA}" presName="ParentText" presStyleLbl="revTx" presStyleIdx="4" presStyleCnt="5">
        <dgm:presLayoutVars>
          <dgm:chMax val="0"/>
          <dgm:chPref val="0"/>
          <dgm:bulletEnabled val="1"/>
        </dgm:presLayoutVars>
      </dgm:prSet>
      <dgm:spPr/>
    </dgm:pt>
  </dgm:ptLst>
  <dgm:cxnLst>
    <dgm:cxn modelId="{5D9B610B-C31F-4DA1-A418-A5D4D98B6785}" type="presOf" srcId="{6C6B9557-9388-443D-BF8B-27EFA2F489FA}" destId="{E1D56293-BB1D-49C5-8665-72EDE04D197D}" srcOrd="0" destOrd="0" presId="urn:microsoft.com/office/officeart/2009/3/layout/StepUpProcess"/>
    <dgm:cxn modelId="{D7AD4934-75D4-43EB-A27C-A8CA07FD43A8}" type="presOf" srcId="{14BE12F1-08AE-485A-A0DB-93780CE88105}" destId="{F066455C-321C-4D49-8D74-8A276CF146FC}" srcOrd="0" destOrd="0" presId="urn:microsoft.com/office/officeart/2009/3/layout/StepUpProcess"/>
    <dgm:cxn modelId="{E1376A5C-B667-4FBA-9A67-56D2D7CF7D8D}" srcId="{E1A1F651-24B1-41DA-81CA-AF0F21AD1B78}" destId="{6C6B9557-9388-443D-BF8B-27EFA2F489FA}" srcOrd="4" destOrd="0" parTransId="{CA950DEC-31FF-4750-B460-79D59D6D614F}" sibTransId="{F12CC9CF-107B-42A1-A738-85C5CAA7AFD2}"/>
    <dgm:cxn modelId="{C3F2B85F-6486-4DCE-B771-509C3E67D4DE}" type="presOf" srcId="{93B85DD9-8AE5-4FC4-AD6A-EC84C5C48404}" destId="{F0AE3025-478A-467A-9D74-B9908B21939D}" srcOrd="0" destOrd="0" presId="urn:microsoft.com/office/officeart/2009/3/layout/StepUpProcess"/>
    <dgm:cxn modelId="{888FC14F-DB96-435A-8343-3BEF7D2E9A99}" srcId="{E1A1F651-24B1-41DA-81CA-AF0F21AD1B78}" destId="{3C142633-20B7-4399-9ABC-8FCFB9C2A1BD}" srcOrd="1" destOrd="0" parTransId="{EC6500E2-A76F-436C-B214-EB54E32D67F4}" sibTransId="{341DF26B-6712-49DC-A96A-4F71819B5B2D}"/>
    <dgm:cxn modelId="{5707707B-B47E-433A-BD73-1B1BBFFBE851}" type="presOf" srcId="{18BC7D67-AAFF-4482-A4D4-0EBBC2E0EF87}" destId="{9A272FDD-BC5D-40AB-BF7E-05337AEE8ED5}" srcOrd="0" destOrd="0" presId="urn:microsoft.com/office/officeart/2009/3/layout/StepUpProcess"/>
    <dgm:cxn modelId="{35D6D998-6A88-4A40-A193-2CD25A3AC086}" srcId="{E1A1F651-24B1-41DA-81CA-AF0F21AD1B78}" destId="{18BC7D67-AAFF-4482-A4D4-0EBBC2E0EF87}" srcOrd="2" destOrd="0" parTransId="{569CDB5B-7EC3-41B7-A4BD-035E5146EE50}" sibTransId="{C06EDEF3-9C6E-4B06-850D-2B7BB051F859}"/>
    <dgm:cxn modelId="{68B4CFAB-6FA1-4F32-A98E-A28C8CD89DB9}" srcId="{E1A1F651-24B1-41DA-81CA-AF0F21AD1B78}" destId="{14BE12F1-08AE-485A-A0DB-93780CE88105}" srcOrd="0" destOrd="0" parTransId="{C874DA5F-CD17-42A0-A4FD-5F3EE0D54889}" sibTransId="{75354AF9-71AD-4E6D-A043-9CBEAB61CD11}"/>
    <dgm:cxn modelId="{6C3169B3-BCA8-4623-8738-FCD920F41C03}" type="presOf" srcId="{3C142633-20B7-4399-9ABC-8FCFB9C2A1BD}" destId="{1EE798E6-B02A-4C40-9306-33DAE4B4F710}" srcOrd="0" destOrd="0" presId="urn:microsoft.com/office/officeart/2009/3/layout/StepUpProcess"/>
    <dgm:cxn modelId="{8E56D0DD-3C9F-4633-B0D2-F6D94A723D07}" srcId="{E1A1F651-24B1-41DA-81CA-AF0F21AD1B78}" destId="{93B85DD9-8AE5-4FC4-AD6A-EC84C5C48404}" srcOrd="3" destOrd="0" parTransId="{A30012A4-A36D-49E9-9AC4-7C3FC1B567F5}" sibTransId="{06282877-3383-4921-AD69-5B54D03E289B}"/>
    <dgm:cxn modelId="{B8E87BEF-1A47-451E-8BCB-F0F7FFB6AB0E}" type="presOf" srcId="{E1A1F651-24B1-41DA-81CA-AF0F21AD1B78}" destId="{6C0E9228-441E-41C6-B72D-8386FDCEC5BB}" srcOrd="0" destOrd="0" presId="urn:microsoft.com/office/officeart/2009/3/layout/StepUpProcess"/>
    <dgm:cxn modelId="{9D20CD91-F293-4E3F-9906-7B677A40796A}" type="presParOf" srcId="{6C0E9228-441E-41C6-B72D-8386FDCEC5BB}" destId="{E4109E52-BED9-4E5B-89F5-4CBCEE8EE7D9}" srcOrd="0" destOrd="0" presId="urn:microsoft.com/office/officeart/2009/3/layout/StepUpProcess"/>
    <dgm:cxn modelId="{461548FC-C682-46FD-BDA1-C1D2FD36B36B}" type="presParOf" srcId="{E4109E52-BED9-4E5B-89F5-4CBCEE8EE7D9}" destId="{B237FDBD-DBEE-42F9-A44F-9DBCE18029ED}" srcOrd="0" destOrd="0" presId="urn:microsoft.com/office/officeart/2009/3/layout/StepUpProcess"/>
    <dgm:cxn modelId="{3434466E-EC1B-4AA2-BDE1-392EB8E56E12}" type="presParOf" srcId="{E4109E52-BED9-4E5B-89F5-4CBCEE8EE7D9}" destId="{F066455C-321C-4D49-8D74-8A276CF146FC}" srcOrd="1" destOrd="0" presId="urn:microsoft.com/office/officeart/2009/3/layout/StepUpProcess"/>
    <dgm:cxn modelId="{E6CF74D8-6D79-4547-97A7-B7F524316C8C}" type="presParOf" srcId="{E4109E52-BED9-4E5B-89F5-4CBCEE8EE7D9}" destId="{83BDBDC4-75F0-44F7-B1C1-9D400F0000F5}" srcOrd="2" destOrd="0" presId="urn:microsoft.com/office/officeart/2009/3/layout/StepUpProcess"/>
    <dgm:cxn modelId="{C361A39D-798C-4CEA-9FFA-8EECBE5FFB8F}" type="presParOf" srcId="{6C0E9228-441E-41C6-B72D-8386FDCEC5BB}" destId="{F9578BD6-A673-42CD-A482-83BDC3D81C2E}" srcOrd="1" destOrd="0" presId="urn:microsoft.com/office/officeart/2009/3/layout/StepUpProcess"/>
    <dgm:cxn modelId="{8C82C949-FFE4-4750-9F67-E137B34ADA9C}" type="presParOf" srcId="{F9578BD6-A673-42CD-A482-83BDC3D81C2E}" destId="{A7B856F1-B2AE-484D-81B1-7C999887E042}" srcOrd="0" destOrd="0" presId="urn:microsoft.com/office/officeart/2009/3/layout/StepUpProcess"/>
    <dgm:cxn modelId="{D7F44E9C-E688-4FA0-9E9B-ED491B320990}" type="presParOf" srcId="{6C0E9228-441E-41C6-B72D-8386FDCEC5BB}" destId="{0ECFC4EC-83B3-4616-8526-1A29B07CC1D2}" srcOrd="2" destOrd="0" presId="urn:microsoft.com/office/officeart/2009/3/layout/StepUpProcess"/>
    <dgm:cxn modelId="{437AF62D-D383-47C7-9FB6-6CCFE7D7F8E9}" type="presParOf" srcId="{0ECFC4EC-83B3-4616-8526-1A29B07CC1D2}" destId="{3A2F1E78-238E-48E3-AB75-367DC9662C9C}" srcOrd="0" destOrd="0" presId="urn:microsoft.com/office/officeart/2009/3/layout/StepUpProcess"/>
    <dgm:cxn modelId="{EA9F545E-8820-4C33-8738-5D9AE512F463}" type="presParOf" srcId="{0ECFC4EC-83B3-4616-8526-1A29B07CC1D2}" destId="{1EE798E6-B02A-4C40-9306-33DAE4B4F710}" srcOrd="1" destOrd="0" presId="urn:microsoft.com/office/officeart/2009/3/layout/StepUpProcess"/>
    <dgm:cxn modelId="{C84009BF-CF6E-4B57-9E78-1CA7A6C42CAD}" type="presParOf" srcId="{0ECFC4EC-83B3-4616-8526-1A29B07CC1D2}" destId="{38B22861-5AC5-4D97-AEE6-0E104CFC052A}" srcOrd="2" destOrd="0" presId="urn:microsoft.com/office/officeart/2009/3/layout/StepUpProcess"/>
    <dgm:cxn modelId="{14F5C462-D3BF-45C6-AF2F-65D72D6817B4}" type="presParOf" srcId="{6C0E9228-441E-41C6-B72D-8386FDCEC5BB}" destId="{BD72BACC-E01D-4BF8-AD74-7C84CC3955D5}" srcOrd="3" destOrd="0" presId="urn:microsoft.com/office/officeart/2009/3/layout/StepUpProcess"/>
    <dgm:cxn modelId="{24AAF22E-DE4E-4B6F-842C-789147F12C6E}" type="presParOf" srcId="{BD72BACC-E01D-4BF8-AD74-7C84CC3955D5}" destId="{0E420E01-B335-4C48-A5B1-EEBFAB8D7DA3}" srcOrd="0" destOrd="0" presId="urn:microsoft.com/office/officeart/2009/3/layout/StepUpProcess"/>
    <dgm:cxn modelId="{28A69EF2-DC71-4CC5-AC87-28F826AEDF63}" type="presParOf" srcId="{6C0E9228-441E-41C6-B72D-8386FDCEC5BB}" destId="{A8F2512F-2E0B-4667-A212-9D2B22B6EE2A}" srcOrd="4" destOrd="0" presId="urn:microsoft.com/office/officeart/2009/3/layout/StepUpProcess"/>
    <dgm:cxn modelId="{75D940FB-2BBE-4703-8873-B9C24AEFC924}" type="presParOf" srcId="{A8F2512F-2E0B-4667-A212-9D2B22B6EE2A}" destId="{3F37C880-4CAC-4072-9AEA-C76A6DDEEF42}" srcOrd="0" destOrd="0" presId="urn:microsoft.com/office/officeart/2009/3/layout/StepUpProcess"/>
    <dgm:cxn modelId="{6BB552EC-4012-4E27-8B5E-DB72228227CB}" type="presParOf" srcId="{A8F2512F-2E0B-4667-A212-9D2B22B6EE2A}" destId="{9A272FDD-BC5D-40AB-BF7E-05337AEE8ED5}" srcOrd="1" destOrd="0" presId="urn:microsoft.com/office/officeart/2009/3/layout/StepUpProcess"/>
    <dgm:cxn modelId="{1CCB4DF9-9BA8-436E-8EBC-01DA0964AC0E}" type="presParOf" srcId="{A8F2512F-2E0B-4667-A212-9D2B22B6EE2A}" destId="{6D394B8F-3E4B-441D-A82E-3845AF75EDE1}" srcOrd="2" destOrd="0" presId="urn:microsoft.com/office/officeart/2009/3/layout/StepUpProcess"/>
    <dgm:cxn modelId="{11668804-5E1F-4CD6-8B51-A6B2520FB095}" type="presParOf" srcId="{6C0E9228-441E-41C6-B72D-8386FDCEC5BB}" destId="{34C27474-3244-431C-A35D-97A3D6F17FE5}" srcOrd="5" destOrd="0" presId="urn:microsoft.com/office/officeart/2009/3/layout/StepUpProcess"/>
    <dgm:cxn modelId="{F1FB0288-8BEE-464A-931A-1ACF117CCFE1}" type="presParOf" srcId="{34C27474-3244-431C-A35D-97A3D6F17FE5}" destId="{35134542-02AF-42CC-AE4F-2377CFE9C04D}" srcOrd="0" destOrd="0" presId="urn:microsoft.com/office/officeart/2009/3/layout/StepUpProcess"/>
    <dgm:cxn modelId="{CBCC4517-B76D-4535-BD24-3005B2787032}" type="presParOf" srcId="{6C0E9228-441E-41C6-B72D-8386FDCEC5BB}" destId="{DB25974E-82A7-4C58-A649-2C0EEF847BDF}" srcOrd="6" destOrd="0" presId="urn:microsoft.com/office/officeart/2009/3/layout/StepUpProcess"/>
    <dgm:cxn modelId="{32397FEA-C61D-488A-9BBA-E975E15AD115}" type="presParOf" srcId="{DB25974E-82A7-4C58-A649-2C0EEF847BDF}" destId="{018CFDFC-8E3F-4CA3-A5D1-E690D24620C2}" srcOrd="0" destOrd="0" presId="urn:microsoft.com/office/officeart/2009/3/layout/StepUpProcess"/>
    <dgm:cxn modelId="{8DF0DF73-BFE9-4BA1-9A09-D5CB7CA70412}" type="presParOf" srcId="{DB25974E-82A7-4C58-A649-2C0EEF847BDF}" destId="{F0AE3025-478A-467A-9D74-B9908B21939D}" srcOrd="1" destOrd="0" presId="urn:microsoft.com/office/officeart/2009/3/layout/StepUpProcess"/>
    <dgm:cxn modelId="{632C23B5-CA9C-4B7F-9D8C-4A554A567448}" type="presParOf" srcId="{DB25974E-82A7-4C58-A649-2C0EEF847BDF}" destId="{CEB75635-EA5E-4376-8AB0-CE3040551A64}" srcOrd="2" destOrd="0" presId="urn:microsoft.com/office/officeart/2009/3/layout/StepUpProcess"/>
    <dgm:cxn modelId="{F480F797-2AC1-4E08-8A46-9F10338C17E3}" type="presParOf" srcId="{6C0E9228-441E-41C6-B72D-8386FDCEC5BB}" destId="{5F2CFD5B-FE2D-44D7-9C9C-24F7BC146309}" srcOrd="7" destOrd="0" presId="urn:microsoft.com/office/officeart/2009/3/layout/StepUpProcess"/>
    <dgm:cxn modelId="{0DF3F168-13CC-45B0-8E85-9BA4FF78C5FE}" type="presParOf" srcId="{5F2CFD5B-FE2D-44D7-9C9C-24F7BC146309}" destId="{E73CB025-1AD2-430E-B72F-50063BF74E49}" srcOrd="0" destOrd="0" presId="urn:microsoft.com/office/officeart/2009/3/layout/StepUpProcess"/>
    <dgm:cxn modelId="{C5236040-CBAC-497D-B993-30BB8D79BACA}" type="presParOf" srcId="{6C0E9228-441E-41C6-B72D-8386FDCEC5BB}" destId="{37208D44-6B91-415F-9069-20B356B07F86}" srcOrd="8" destOrd="0" presId="urn:microsoft.com/office/officeart/2009/3/layout/StepUpProcess"/>
    <dgm:cxn modelId="{180FCD20-4725-4710-9C82-58EBBC807EB3}" type="presParOf" srcId="{37208D44-6B91-415F-9069-20B356B07F86}" destId="{E58CF8E9-4A64-4D70-BD38-CDE6402AABCD}" srcOrd="0" destOrd="0" presId="urn:microsoft.com/office/officeart/2009/3/layout/StepUpProcess"/>
    <dgm:cxn modelId="{56281B74-D994-4C6E-B0E7-7BF292E62F37}" type="presParOf" srcId="{37208D44-6B91-415F-9069-20B356B07F86}" destId="{E1D56293-BB1D-49C5-8665-72EDE04D197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F6FDDF5-6592-42F1-BCAC-044B7A620FF2}" type="doc">
      <dgm:prSet loTypeId="urn:microsoft.com/office/officeart/2005/8/layout/chevron1" loCatId="process" qsTypeId="urn:microsoft.com/office/officeart/2005/8/quickstyle/simple1" qsCatId="simple" csTypeId="urn:microsoft.com/office/officeart/2005/8/colors/accent4_4" csCatId="accent4" phldr="1"/>
      <dgm:spPr/>
    </dgm:pt>
    <dgm:pt modelId="{8E695529-BEF2-40C5-B51C-BCDCC52BFB48}">
      <dgm:prSet phldrT="[Text]" custT="1"/>
      <dgm:spPr/>
      <dgm:t>
        <a:bodyPr/>
        <a:lstStyle/>
        <a:p>
          <a:r>
            <a:rPr lang="fr-FR" sz="1400" b="1"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gm:t>
    </dgm:pt>
    <dgm:pt modelId="{30E4F483-2B10-4268-BA2C-83B2ACFDC0EF}" type="par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2DF27D1-21DF-4DD7-B7E2-BCD75161CE8E}" type="sib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1E8533CB-4276-4F0C-A1A5-7860590FC92C}">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4CAE1501-E643-43E8-9B81-2FBEC99DD2B9}" type="par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EB9B0914-7658-4B1D-A6AD-17DB1033B4E1}" type="sib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977DC15A-78A8-4132-958F-AFB40FBB2221}">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18A8CBAA-F572-4EBA-8192-4EC1F32D0002}" type="par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FD05B8D-E383-4862-AF49-63AE3BDA5421}" type="sib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78A74D14-9C83-4C72-994B-D2072D0493C9}">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D7C0C584-49A6-4349-AF08-821E395466C9}" type="par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36198628-C291-4453-8D94-E4CDE1CE5525}" type="sib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C6F606F4-519E-4A77-87E1-D5E3C0C534F7}">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A29778B7-9B71-4BA4-9181-8C82F2F5C9FF}" type="par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67544A73-B70A-4080-B554-2AFC4CDB2ABF}" type="sib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A29764B5-AFE0-48FF-A35F-E261C2C5EDE2}">
      <dgm:prSet custT="1"/>
      <dgm:spPr/>
      <dgm:t>
        <a:bodyPr/>
        <a:lstStyle/>
        <a:p>
          <a:r>
            <a:rPr lang="fr-FR" sz="1600" dirty="0"/>
            <a:t>Année 6</a:t>
          </a:r>
        </a:p>
      </dgm:t>
    </dgm:pt>
    <dgm:pt modelId="{4D36F153-2153-4947-AD1F-73D194FF7009}" type="parTrans" cxnId="{83A1F125-8EEE-447D-8B0A-6F549CA5D9B9}">
      <dgm:prSet/>
      <dgm:spPr/>
      <dgm:t>
        <a:bodyPr/>
        <a:lstStyle/>
        <a:p>
          <a:endParaRPr lang="fr-FR"/>
        </a:p>
      </dgm:t>
    </dgm:pt>
    <dgm:pt modelId="{4131CF99-0021-4E5B-BDAF-717240EEF907}" type="sibTrans" cxnId="{83A1F125-8EEE-447D-8B0A-6F549CA5D9B9}">
      <dgm:prSet/>
      <dgm:spPr/>
      <dgm:t>
        <a:bodyPr/>
        <a:lstStyle/>
        <a:p>
          <a:endParaRPr lang="fr-FR"/>
        </a:p>
      </dgm:t>
    </dgm:pt>
    <dgm:pt modelId="{C11BDAD9-45B7-40CD-89BA-9A4CEC2EAC41}" type="pres">
      <dgm:prSet presAssocID="{BF6FDDF5-6592-42F1-BCAC-044B7A620FF2}" presName="Name0" presStyleCnt="0">
        <dgm:presLayoutVars>
          <dgm:dir/>
          <dgm:animLvl val="lvl"/>
          <dgm:resizeHandles val="exact"/>
        </dgm:presLayoutVars>
      </dgm:prSet>
      <dgm:spPr/>
    </dgm:pt>
    <dgm:pt modelId="{389557EE-2ED8-4E48-86C3-49663E03BD9E}" type="pres">
      <dgm:prSet presAssocID="{8E695529-BEF2-40C5-B51C-BCDCC52BFB48}" presName="parTxOnly" presStyleLbl="node1" presStyleIdx="0" presStyleCnt="6">
        <dgm:presLayoutVars>
          <dgm:chMax val="0"/>
          <dgm:chPref val="0"/>
          <dgm:bulletEnabled val="1"/>
        </dgm:presLayoutVars>
      </dgm:prSet>
      <dgm:spPr/>
    </dgm:pt>
    <dgm:pt modelId="{FBE263A0-30FD-41EA-AB97-9B0BD5EC903D}" type="pres">
      <dgm:prSet presAssocID="{B2DF27D1-21DF-4DD7-B7E2-BCD75161CE8E}" presName="parTxOnlySpace" presStyleCnt="0"/>
      <dgm:spPr/>
    </dgm:pt>
    <dgm:pt modelId="{D66DB8D0-7C61-4B78-A14F-3925586D8949}" type="pres">
      <dgm:prSet presAssocID="{1E8533CB-4276-4F0C-A1A5-7860590FC92C}" presName="parTxOnly" presStyleLbl="node1" presStyleIdx="1" presStyleCnt="6">
        <dgm:presLayoutVars>
          <dgm:chMax val="0"/>
          <dgm:chPref val="0"/>
          <dgm:bulletEnabled val="1"/>
        </dgm:presLayoutVars>
      </dgm:prSet>
      <dgm:spPr/>
    </dgm:pt>
    <dgm:pt modelId="{275D90AA-8419-43CC-A150-7A474945FB8E}" type="pres">
      <dgm:prSet presAssocID="{EB9B0914-7658-4B1D-A6AD-17DB1033B4E1}" presName="parTxOnlySpace" presStyleCnt="0"/>
      <dgm:spPr/>
    </dgm:pt>
    <dgm:pt modelId="{86D4ABDC-FFDF-47F1-93AE-B99FE41F65C7}" type="pres">
      <dgm:prSet presAssocID="{977DC15A-78A8-4132-958F-AFB40FBB2221}" presName="parTxOnly" presStyleLbl="node1" presStyleIdx="2" presStyleCnt="6">
        <dgm:presLayoutVars>
          <dgm:chMax val="0"/>
          <dgm:chPref val="0"/>
          <dgm:bulletEnabled val="1"/>
        </dgm:presLayoutVars>
      </dgm:prSet>
      <dgm:spPr/>
    </dgm:pt>
    <dgm:pt modelId="{B133C216-028B-4906-9DE6-F9B536E408EF}" type="pres">
      <dgm:prSet presAssocID="{BFD05B8D-E383-4862-AF49-63AE3BDA5421}" presName="parTxOnlySpace" presStyleCnt="0"/>
      <dgm:spPr/>
    </dgm:pt>
    <dgm:pt modelId="{7A1D1F3C-72D0-40FD-8ACC-907E39EC8EC7}" type="pres">
      <dgm:prSet presAssocID="{78A74D14-9C83-4C72-994B-D2072D0493C9}" presName="parTxOnly" presStyleLbl="node1" presStyleIdx="3" presStyleCnt="6">
        <dgm:presLayoutVars>
          <dgm:chMax val="0"/>
          <dgm:chPref val="0"/>
          <dgm:bulletEnabled val="1"/>
        </dgm:presLayoutVars>
      </dgm:prSet>
      <dgm:spPr/>
    </dgm:pt>
    <dgm:pt modelId="{50AC9D97-8AF5-4AC3-BEB9-AB0BF501EA58}" type="pres">
      <dgm:prSet presAssocID="{36198628-C291-4453-8D94-E4CDE1CE5525}" presName="parTxOnlySpace" presStyleCnt="0"/>
      <dgm:spPr/>
    </dgm:pt>
    <dgm:pt modelId="{56F33B27-FF49-4E23-95A5-BE1E994F6F65}" type="pres">
      <dgm:prSet presAssocID="{C6F606F4-519E-4A77-87E1-D5E3C0C534F7}" presName="parTxOnly" presStyleLbl="node1" presStyleIdx="4" presStyleCnt="6">
        <dgm:presLayoutVars>
          <dgm:chMax val="0"/>
          <dgm:chPref val="0"/>
          <dgm:bulletEnabled val="1"/>
        </dgm:presLayoutVars>
      </dgm:prSet>
      <dgm:spPr/>
    </dgm:pt>
    <dgm:pt modelId="{60E172E8-1D01-4538-AC2D-71A0B4DC1555}" type="pres">
      <dgm:prSet presAssocID="{67544A73-B70A-4080-B554-2AFC4CDB2ABF}" presName="parTxOnlySpace" presStyleCnt="0"/>
      <dgm:spPr/>
    </dgm:pt>
    <dgm:pt modelId="{1C8AD5B3-C8DF-49C2-A1A8-907EB1A21CB7}" type="pres">
      <dgm:prSet presAssocID="{A29764B5-AFE0-48FF-A35F-E261C2C5EDE2}" presName="parTxOnly" presStyleLbl="node1" presStyleIdx="5" presStyleCnt="6">
        <dgm:presLayoutVars>
          <dgm:chMax val="0"/>
          <dgm:chPref val="0"/>
          <dgm:bulletEnabled val="1"/>
        </dgm:presLayoutVars>
      </dgm:prSet>
      <dgm:spPr/>
    </dgm:pt>
  </dgm:ptLst>
  <dgm:cxnLst>
    <dgm:cxn modelId="{864D3719-4E59-4E60-B198-13968A528F70}" srcId="{BF6FDDF5-6592-42F1-BCAC-044B7A620FF2}" destId="{78A74D14-9C83-4C72-994B-D2072D0493C9}" srcOrd="3" destOrd="0" parTransId="{D7C0C584-49A6-4349-AF08-821E395466C9}" sibTransId="{36198628-C291-4453-8D94-E4CDE1CE5525}"/>
    <dgm:cxn modelId="{F4CD8B20-D885-413F-834E-ACD3AD80212B}" type="presOf" srcId="{8E695529-BEF2-40C5-B51C-BCDCC52BFB48}" destId="{389557EE-2ED8-4E48-86C3-49663E03BD9E}" srcOrd="0" destOrd="0" presId="urn:microsoft.com/office/officeart/2005/8/layout/chevron1"/>
    <dgm:cxn modelId="{83A1F125-8EEE-447D-8B0A-6F549CA5D9B9}" srcId="{BF6FDDF5-6592-42F1-BCAC-044B7A620FF2}" destId="{A29764B5-AFE0-48FF-A35F-E261C2C5EDE2}" srcOrd="5" destOrd="0" parTransId="{4D36F153-2153-4947-AD1F-73D194FF7009}" sibTransId="{4131CF99-0021-4E5B-BDAF-717240EEF907}"/>
    <dgm:cxn modelId="{5DCAC360-EC64-4105-92E1-352D513CBA78}" type="presOf" srcId="{C6F606F4-519E-4A77-87E1-D5E3C0C534F7}" destId="{56F33B27-FF49-4E23-95A5-BE1E994F6F65}" srcOrd="0" destOrd="0" presId="urn:microsoft.com/office/officeart/2005/8/layout/chevron1"/>
    <dgm:cxn modelId="{BBECD878-BCC9-4668-B6AF-2B75EEDB1AFA}" srcId="{BF6FDDF5-6592-42F1-BCAC-044B7A620FF2}" destId="{C6F606F4-519E-4A77-87E1-D5E3C0C534F7}" srcOrd="4" destOrd="0" parTransId="{A29778B7-9B71-4BA4-9181-8C82F2F5C9FF}" sibTransId="{67544A73-B70A-4080-B554-2AFC4CDB2ABF}"/>
    <dgm:cxn modelId="{F1561D82-9A41-414A-86C7-2DD2C4AFC502}" type="presOf" srcId="{A29764B5-AFE0-48FF-A35F-E261C2C5EDE2}" destId="{1C8AD5B3-C8DF-49C2-A1A8-907EB1A21CB7}" srcOrd="0" destOrd="0" presId="urn:microsoft.com/office/officeart/2005/8/layout/chevron1"/>
    <dgm:cxn modelId="{9DFA90A6-062E-4602-8B00-71235BFAB479}" type="presOf" srcId="{1E8533CB-4276-4F0C-A1A5-7860590FC92C}" destId="{D66DB8D0-7C61-4B78-A14F-3925586D8949}" srcOrd="0" destOrd="0" presId="urn:microsoft.com/office/officeart/2005/8/layout/chevron1"/>
    <dgm:cxn modelId="{B54A29B9-39C4-4EE9-819B-0062B71F3118}" type="presOf" srcId="{78A74D14-9C83-4C72-994B-D2072D0493C9}" destId="{7A1D1F3C-72D0-40FD-8ACC-907E39EC8EC7}" srcOrd="0" destOrd="0" presId="urn:microsoft.com/office/officeart/2005/8/layout/chevron1"/>
    <dgm:cxn modelId="{DC06E2D4-C99E-4051-86E3-061B47F4DC22}" srcId="{BF6FDDF5-6592-42F1-BCAC-044B7A620FF2}" destId="{977DC15A-78A8-4132-958F-AFB40FBB2221}" srcOrd="2" destOrd="0" parTransId="{18A8CBAA-F572-4EBA-8192-4EC1F32D0002}" sibTransId="{BFD05B8D-E383-4862-AF49-63AE3BDA5421}"/>
    <dgm:cxn modelId="{F10BEEDE-4E16-442D-8655-C62CA30579E6}" type="presOf" srcId="{977DC15A-78A8-4132-958F-AFB40FBB2221}" destId="{86D4ABDC-FFDF-47F1-93AE-B99FE41F65C7}" srcOrd="0" destOrd="0" presId="urn:microsoft.com/office/officeart/2005/8/layout/chevron1"/>
    <dgm:cxn modelId="{833AF0EB-EF80-4166-A0A0-93D00FCB81DF}" srcId="{BF6FDDF5-6592-42F1-BCAC-044B7A620FF2}" destId="{8E695529-BEF2-40C5-B51C-BCDCC52BFB48}" srcOrd="0" destOrd="0" parTransId="{30E4F483-2B10-4268-BA2C-83B2ACFDC0EF}" sibTransId="{B2DF27D1-21DF-4DD7-B7E2-BCD75161CE8E}"/>
    <dgm:cxn modelId="{104D0DEF-DF72-4F92-993E-02ABE6F1F34B}" srcId="{BF6FDDF5-6592-42F1-BCAC-044B7A620FF2}" destId="{1E8533CB-4276-4F0C-A1A5-7860590FC92C}" srcOrd="1" destOrd="0" parTransId="{4CAE1501-E643-43E8-9B81-2FBEC99DD2B9}" sibTransId="{EB9B0914-7658-4B1D-A6AD-17DB1033B4E1}"/>
    <dgm:cxn modelId="{2D4B62F6-3839-4BCC-9C63-C3F47C82C347}" type="presOf" srcId="{BF6FDDF5-6592-42F1-BCAC-044B7A620FF2}" destId="{C11BDAD9-45B7-40CD-89BA-9A4CEC2EAC41}" srcOrd="0" destOrd="0" presId="urn:microsoft.com/office/officeart/2005/8/layout/chevron1"/>
    <dgm:cxn modelId="{0C8F0318-03EB-4C35-AD17-186FC344C1C3}" type="presParOf" srcId="{C11BDAD9-45B7-40CD-89BA-9A4CEC2EAC41}" destId="{389557EE-2ED8-4E48-86C3-49663E03BD9E}" srcOrd="0" destOrd="0" presId="urn:microsoft.com/office/officeart/2005/8/layout/chevron1"/>
    <dgm:cxn modelId="{3F79FAC2-936A-46DF-AC34-EF47DAE7D7F2}" type="presParOf" srcId="{C11BDAD9-45B7-40CD-89BA-9A4CEC2EAC41}" destId="{FBE263A0-30FD-41EA-AB97-9B0BD5EC903D}" srcOrd="1" destOrd="0" presId="urn:microsoft.com/office/officeart/2005/8/layout/chevron1"/>
    <dgm:cxn modelId="{7DBAE3FF-2C6A-43CB-BF28-6B26775E98D4}" type="presParOf" srcId="{C11BDAD9-45B7-40CD-89BA-9A4CEC2EAC41}" destId="{D66DB8D0-7C61-4B78-A14F-3925586D8949}" srcOrd="2" destOrd="0" presId="urn:microsoft.com/office/officeart/2005/8/layout/chevron1"/>
    <dgm:cxn modelId="{54497A75-66DB-4DD1-A282-BD591E5BC23F}" type="presParOf" srcId="{C11BDAD9-45B7-40CD-89BA-9A4CEC2EAC41}" destId="{275D90AA-8419-43CC-A150-7A474945FB8E}" srcOrd="3" destOrd="0" presId="urn:microsoft.com/office/officeart/2005/8/layout/chevron1"/>
    <dgm:cxn modelId="{5753BDEE-F4BB-4CA1-B188-81D0B0C84838}" type="presParOf" srcId="{C11BDAD9-45B7-40CD-89BA-9A4CEC2EAC41}" destId="{86D4ABDC-FFDF-47F1-93AE-B99FE41F65C7}" srcOrd="4" destOrd="0" presId="urn:microsoft.com/office/officeart/2005/8/layout/chevron1"/>
    <dgm:cxn modelId="{17BA71CE-82AB-49FF-BC0E-8A9498E64F13}" type="presParOf" srcId="{C11BDAD9-45B7-40CD-89BA-9A4CEC2EAC41}" destId="{B133C216-028B-4906-9DE6-F9B536E408EF}" srcOrd="5" destOrd="0" presId="urn:microsoft.com/office/officeart/2005/8/layout/chevron1"/>
    <dgm:cxn modelId="{423139A7-533A-4760-9A51-2FD4E745B7CC}" type="presParOf" srcId="{C11BDAD9-45B7-40CD-89BA-9A4CEC2EAC41}" destId="{7A1D1F3C-72D0-40FD-8ACC-907E39EC8EC7}" srcOrd="6" destOrd="0" presId="urn:microsoft.com/office/officeart/2005/8/layout/chevron1"/>
    <dgm:cxn modelId="{74FC70D9-98AA-4830-9EB5-741D904C15FC}" type="presParOf" srcId="{C11BDAD9-45B7-40CD-89BA-9A4CEC2EAC41}" destId="{50AC9D97-8AF5-4AC3-BEB9-AB0BF501EA58}" srcOrd="7" destOrd="0" presId="urn:microsoft.com/office/officeart/2005/8/layout/chevron1"/>
    <dgm:cxn modelId="{C8CBD4B3-C617-4A8E-B333-AC1406F624E7}" type="presParOf" srcId="{C11BDAD9-45B7-40CD-89BA-9A4CEC2EAC41}" destId="{56F33B27-FF49-4E23-95A5-BE1E994F6F65}" srcOrd="8" destOrd="0" presId="urn:microsoft.com/office/officeart/2005/8/layout/chevron1"/>
    <dgm:cxn modelId="{DC26A847-15BA-40C7-B2FE-05B6651F3C7F}" type="presParOf" srcId="{C11BDAD9-45B7-40CD-89BA-9A4CEC2EAC41}" destId="{60E172E8-1D01-4538-AC2D-71A0B4DC1555}" srcOrd="9" destOrd="0" presId="urn:microsoft.com/office/officeart/2005/8/layout/chevron1"/>
    <dgm:cxn modelId="{9D2DE060-BD0F-4269-9971-4D40F35506E4}" type="presParOf" srcId="{C11BDAD9-45B7-40CD-89BA-9A4CEC2EAC41}" destId="{1C8AD5B3-C8DF-49C2-A1A8-907EB1A21CB7}" srcOrd="10" destOrd="0" presId="urn:microsoft.com/office/officeart/2005/8/layout/chevron1"/>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F6FDDF5-6592-42F1-BCAC-044B7A620FF2}" type="doc">
      <dgm:prSet loTypeId="urn:microsoft.com/office/officeart/2005/8/layout/chevron1" loCatId="process" qsTypeId="urn:microsoft.com/office/officeart/2005/8/quickstyle/simple1" qsCatId="simple" csTypeId="urn:microsoft.com/office/officeart/2005/8/colors/accent4_4" csCatId="accent4" phldr="1"/>
      <dgm:spPr/>
    </dgm:pt>
    <dgm:pt modelId="{8E695529-BEF2-40C5-B51C-BCDCC52BFB48}">
      <dgm:prSet phldrT="[Text]" custT="1"/>
      <dgm:spPr/>
      <dgm:t>
        <a:bodyPr/>
        <a:lstStyle/>
        <a:p>
          <a:r>
            <a:rPr lang="fr-FR" sz="1400" b="1"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gm:t>
    </dgm:pt>
    <dgm:pt modelId="{30E4F483-2B10-4268-BA2C-83B2ACFDC0EF}" type="par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2DF27D1-21DF-4DD7-B7E2-BCD75161CE8E}" type="sib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1E8533CB-4276-4F0C-A1A5-7860590FC92C}">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4CAE1501-E643-43E8-9B81-2FBEC99DD2B9}" type="par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EB9B0914-7658-4B1D-A6AD-17DB1033B4E1}" type="sib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977DC15A-78A8-4132-958F-AFB40FBB2221}">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18A8CBAA-F572-4EBA-8192-4EC1F32D0002}" type="par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FD05B8D-E383-4862-AF49-63AE3BDA5421}" type="sib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78A74D14-9C83-4C72-994B-D2072D0493C9}">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D7C0C584-49A6-4349-AF08-821E395466C9}" type="par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36198628-C291-4453-8D94-E4CDE1CE5525}" type="sib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C6F606F4-519E-4A77-87E1-D5E3C0C534F7}">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A29778B7-9B71-4BA4-9181-8C82F2F5C9FF}" type="par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67544A73-B70A-4080-B554-2AFC4CDB2ABF}" type="sib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A29764B5-AFE0-48FF-A35F-E261C2C5EDE2}">
      <dgm:prSet custT="1"/>
      <dgm:spPr/>
      <dgm:t>
        <a:bodyPr/>
        <a:lstStyle/>
        <a:p>
          <a:r>
            <a:rPr lang="fr-FR" sz="1600" dirty="0"/>
            <a:t>Année 6</a:t>
          </a:r>
        </a:p>
      </dgm:t>
    </dgm:pt>
    <dgm:pt modelId="{4D36F153-2153-4947-AD1F-73D194FF7009}" type="parTrans" cxnId="{83A1F125-8EEE-447D-8B0A-6F549CA5D9B9}">
      <dgm:prSet/>
      <dgm:spPr/>
      <dgm:t>
        <a:bodyPr/>
        <a:lstStyle/>
        <a:p>
          <a:endParaRPr lang="fr-FR"/>
        </a:p>
      </dgm:t>
    </dgm:pt>
    <dgm:pt modelId="{4131CF99-0021-4E5B-BDAF-717240EEF907}" type="sibTrans" cxnId="{83A1F125-8EEE-447D-8B0A-6F549CA5D9B9}">
      <dgm:prSet/>
      <dgm:spPr/>
      <dgm:t>
        <a:bodyPr/>
        <a:lstStyle/>
        <a:p>
          <a:endParaRPr lang="fr-FR"/>
        </a:p>
      </dgm:t>
    </dgm:pt>
    <dgm:pt modelId="{C11BDAD9-45B7-40CD-89BA-9A4CEC2EAC41}" type="pres">
      <dgm:prSet presAssocID="{BF6FDDF5-6592-42F1-BCAC-044B7A620FF2}" presName="Name0" presStyleCnt="0">
        <dgm:presLayoutVars>
          <dgm:dir/>
          <dgm:animLvl val="lvl"/>
          <dgm:resizeHandles val="exact"/>
        </dgm:presLayoutVars>
      </dgm:prSet>
      <dgm:spPr/>
    </dgm:pt>
    <dgm:pt modelId="{389557EE-2ED8-4E48-86C3-49663E03BD9E}" type="pres">
      <dgm:prSet presAssocID="{8E695529-BEF2-40C5-B51C-BCDCC52BFB48}" presName="parTxOnly" presStyleLbl="node1" presStyleIdx="0" presStyleCnt="6">
        <dgm:presLayoutVars>
          <dgm:chMax val="0"/>
          <dgm:chPref val="0"/>
          <dgm:bulletEnabled val="1"/>
        </dgm:presLayoutVars>
      </dgm:prSet>
      <dgm:spPr/>
    </dgm:pt>
    <dgm:pt modelId="{FBE263A0-30FD-41EA-AB97-9B0BD5EC903D}" type="pres">
      <dgm:prSet presAssocID="{B2DF27D1-21DF-4DD7-B7E2-BCD75161CE8E}" presName="parTxOnlySpace" presStyleCnt="0"/>
      <dgm:spPr/>
    </dgm:pt>
    <dgm:pt modelId="{D66DB8D0-7C61-4B78-A14F-3925586D8949}" type="pres">
      <dgm:prSet presAssocID="{1E8533CB-4276-4F0C-A1A5-7860590FC92C}" presName="parTxOnly" presStyleLbl="node1" presStyleIdx="1" presStyleCnt="6">
        <dgm:presLayoutVars>
          <dgm:chMax val="0"/>
          <dgm:chPref val="0"/>
          <dgm:bulletEnabled val="1"/>
        </dgm:presLayoutVars>
      </dgm:prSet>
      <dgm:spPr/>
    </dgm:pt>
    <dgm:pt modelId="{275D90AA-8419-43CC-A150-7A474945FB8E}" type="pres">
      <dgm:prSet presAssocID="{EB9B0914-7658-4B1D-A6AD-17DB1033B4E1}" presName="parTxOnlySpace" presStyleCnt="0"/>
      <dgm:spPr/>
    </dgm:pt>
    <dgm:pt modelId="{86D4ABDC-FFDF-47F1-93AE-B99FE41F65C7}" type="pres">
      <dgm:prSet presAssocID="{977DC15A-78A8-4132-958F-AFB40FBB2221}" presName="parTxOnly" presStyleLbl="node1" presStyleIdx="2" presStyleCnt="6">
        <dgm:presLayoutVars>
          <dgm:chMax val="0"/>
          <dgm:chPref val="0"/>
          <dgm:bulletEnabled val="1"/>
        </dgm:presLayoutVars>
      </dgm:prSet>
      <dgm:spPr/>
    </dgm:pt>
    <dgm:pt modelId="{B133C216-028B-4906-9DE6-F9B536E408EF}" type="pres">
      <dgm:prSet presAssocID="{BFD05B8D-E383-4862-AF49-63AE3BDA5421}" presName="parTxOnlySpace" presStyleCnt="0"/>
      <dgm:spPr/>
    </dgm:pt>
    <dgm:pt modelId="{7A1D1F3C-72D0-40FD-8ACC-907E39EC8EC7}" type="pres">
      <dgm:prSet presAssocID="{78A74D14-9C83-4C72-994B-D2072D0493C9}" presName="parTxOnly" presStyleLbl="node1" presStyleIdx="3" presStyleCnt="6">
        <dgm:presLayoutVars>
          <dgm:chMax val="0"/>
          <dgm:chPref val="0"/>
          <dgm:bulletEnabled val="1"/>
        </dgm:presLayoutVars>
      </dgm:prSet>
      <dgm:spPr/>
    </dgm:pt>
    <dgm:pt modelId="{50AC9D97-8AF5-4AC3-BEB9-AB0BF501EA58}" type="pres">
      <dgm:prSet presAssocID="{36198628-C291-4453-8D94-E4CDE1CE5525}" presName="parTxOnlySpace" presStyleCnt="0"/>
      <dgm:spPr/>
    </dgm:pt>
    <dgm:pt modelId="{56F33B27-FF49-4E23-95A5-BE1E994F6F65}" type="pres">
      <dgm:prSet presAssocID="{C6F606F4-519E-4A77-87E1-D5E3C0C534F7}" presName="parTxOnly" presStyleLbl="node1" presStyleIdx="4" presStyleCnt="6">
        <dgm:presLayoutVars>
          <dgm:chMax val="0"/>
          <dgm:chPref val="0"/>
          <dgm:bulletEnabled val="1"/>
        </dgm:presLayoutVars>
      </dgm:prSet>
      <dgm:spPr/>
    </dgm:pt>
    <dgm:pt modelId="{60E172E8-1D01-4538-AC2D-71A0B4DC1555}" type="pres">
      <dgm:prSet presAssocID="{67544A73-B70A-4080-B554-2AFC4CDB2ABF}" presName="parTxOnlySpace" presStyleCnt="0"/>
      <dgm:spPr/>
    </dgm:pt>
    <dgm:pt modelId="{1C8AD5B3-C8DF-49C2-A1A8-907EB1A21CB7}" type="pres">
      <dgm:prSet presAssocID="{A29764B5-AFE0-48FF-A35F-E261C2C5EDE2}" presName="parTxOnly" presStyleLbl="node1" presStyleIdx="5" presStyleCnt="6">
        <dgm:presLayoutVars>
          <dgm:chMax val="0"/>
          <dgm:chPref val="0"/>
          <dgm:bulletEnabled val="1"/>
        </dgm:presLayoutVars>
      </dgm:prSet>
      <dgm:spPr/>
    </dgm:pt>
  </dgm:ptLst>
  <dgm:cxnLst>
    <dgm:cxn modelId="{864D3719-4E59-4E60-B198-13968A528F70}" srcId="{BF6FDDF5-6592-42F1-BCAC-044B7A620FF2}" destId="{78A74D14-9C83-4C72-994B-D2072D0493C9}" srcOrd="3" destOrd="0" parTransId="{D7C0C584-49A6-4349-AF08-821E395466C9}" sibTransId="{36198628-C291-4453-8D94-E4CDE1CE5525}"/>
    <dgm:cxn modelId="{F4CD8B20-D885-413F-834E-ACD3AD80212B}" type="presOf" srcId="{8E695529-BEF2-40C5-B51C-BCDCC52BFB48}" destId="{389557EE-2ED8-4E48-86C3-49663E03BD9E}" srcOrd="0" destOrd="0" presId="urn:microsoft.com/office/officeart/2005/8/layout/chevron1"/>
    <dgm:cxn modelId="{83A1F125-8EEE-447D-8B0A-6F549CA5D9B9}" srcId="{BF6FDDF5-6592-42F1-BCAC-044B7A620FF2}" destId="{A29764B5-AFE0-48FF-A35F-E261C2C5EDE2}" srcOrd="5" destOrd="0" parTransId="{4D36F153-2153-4947-AD1F-73D194FF7009}" sibTransId="{4131CF99-0021-4E5B-BDAF-717240EEF907}"/>
    <dgm:cxn modelId="{5DCAC360-EC64-4105-92E1-352D513CBA78}" type="presOf" srcId="{C6F606F4-519E-4A77-87E1-D5E3C0C534F7}" destId="{56F33B27-FF49-4E23-95A5-BE1E994F6F65}" srcOrd="0" destOrd="0" presId="urn:microsoft.com/office/officeart/2005/8/layout/chevron1"/>
    <dgm:cxn modelId="{BBECD878-BCC9-4668-B6AF-2B75EEDB1AFA}" srcId="{BF6FDDF5-6592-42F1-BCAC-044B7A620FF2}" destId="{C6F606F4-519E-4A77-87E1-D5E3C0C534F7}" srcOrd="4" destOrd="0" parTransId="{A29778B7-9B71-4BA4-9181-8C82F2F5C9FF}" sibTransId="{67544A73-B70A-4080-B554-2AFC4CDB2ABF}"/>
    <dgm:cxn modelId="{F1561D82-9A41-414A-86C7-2DD2C4AFC502}" type="presOf" srcId="{A29764B5-AFE0-48FF-A35F-E261C2C5EDE2}" destId="{1C8AD5B3-C8DF-49C2-A1A8-907EB1A21CB7}" srcOrd="0" destOrd="0" presId="urn:microsoft.com/office/officeart/2005/8/layout/chevron1"/>
    <dgm:cxn modelId="{9DFA90A6-062E-4602-8B00-71235BFAB479}" type="presOf" srcId="{1E8533CB-4276-4F0C-A1A5-7860590FC92C}" destId="{D66DB8D0-7C61-4B78-A14F-3925586D8949}" srcOrd="0" destOrd="0" presId="urn:microsoft.com/office/officeart/2005/8/layout/chevron1"/>
    <dgm:cxn modelId="{B54A29B9-39C4-4EE9-819B-0062B71F3118}" type="presOf" srcId="{78A74D14-9C83-4C72-994B-D2072D0493C9}" destId="{7A1D1F3C-72D0-40FD-8ACC-907E39EC8EC7}" srcOrd="0" destOrd="0" presId="urn:microsoft.com/office/officeart/2005/8/layout/chevron1"/>
    <dgm:cxn modelId="{DC06E2D4-C99E-4051-86E3-061B47F4DC22}" srcId="{BF6FDDF5-6592-42F1-BCAC-044B7A620FF2}" destId="{977DC15A-78A8-4132-958F-AFB40FBB2221}" srcOrd="2" destOrd="0" parTransId="{18A8CBAA-F572-4EBA-8192-4EC1F32D0002}" sibTransId="{BFD05B8D-E383-4862-AF49-63AE3BDA5421}"/>
    <dgm:cxn modelId="{F10BEEDE-4E16-442D-8655-C62CA30579E6}" type="presOf" srcId="{977DC15A-78A8-4132-958F-AFB40FBB2221}" destId="{86D4ABDC-FFDF-47F1-93AE-B99FE41F65C7}" srcOrd="0" destOrd="0" presId="urn:microsoft.com/office/officeart/2005/8/layout/chevron1"/>
    <dgm:cxn modelId="{833AF0EB-EF80-4166-A0A0-93D00FCB81DF}" srcId="{BF6FDDF5-6592-42F1-BCAC-044B7A620FF2}" destId="{8E695529-BEF2-40C5-B51C-BCDCC52BFB48}" srcOrd="0" destOrd="0" parTransId="{30E4F483-2B10-4268-BA2C-83B2ACFDC0EF}" sibTransId="{B2DF27D1-21DF-4DD7-B7E2-BCD75161CE8E}"/>
    <dgm:cxn modelId="{104D0DEF-DF72-4F92-993E-02ABE6F1F34B}" srcId="{BF6FDDF5-6592-42F1-BCAC-044B7A620FF2}" destId="{1E8533CB-4276-4F0C-A1A5-7860590FC92C}" srcOrd="1" destOrd="0" parTransId="{4CAE1501-E643-43E8-9B81-2FBEC99DD2B9}" sibTransId="{EB9B0914-7658-4B1D-A6AD-17DB1033B4E1}"/>
    <dgm:cxn modelId="{2D4B62F6-3839-4BCC-9C63-C3F47C82C347}" type="presOf" srcId="{BF6FDDF5-6592-42F1-BCAC-044B7A620FF2}" destId="{C11BDAD9-45B7-40CD-89BA-9A4CEC2EAC41}" srcOrd="0" destOrd="0" presId="urn:microsoft.com/office/officeart/2005/8/layout/chevron1"/>
    <dgm:cxn modelId="{0C8F0318-03EB-4C35-AD17-186FC344C1C3}" type="presParOf" srcId="{C11BDAD9-45B7-40CD-89BA-9A4CEC2EAC41}" destId="{389557EE-2ED8-4E48-86C3-49663E03BD9E}" srcOrd="0" destOrd="0" presId="urn:microsoft.com/office/officeart/2005/8/layout/chevron1"/>
    <dgm:cxn modelId="{3F79FAC2-936A-46DF-AC34-EF47DAE7D7F2}" type="presParOf" srcId="{C11BDAD9-45B7-40CD-89BA-9A4CEC2EAC41}" destId="{FBE263A0-30FD-41EA-AB97-9B0BD5EC903D}" srcOrd="1" destOrd="0" presId="urn:microsoft.com/office/officeart/2005/8/layout/chevron1"/>
    <dgm:cxn modelId="{7DBAE3FF-2C6A-43CB-BF28-6B26775E98D4}" type="presParOf" srcId="{C11BDAD9-45B7-40CD-89BA-9A4CEC2EAC41}" destId="{D66DB8D0-7C61-4B78-A14F-3925586D8949}" srcOrd="2" destOrd="0" presId="urn:microsoft.com/office/officeart/2005/8/layout/chevron1"/>
    <dgm:cxn modelId="{54497A75-66DB-4DD1-A282-BD591E5BC23F}" type="presParOf" srcId="{C11BDAD9-45B7-40CD-89BA-9A4CEC2EAC41}" destId="{275D90AA-8419-43CC-A150-7A474945FB8E}" srcOrd="3" destOrd="0" presId="urn:microsoft.com/office/officeart/2005/8/layout/chevron1"/>
    <dgm:cxn modelId="{5753BDEE-F4BB-4CA1-B188-81D0B0C84838}" type="presParOf" srcId="{C11BDAD9-45B7-40CD-89BA-9A4CEC2EAC41}" destId="{86D4ABDC-FFDF-47F1-93AE-B99FE41F65C7}" srcOrd="4" destOrd="0" presId="urn:microsoft.com/office/officeart/2005/8/layout/chevron1"/>
    <dgm:cxn modelId="{17BA71CE-82AB-49FF-BC0E-8A9498E64F13}" type="presParOf" srcId="{C11BDAD9-45B7-40CD-89BA-9A4CEC2EAC41}" destId="{B133C216-028B-4906-9DE6-F9B536E408EF}" srcOrd="5" destOrd="0" presId="urn:microsoft.com/office/officeart/2005/8/layout/chevron1"/>
    <dgm:cxn modelId="{423139A7-533A-4760-9A51-2FD4E745B7CC}" type="presParOf" srcId="{C11BDAD9-45B7-40CD-89BA-9A4CEC2EAC41}" destId="{7A1D1F3C-72D0-40FD-8ACC-907E39EC8EC7}" srcOrd="6" destOrd="0" presId="urn:microsoft.com/office/officeart/2005/8/layout/chevron1"/>
    <dgm:cxn modelId="{74FC70D9-98AA-4830-9EB5-741D904C15FC}" type="presParOf" srcId="{C11BDAD9-45B7-40CD-89BA-9A4CEC2EAC41}" destId="{50AC9D97-8AF5-4AC3-BEB9-AB0BF501EA58}" srcOrd="7" destOrd="0" presId="urn:microsoft.com/office/officeart/2005/8/layout/chevron1"/>
    <dgm:cxn modelId="{C8CBD4B3-C617-4A8E-B333-AC1406F624E7}" type="presParOf" srcId="{C11BDAD9-45B7-40CD-89BA-9A4CEC2EAC41}" destId="{56F33B27-FF49-4E23-95A5-BE1E994F6F65}" srcOrd="8" destOrd="0" presId="urn:microsoft.com/office/officeart/2005/8/layout/chevron1"/>
    <dgm:cxn modelId="{DC26A847-15BA-40C7-B2FE-05B6651F3C7F}" type="presParOf" srcId="{C11BDAD9-45B7-40CD-89BA-9A4CEC2EAC41}" destId="{60E172E8-1D01-4538-AC2D-71A0B4DC1555}" srcOrd="9" destOrd="0" presId="urn:microsoft.com/office/officeart/2005/8/layout/chevron1"/>
    <dgm:cxn modelId="{9D2DE060-BD0F-4269-9971-4D40F35506E4}" type="presParOf" srcId="{C11BDAD9-45B7-40CD-89BA-9A4CEC2EAC41}" destId="{1C8AD5B3-C8DF-49C2-A1A8-907EB1A21CB7}" srcOrd="10" destOrd="0" presId="urn:microsoft.com/office/officeart/2005/8/layout/chevron1"/>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A73931-21E5-4334-8CE9-BEB8D269EE0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IE"/>
        </a:p>
      </dgm:t>
    </dgm:pt>
    <dgm:pt modelId="{0D5F9681-22BF-4DBA-93D2-2E5076CA778A}">
      <dgm:prSet phldrT="[Text]"/>
      <dgm:spPr/>
      <dgm:t>
        <a:bodyPr/>
        <a:lstStyle/>
        <a:p>
          <a:r>
            <a:rPr lang="fr-BE" b="1"/>
            <a:t>Climate Law</a:t>
          </a:r>
          <a:r>
            <a:rPr lang="fr-BE"/>
            <a:t>	</a:t>
          </a:r>
          <a:endParaRPr lang="en-IE"/>
        </a:p>
      </dgm:t>
    </dgm:pt>
    <dgm:pt modelId="{6BF32F84-550F-480F-A783-2406DE847FD8}" type="parTrans" cxnId="{F6B5EF09-95E7-452F-8340-167E4ADD8FA1}">
      <dgm:prSet/>
      <dgm:spPr/>
      <dgm:t>
        <a:bodyPr/>
        <a:lstStyle/>
        <a:p>
          <a:endParaRPr lang="en-IE"/>
        </a:p>
      </dgm:t>
    </dgm:pt>
    <dgm:pt modelId="{5985956D-F856-433E-8AB8-1C86BC73ADD7}" type="sibTrans" cxnId="{F6B5EF09-95E7-452F-8340-167E4ADD8FA1}">
      <dgm:prSet/>
      <dgm:spPr/>
      <dgm:t>
        <a:bodyPr/>
        <a:lstStyle/>
        <a:p>
          <a:endParaRPr lang="en-IE"/>
        </a:p>
      </dgm:t>
    </dgm:pt>
    <dgm:pt modelId="{CE33FB1E-2A30-42AB-8719-0A8A1513B2FC}">
      <dgm:prSet phldrT="[Text]"/>
      <dgm:spPr/>
      <dgm:t>
        <a:bodyPr/>
        <a:lstStyle/>
        <a:p>
          <a:r>
            <a:rPr lang="fr-BE" b="1"/>
            <a:t>Land Use, Land Use Change and </a:t>
          </a:r>
          <a:r>
            <a:rPr lang="fr-BE" b="1" err="1"/>
            <a:t>Forestry</a:t>
          </a:r>
          <a:r>
            <a:rPr lang="fr-BE" b="1"/>
            <a:t> (LULUCF) </a:t>
          </a:r>
          <a:r>
            <a:rPr lang="fr-BE" b="1" err="1"/>
            <a:t>Regulation</a:t>
          </a:r>
          <a:endParaRPr lang="en-IE"/>
        </a:p>
      </dgm:t>
    </dgm:pt>
    <dgm:pt modelId="{4BB2DBA2-F61F-4220-8E04-FF7B4B51E0AC}" type="parTrans" cxnId="{D806822D-78AD-4F6C-B8C3-1F851F91BC02}">
      <dgm:prSet/>
      <dgm:spPr/>
      <dgm:t>
        <a:bodyPr/>
        <a:lstStyle/>
        <a:p>
          <a:endParaRPr lang="en-IE"/>
        </a:p>
      </dgm:t>
    </dgm:pt>
    <dgm:pt modelId="{D0645914-EBFA-4AD8-A09C-CB816485B9CE}" type="sibTrans" cxnId="{D806822D-78AD-4F6C-B8C3-1F851F91BC02}">
      <dgm:prSet/>
      <dgm:spPr/>
      <dgm:t>
        <a:bodyPr/>
        <a:lstStyle/>
        <a:p>
          <a:endParaRPr lang="en-IE"/>
        </a:p>
      </dgm:t>
    </dgm:pt>
    <dgm:pt modelId="{AD8D8077-A2E6-42DA-B829-89231AE81920}">
      <dgm:prSet phldrT="[Text]"/>
      <dgm:spPr/>
      <dgm:t>
        <a:bodyPr/>
        <a:lstStyle/>
        <a:p>
          <a:r>
            <a:rPr lang="fr-BE" b="1"/>
            <a:t>Communication on </a:t>
          </a:r>
          <a:r>
            <a:rPr lang="fr-BE" b="1" err="1"/>
            <a:t>Sustainable</a:t>
          </a:r>
          <a:r>
            <a:rPr lang="fr-BE" b="1"/>
            <a:t> Carbon Cycles</a:t>
          </a:r>
          <a:endParaRPr lang="en-IE"/>
        </a:p>
      </dgm:t>
    </dgm:pt>
    <dgm:pt modelId="{A360BB86-77E3-43F6-B626-B655DC139F47}" type="parTrans" cxnId="{5307778C-E552-4F98-966C-746EF78F13CA}">
      <dgm:prSet/>
      <dgm:spPr/>
      <dgm:t>
        <a:bodyPr/>
        <a:lstStyle/>
        <a:p>
          <a:endParaRPr lang="en-IE"/>
        </a:p>
      </dgm:t>
    </dgm:pt>
    <dgm:pt modelId="{F4B955CB-0DB7-4983-B9BD-A3A2F920F3C9}" type="sibTrans" cxnId="{5307778C-E552-4F98-966C-746EF78F13CA}">
      <dgm:prSet/>
      <dgm:spPr/>
      <dgm:t>
        <a:bodyPr/>
        <a:lstStyle/>
        <a:p>
          <a:endParaRPr lang="en-IE"/>
        </a:p>
      </dgm:t>
    </dgm:pt>
    <dgm:pt modelId="{52BA3655-50E3-43AE-9658-14D6B58A31E2}">
      <dgm:prSet/>
      <dgm:spPr/>
      <dgm:t>
        <a:bodyPr/>
        <a:lstStyle/>
        <a:p>
          <a:r>
            <a:rPr lang="fr-BE"/>
            <a:t>EU objective of </a:t>
          </a:r>
          <a:r>
            <a:rPr lang="fr-BE" b="1" err="1">
              <a:solidFill>
                <a:srgbClr val="ED8D2F"/>
              </a:solidFill>
            </a:rPr>
            <a:t>climate</a:t>
          </a:r>
          <a:r>
            <a:rPr lang="fr-BE" b="1">
              <a:solidFill>
                <a:srgbClr val="ED8D2F"/>
              </a:solidFill>
            </a:rPr>
            <a:t> </a:t>
          </a:r>
          <a:r>
            <a:rPr lang="fr-BE" b="1" err="1">
              <a:solidFill>
                <a:srgbClr val="ED8D2F"/>
              </a:solidFill>
            </a:rPr>
            <a:t>neutrality</a:t>
          </a:r>
          <a:r>
            <a:rPr lang="fr-BE" b="1">
              <a:solidFill>
                <a:srgbClr val="ED8D2F"/>
              </a:solidFill>
            </a:rPr>
            <a:t> </a:t>
          </a:r>
          <a:r>
            <a:rPr lang="fr-BE"/>
            <a:t>by 2050</a:t>
          </a:r>
          <a:endParaRPr lang="en-IE"/>
        </a:p>
      </dgm:t>
    </dgm:pt>
    <dgm:pt modelId="{5011802E-8BC4-41D4-B15A-0E87FE534D7B}" type="parTrans" cxnId="{FA5ADD59-68A7-4411-B384-1B6E71B33E8D}">
      <dgm:prSet/>
      <dgm:spPr/>
      <dgm:t>
        <a:bodyPr/>
        <a:lstStyle/>
        <a:p>
          <a:endParaRPr lang="en-IE"/>
        </a:p>
      </dgm:t>
    </dgm:pt>
    <dgm:pt modelId="{3B43D602-E7ED-4EDD-8A10-C2C5206E8171}" type="sibTrans" cxnId="{FA5ADD59-68A7-4411-B384-1B6E71B33E8D}">
      <dgm:prSet/>
      <dgm:spPr/>
      <dgm:t>
        <a:bodyPr/>
        <a:lstStyle/>
        <a:p>
          <a:endParaRPr lang="en-IE"/>
        </a:p>
      </dgm:t>
    </dgm:pt>
    <dgm:pt modelId="{5B8F3BC3-C7D6-497A-BD06-77877B19D7EF}">
      <dgm:prSet/>
      <dgm:spPr/>
      <dgm:t>
        <a:bodyPr/>
        <a:lstStyle/>
        <a:p>
          <a:r>
            <a:rPr lang="fr-BE"/>
            <a:t>ambitious target for net carbon removals in soils, forests and wood products: </a:t>
          </a:r>
          <a:r>
            <a:rPr lang="fr-BE" b="1">
              <a:solidFill>
                <a:srgbClr val="F5A218"/>
              </a:solidFill>
            </a:rPr>
            <a:t>-310 Mtonnes by 2030</a:t>
          </a:r>
          <a:endParaRPr lang="en-IE" b="1">
            <a:solidFill>
              <a:srgbClr val="F5A218"/>
            </a:solidFill>
          </a:endParaRPr>
        </a:p>
      </dgm:t>
    </dgm:pt>
    <dgm:pt modelId="{003CD169-1197-499E-91CE-DF4E0CDCB9DF}" type="parTrans" cxnId="{C29D6B18-EF4E-4668-8186-15F00ACB79CA}">
      <dgm:prSet/>
      <dgm:spPr/>
      <dgm:t>
        <a:bodyPr/>
        <a:lstStyle/>
        <a:p>
          <a:endParaRPr lang="en-IE"/>
        </a:p>
      </dgm:t>
    </dgm:pt>
    <dgm:pt modelId="{40A6BFE4-02DF-4758-BA5F-C8F848FDC0F3}" type="sibTrans" cxnId="{C29D6B18-EF4E-4668-8186-15F00ACB79CA}">
      <dgm:prSet/>
      <dgm:spPr/>
      <dgm:t>
        <a:bodyPr/>
        <a:lstStyle/>
        <a:p>
          <a:endParaRPr lang="en-IE"/>
        </a:p>
      </dgm:t>
    </dgm:pt>
    <dgm:pt modelId="{46D69DCA-E430-41B4-9D4C-6634742DEFD6}">
      <dgm:prSet/>
      <dgm:spPr/>
      <dgm:t>
        <a:bodyPr/>
        <a:lstStyle/>
        <a:p>
          <a:r>
            <a:rPr lang="fr-BE" sz="2300" kern="1200"/>
            <a:t>roadmap to enable </a:t>
          </a:r>
          <a:r>
            <a:rPr lang="fr-BE" sz="2300" kern="1200" err="1"/>
            <a:t>carbon</a:t>
          </a:r>
          <a:r>
            <a:rPr lang="fr-BE" sz="2300" kern="1200"/>
            <a:t> </a:t>
          </a:r>
          <a:r>
            <a:rPr lang="fr-BE" sz="2300" kern="1200" err="1"/>
            <a:t>removals</a:t>
          </a:r>
          <a:r>
            <a:rPr lang="fr-BE" sz="2300" kern="1200"/>
            <a:t>:</a:t>
          </a:r>
          <a:endParaRPr lang="en-IE" sz="2300" kern="1200"/>
        </a:p>
      </dgm:t>
    </dgm:pt>
    <dgm:pt modelId="{24C7302C-0FE6-4B63-A13F-ECD39FAF718D}" type="parTrans" cxnId="{FACC2674-E048-436F-94AD-8917E651A3C6}">
      <dgm:prSet/>
      <dgm:spPr/>
      <dgm:t>
        <a:bodyPr/>
        <a:lstStyle/>
        <a:p>
          <a:endParaRPr lang="en-IE"/>
        </a:p>
      </dgm:t>
    </dgm:pt>
    <dgm:pt modelId="{E5A100A0-B7C0-4E1D-A1DA-E031AD0253C9}" type="sibTrans" cxnId="{FACC2674-E048-436F-94AD-8917E651A3C6}">
      <dgm:prSet/>
      <dgm:spPr/>
      <dgm:t>
        <a:bodyPr/>
        <a:lstStyle/>
        <a:p>
          <a:endParaRPr lang="en-IE"/>
        </a:p>
      </dgm:t>
    </dgm:pt>
    <dgm:pt modelId="{ECB42D36-8A8D-47FA-8DBC-3208FB291115}">
      <dgm:prSet/>
      <dgm:spPr/>
      <dgm:t>
        <a:bodyPr/>
        <a:lstStyle/>
        <a:p>
          <a:r>
            <a:rPr lang="fr-BE" sz="2300" b="1" kern="1200" err="1">
              <a:solidFill>
                <a:srgbClr val="FFC000"/>
              </a:solidFill>
            </a:rPr>
            <a:t>carbon</a:t>
          </a:r>
          <a:r>
            <a:rPr lang="fr-BE" sz="2300" b="1" kern="1200">
              <a:solidFill>
                <a:srgbClr val="FFC000"/>
              </a:solidFill>
            </a:rPr>
            <a:t> </a:t>
          </a:r>
          <a:r>
            <a:rPr lang="fr-BE" sz="2300" b="1" kern="1200" err="1">
              <a:solidFill>
                <a:srgbClr val="FFC000"/>
              </a:solidFill>
            </a:rPr>
            <a:t>farming</a:t>
          </a:r>
          <a:r>
            <a:rPr lang="fr-BE" sz="2300" b="1" kern="1200">
              <a:solidFill>
                <a:srgbClr val="FFC000"/>
              </a:solidFill>
            </a:rPr>
            <a:t> </a:t>
          </a:r>
          <a:r>
            <a:rPr lang="fr-BE" sz="2300" kern="1200" err="1"/>
            <a:t>should</a:t>
          </a:r>
          <a:r>
            <a:rPr lang="fr-BE" sz="2300" kern="1200"/>
            <a:t> </a:t>
          </a:r>
          <a:r>
            <a:rPr lang="fr-BE" sz="2300" kern="1200" err="1"/>
            <a:t>contribute</a:t>
          </a:r>
          <a:r>
            <a:rPr lang="fr-BE" sz="2300" kern="1200"/>
            <a:t> to 2030 </a:t>
          </a:r>
          <a:r>
            <a:rPr lang="fr-BE" sz="2300" kern="1200" err="1"/>
            <a:t>target</a:t>
          </a:r>
          <a:r>
            <a:rPr lang="fr-BE" sz="2300" kern="1200"/>
            <a:t> for LULUCF</a:t>
          </a:r>
          <a:endParaRPr lang="en-IE" sz="2300" kern="1200"/>
        </a:p>
      </dgm:t>
    </dgm:pt>
    <dgm:pt modelId="{9DD8B1FD-93CB-416A-BA28-95D96985A113}" type="parTrans" cxnId="{8D13658D-D573-4FFF-8EDE-93C505EB6FE4}">
      <dgm:prSet/>
      <dgm:spPr/>
      <dgm:t>
        <a:bodyPr/>
        <a:lstStyle/>
        <a:p>
          <a:endParaRPr lang="en-IE"/>
        </a:p>
      </dgm:t>
    </dgm:pt>
    <dgm:pt modelId="{A54CE132-4921-4450-8D66-A0313D42D5C7}" type="sibTrans" cxnId="{8D13658D-D573-4FFF-8EDE-93C505EB6FE4}">
      <dgm:prSet/>
      <dgm:spPr/>
      <dgm:t>
        <a:bodyPr/>
        <a:lstStyle/>
        <a:p>
          <a:endParaRPr lang="en-IE"/>
        </a:p>
      </dgm:t>
    </dgm:pt>
    <dgm:pt modelId="{B63A5D5E-615C-4724-99CB-20362DD0B2CF}">
      <dgm:prSet custT="1"/>
      <dgm:spPr/>
      <dgm:t>
        <a:bodyPr/>
        <a:lstStyle/>
        <a:p>
          <a:r>
            <a:rPr lang="fr-BE" sz="2300" b="1" kern="1200" err="1">
              <a:solidFill>
                <a:srgbClr val="FFC000"/>
              </a:solidFill>
              <a:latin typeface="Arial"/>
              <a:ea typeface="+mn-ea"/>
              <a:cs typeface="+mn-cs"/>
            </a:rPr>
            <a:t>industrial</a:t>
          </a:r>
          <a:r>
            <a:rPr lang="fr-BE" sz="2300" b="1" kern="1200">
              <a:solidFill>
                <a:srgbClr val="FFC000"/>
              </a:solidFill>
              <a:latin typeface="Arial"/>
              <a:ea typeface="+mn-ea"/>
              <a:cs typeface="+mn-cs"/>
            </a:rPr>
            <a:t> solutions </a:t>
          </a:r>
          <a:r>
            <a:rPr lang="fr-BE" sz="2300" kern="1200" err="1"/>
            <a:t>should</a:t>
          </a:r>
          <a:r>
            <a:rPr lang="fr-BE" sz="2300" kern="1200"/>
            <a:t> </a:t>
          </a:r>
          <a:r>
            <a:rPr lang="fr-BE" sz="2300" kern="1200" err="1"/>
            <a:t>remove</a:t>
          </a:r>
          <a:r>
            <a:rPr lang="fr-BE" sz="2300" kern="1200"/>
            <a:t> at least -5 </a:t>
          </a:r>
          <a:r>
            <a:rPr lang="fr-BE" sz="2300" kern="1200" err="1"/>
            <a:t>Mtonnes</a:t>
          </a:r>
          <a:r>
            <a:rPr lang="fr-BE" sz="2300" kern="1200"/>
            <a:t> in 2030</a:t>
          </a:r>
          <a:endParaRPr lang="en-IE" sz="2300" kern="1200"/>
        </a:p>
      </dgm:t>
    </dgm:pt>
    <dgm:pt modelId="{3C8EE288-62DD-4CC5-B77B-9C2B44E58E02}" type="parTrans" cxnId="{43CA9A31-D759-44DE-A590-ECEB5AB6E2A1}">
      <dgm:prSet/>
      <dgm:spPr/>
      <dgm:t>
        <a:bodyPr/>
        <a:lstStyle/>
        <a:p>
          <a:endParaRPr lang="en-IE"/>
        </a:p>
      </dgm:t>
    </dgm:pt>
    <dgm:pt modelId="{0E6BD4B3-65D9-492D-9439-588A267990B3}" type="sibTrans" cxnId="{43CA9A31-D759-44DE-A590-ECEB5AB6E2A1}">
      <dgm:prSet/>
      <dgm:spPr/>
      <dgm:t>
        <a:bodyPr/>
        <a:lstStyle/>
        <a:p>
          <a:endParaRPr lang="en-IE"/>
        </a:p>
      </dgm:t>
    </dgm:pt>
    <dgm:pt modelId="{3B0819F3-CF30-4633-8CB5-4902E5F51C35}" type="pres">
      <dgm:prSet presAssocID="{21A73931-21E5-4334-8CE9-BEB8D269EE03}" presName="linear" presStyleCnt="0">
        <dgm:presLayoutVars>
          <dgm:dir/>
          <dgm:animLvl val="lvl"/>
          <dgm:resizeHandles val="exact"/>
        </dgm:presLayoutVars>
      </dgm:prSet>
      <dgm:spPr/>
    </dgm:pt>
    <dgm:pt modelId="{069AE977-4308-45D9-A617-B53E61E7DAC9}" type="pres">
      <dgm:prSet presAssocID="{0D5F9681-22BF-4DBA-93D2-2E5076CA778A}" presName="parentLin" presStyleCnt="0"/>
      <dgm:spPr/>
    </dgm:pt>
    <dgm:pt modelId="{9120A9E9-F6C1-4D9F-9EB0-AACCC00B420E}" type="pres">
      <dgm:prSet presAssocID="{0D5F9681-22BF-4DBA-93D2-2E5076CA778A}" presName="parentLeftMargin" presStyleLbl="node1" presStyleIdx="0" presStyleCnt="3"/>
      <dgm:spPr/>
    </dgm:pt>
    <dgm:pt modelId="{5B10B240-DE5F-476E-805B-717CFEBD22AD}" type="pres">
      <dgm:prSet presAssocID="{0D5F9681-22BF-4DBA-93D2-2E5076CA778A}" presName="parentText" presStyleLbl="node1" presStyleIdx="0" presStyleCnt="3" custScaleX="131688">
        <dgm:presLayoutVars>
          <dgm:chMax val="0"/>
          <dgm:bulletEnabled val="1"/>
        </dgm:presLayoutVars>
      </dgm:prSet>
      <dgm:spPr/>
    </dgm:pt>
    <dgm:pt modelId="{8CB105B9-5458-41EF-8346-8AA94D504A72}" type="pres">
      <dgm:prSet presAssocID="{0D5F9681-22BF-4DBA-93D2-2E5076CA778A}" presName="negativeSpace" presStyleCnt="0"/>
      <dgm:spPr/>
    </dgm:pt>
    <dgm:pt modelId="{12AD2600-C91C-4FCB-88AD-BCACE064088C}" type="pres">
      <dgm:prSet presAssocID="{0D5F9681-22BF-4DBA-93D2-2E5076CA778A}" presName="childText" presStyleLbl="conFgAcc1" presStyleIdx="0" presStyleCnt="3">
        <dgm:presLayoutVars>
          <dgm:bulletEnabled val="1"/>
        </dgm:presLayoutVars>
      </dgm:prSet>
      <dgm:spPr/>
    </dgm:pt>
    <dgm:pt modelId="{6D245C4F-35ED-462C-B15F-AC6EB22CC34F}" type="pres">
      <dgm:prSet presAssocID="{5985956D-F856-433E-8AB8-1C86BC73ADD7}" presName="spaceBetweenRectangles" presStyleCnt="0"/>
      <dgm:spPr/>
    </dgm:pt>
    <dgm:pt modelId="{CE93E8F3-5381-43D8-AC18-F38202FF4087}" type="pres">
      <dgm:prSet presAssocID="{CE33FB1E-2A30-42AB-8719-0A8A1513B2FC}" presName="parentLin" presStyleCnt="0"/>
      <dgm:spPr/>
    </dgm:pt>
    <dgm:pt modelId="{9057870F-0FB7-468A-A268-F01831D9BA73}" type="pres">
      <dgm:prSet presAssocID="{CE33FB1E-2A30-42AB-8719-0A8A1513B2FC}" presName="parentLeftMargin" presStyleLbl="node1" presStyleIdx="0" presStyleCnt="3"/>
      <dgm:spPr/>
    </dgm:pt>
    <dgm:pt modelId="{1026C3E0-F601-41C7-8902-5467BFDC9F2A}" type="pres">
      <dgm:prSet presAssocID="{CE33FB1E-2A30-42AB-8719-0A8A1513B2FC}" presName="parentText" presStyleLbl="node1" presStyleIdx="1" presStyleCnt="3" custScaleX="131688">
        <dgm:presLayoutVars>
          <dgm:chMax val="0"/>
          <dgm:bulletEnabled val="1"/>
        </dgm:presLayoutVars>
      </dgm:prSet>
      <dgm:spPr/>
    </dgm:pt>
    <dgm:pt modelId="{02CE8329-6E79-469B-A901-4104EB8DB5DD}" type="pres">
      <dgm:prSet presAssocID="{CE33FB1E-2A30-42AB-8719-0A8A1513B2FC}" presName="negativeSpace" presStyleCnt="0"/>
      <dgm:spPr/>
    </dgm:pt>
    <dgm:pt modelId="{82C45FFF-EACA-4C21-808E-4A4F32F28AE3}" type="pres">
      <dgm:prSet presAssocID="{CE33FB1E-2A30-42AB-8719-0A8A1513B2FC}" presName="childText" presStyleLbl="conFgAcc1" presStyleIdx="1" presStyleCnt="3">
        <dgm:presLayoutVars>
          <dgm:bulletEnabled val="1"/>
        </dgm:presLayoutVars>
      </dgm:prSet>
      <dgm:spPr/>
    </dgm:pt>
    <dgm:pt modelId="{6E199274-2EB5-4FA9-B793-4EEDE3051345}" type="pres">
      <dgm:prSet presAssocID="{D0645914-EBFA-4AD8-A09C-CB816485B9CE}" presName="spaceBetweenRectangles" presStyleCnt="0"/>
      <dgm:spPr/>
    </dgm:pt>
    <dgm:pt modelId="{82A0F439-E580-4AAA-A63A-4B6233446212}" type="pres">
      <dgm:prSet presAssocID="{AD8D8077-A2E6-42DA-B829-89231AE81920}" presName="parentLin" presStyleCnt="0"/>
      <dgm:spPr/>
    </dgm:pt>
    <dgm:pt modelId="{FF53413A-5918-42F2-ACA9-873EAEFAA284}" type="pres">
      <dgm:prSet presAssocID="{AD8D8077-A2E6-42DA-B829-89231AE81920}" presName="parentLeftMargin" presStyleLbl="node1" presStyleIdx="1" presStyleCnt="3"/>
      <dgm:spPr/>
    </dgm:pt>
    <dgm:pt modelId="{65F50120-4382-4A90-89AB-8C2D569ADA9E}" type="pres">
      <dgm:prSet presAssocID="{AD8D8077-A2E6-42DA-B829-89231AE81920}" presName="parentText" presStyleLbl="node1" presStyleIdx="2" presStyleCnt="3" custScaleX="131688">
        <dgm:presLayoutVars>
          <dgm:chMax val="0"/>
          <dgm:bulletEnabled val="1"/>
        </dgm:presLayoutVars>
      </dgm:prSet>
      <dgm:spPr/>
    </dgm:pt>
    <dgm:pt modelId="{82F4A92D-B27E-4D5D-9166-3DF6C73D3B5E}" type="pres">
      <dgm:prSet presAssocID="{AD8D8077-A2E6-42DA-B829-89231AE81920}" presName="negativeSpace" presStyleCnt="0"/>
      <dgm:spPr/>
    </dgm:pt>
    <dgm:pt modelId="{D7406C8B-7ECC-4582-9DFF-52B2D1E1BCFA}" type="pres">
      <dgm:prSet presAssocID="{AD8D8077-A2E6-42DA-B829-89231AE81920}" presName="childText" presStyleLbl="conFgAcc1" presStyleIdx="2" presStyleCnt="3">
        <dgm:presLayoutVars>
          <dgm:bulletEnabled val="1"/>
        </dgm:presLayoutVars>
      </dgm:prSet>
      <dgm:spPr/>
    </dgm:pt>
  </dgm:ptLst>
  <dgm:cxnLst>
    <dgm:cxn modelId="{F6B5EF09-95E7-452F-8340-167E4ADD8FA1}" srcId="{21A73931-21E5-4334-8CE9-BEB8D269EE03}" destId="{0D5F9681-22BF-4DBA-93D2-2E5076CA778A}" srcOrd="0" destOrd="0" parTransId="{6BF32F84-550F-480F-A783-2406DE847FD8}" sibTransId="{5985956D-F856-433E-8AB8-1C86BC73ADD7}"/>
    <dgm:cxn modelId="{C29D6B18-EF4E-4668-8186-15F00ACB79CA}" srcId="{CE33FB1E-2A30-42AB-8719-0A8A1513B2FC}" destId="{5B8F3BC3-C7D6-497A-BD06-77877B19D7EF}" srcOrd="0" destOrd="0" parTransId="{003CD169-1197-499E-91CE-DF4E0CDCB9DF}" sibTransId="{40A6BFE4-02DF-4758-BA5F-C8F848FDC0F3}"/>
    <dgm:cxn modelId="{55B2DE21-E718-4545-9854-A5109C54CF52}" type="presOf" srcId="{AD8D8077-A2E6-42DA-B829-89231AE81920}" destId="{65F50120-4382-4A90-89AB-8C2D569ADA9E}" srcOrd="1" destOrd="0" presId="urn:microsoft.com/office/officeart/2005/8/layout/list1"/>
    <dgm:cxn modelId="{1C93C523-A5ED-48F8-8BF0-631467AF3DE8}" type="presOf" srcId="{CE33FB1E-2A30-42AB-8719-0A8A1513B2FC}" destId="{9057870F-0FB7-468A-A268-F01831D9BA73}" srcOrd="0" destOrd="0" presId="urn:microsoft.com/office/officeart/2005/8/layout/list1"/>
    <dgm:cxn modelId="{6256ED23-676B-4CCF-8E8F-E7B6D7833D97}" type="presOf" srcId="{0D5F9681-22BF-4DBA-93D2-2E5076CA778A}" destId="{9120A9E9-F6C1-4D9F-9EB0-AACCC00B420E}" srcOrd="0" destOrd="0" presId="urn:microsoft.com/office/officeart/2005/8/layout/list1"/>
    <dgm:cxn modelId="{D806822D-78AD-4F6C-B8C3-1F851F91BC02}" srcId="{21A73931-21E5-4334-8CE9-BEB8D269EE03}" destId="{CE33FB1E-2A30-42AB-8719-0A8A1513B2FC}" srcOrd="1" destOrd="0" parTransId="{4BB2DBA2-F61F-4220-8E04-FF7B4B51E0AC}" sibTransId="{D0645914-EBFA-4AD8-A09C-CB816485B9CE}"/>
    <dgm:cxn modelId="{43CA9A31-D759-44DE-A590-ECEB5AB6E2A1}" srcId="{46D69DCA-E430-41B4-9D4C-6634742DEFD6}" destId="{B63A5D5E-615C-4724-99CB-20362DD0B2CF}" srcOrd="1" destOrd="0" parTransId="{3C8EE288-62DD-4CC5-B77B-9C2B44E58E02}" sibTransId="{0E6BD4B3-65D9-492D-9439-588A267990B3}"/>
    <dgm:cxn modelId="{591DF748-4C15-40BF-A9D0-12F6B4B54DB4}" type="presOf" srcId="{52BA3655-50E3-43AE-9658-14D6B58A31E2}" destId="{12AD2600-C91C-4FCB-88AD-BCACE064088C}" srcOrd="0" destOrd="0" presId="urn:microsoft.com/office/officeart/2005/8/layout/list1"/>
    <dgm:cxn modelId="{69B3524A-A2C5-462E-BB6D-98AD800097A2}" type="presOf" srcId="{CE33FB1E-2A30-42AB-8719-0A8A1513B2FC}" destId="{1026C3E0-F601-41C7-8902-5467BFDC9F2A}" srcOrd="1" destOrd="0" presId="urn:microsoft.com/office/officeart/2005/8/layout/list1"/>
    <dgm:cxn modelId="{6719E24B-39A5-4A68-9EEA-8F5BE6BB5CBB}" type="presOf" srcId="{ECB42D36-8A8D-47FA-8DBC-3208FB291115}" destId="{D7406C8B-7ECC-4582-9DFF-52B2D1E1BCFA}" srcOrd="0" destOrd="1" presId="urn:microsoft.com/office/officeart/2005/8/layout/list1"/>
    <dgm:cxn modelId="{EDEA3652-40FE-4259-88B7-CA0CB2001EE7}" type="presOf" srcId="{AD8D8077-A2E6-42DA-B829-89231AE81920}" destId="{FF53413A-5918-42F2-ACA9-873EAEFAA284}" srcOrd="0" destOrd="0" presId="urn:microsoft.com/office/officeart/2005/8/layout/list1"/>
    <dgm:cxn modelId="{FACC2674-E048-436F-94AD-8917E651A3C6}" srcId="{AD8D8077-A2E6-42DA-B829-89231AE81920}" destId="{46D69DCA-E430-41B4-9D4C-6634742DEFD6}" srcOrd="0" destOrd="0" parTransId="{24C7302C-0FE6-4B63-A13F-ECD39FAF718D}" sibTransId="{E5A100A0-B7C0-4E1D-A1DA-E031AD0253C9}"/>
    <dgm:cxn modelId="{5AF0DA74-DD45-4D20-8341-DD7F221C3EA4}" type="presOf" srcId="{B63A5D5E-615C-4724-99CB-20362DD0B2CF}" destId="{D7406C8B-7ECC-4582-9DFF-52B2D1E1BCFA}" srcOrd="0" destOrd="2" presId="urn:microsoft.com/office/officeart/2005/8/layout/list1"/>
    <dgm:cxn modelId="{FA5ADD59-68A7-4411-B384-1B6E71B33E8D}" srcId="{0D5F9681-22BF-4DBA-93D2-2E5076CA778A}" destId="{52BA3655-50E3-43AE-9658-14D6B58A31E2}" srcOrd="0" destOrd="0" parTransId="{5011802E-8BC4-41D4-B15A-0E87FE534D7B}" sibTransId="{3B43D602-E7ED-4EDD-8A10-C2C5206E8171}"/>
    <dgm:cxn modelId="{1495EF88-871D-4938-A040-5055E7CEF84C}" type="presOf" srcId="{0D5F9681-22BF-4DBA-93D2-2E5076CA778A}" destId="{5B10B240-DE5F-476E-805B-717CFEBD22AD}" srcOrd="1" destOrd="0" presId="urn:microsoft.com/office/officeart/2005/8/layout/list1"/>
    <dgm:cxn modelId="{5307778C-E552-4F98-966C-746EF78F13CA}" srcId="{21A73931-21E5-4334-8CE9-BEB8D269EE03}" destId="{AD8D8077-A2E6-42DA-B829-89231AE81920}" srcOrd="2" destOrd="0" parTransId="{A360BB86-77E3-43F6-B626-B655DC139F47}" sibTransId="{F4B955CB-0DB7-4983-B9BD-A3A2F920F3C9}"/>
    <dgm:cxn modelId="{8D13658D-D573-4FFF-8EDE-93C505EB6FE4}" srcId="{46D69DCA-E430-41B4-9D4C-6634742DEFD6}" destId="{ECB42D36-8A8D-47FA-8DBC-3208FB291115}" srcOrd="0" destOrd="0" parTransId="{9DD8B1FD-93CB-416A-BA28-95D96985A113}" sibTransId="{A54CE132-4921-4450-8D66-A0313D42D5C7}"/>
    <dgm:cxn modelId="{4EFADF90-D297-4956-A22C-12521E305E23}" type="presOf" srcId="{21A73931-21E5-4334-8CE9-BEB8D269EE03}" destId="{3B0819F3-CF30-4633-8CB5-4902E5F51C35}" srcOrd="0" destOrd="0" presId="urn:microsoft.com/office/officeart/2005/8/layout/list1"/>
    <dgm:cxn modelId="{291FD392-A74F-47F1-8D50-95B55823CA0B}" type="presOf" srcId="{46D69DCA-E430-41B4-9D4C-6634742DEFD6}" destId="{D7406C8B-7ECC-4582-9DFF-52B2D1E1BCFA}" srcOrd="0" destOrd="0" presId="urn:microsoft.com/office/officeart/2005/8/layout/list1"/>
    <dgm:cxn modelId="{3569A7F4-0A40-4407-A0AC-F8DF75A4668C}" type="presOf" srcId="{5B8F3BC3-C7D6-497A-BD06-77877B19D7EF}" destId="{82C45FFF-EACA-4C21-808E-4A4F32F28AE3}" srcOrd="0" destOrd="0" presId="urn:microsoft.com/office/officeart/2005/8/layout/list1"/>
    <dgm:cxn modelId="{A386C292-42E6-4B02-B2DE-700D2231237B}" type="presParOf" srcId="{3B0819F3-CF30-4633-8CB5-4902E5F51C35}" destId="{069AE977-4308-45D9-A617-B53E61E7DAC9}" srcOrd="0" destOrd="0" presId="urn:microsoft.com/office/officeart/2005/8/layout/list1"/>
    <dgm:cxn modelId="{E9C307C3-B4E1-4013-A9F9-60C7F268BDD2}" type="presParOf" srcId="{069AE977-4308-45D9-A617-B53E61E7DAC9}" destId="{9120A9E9-F6C1-4D9F-9EB0-AACCC00B420E}" srcOrd="0" destOrd="0" presId="urn:microsoft.com/office/officeart/2005/8/layout/list1"/>
    <dgm:cxn modelId="{6A907835-22C3-4070-BF97-170176396013}" type="presParOf" srcId="{069AE977-4308-45D9-A617-B53E61E7DAC9}" destId="{5B10B240-DE5F-476E-805B-717CFEBD22AD}" srcOrd="1" destOrd="0" presId="urn:microsoft.com/office/officeart/2005/8/layout/list1"/>
    <dgm:cxn modelId="{C70410E3-2AC4-4382-8580-2A7307721A8B}" type="presParOf" srcId="{3B0819F3-CF30-4633-8CB5-4902E5F51C35}" destId="{8CB105B9-5458-41EF-8346-8AA94D504A72}" srcOrd="1" destOrd="0" presId="urn:microsoft.com/office/officeart/2005/8/layout/list1"/>
    <dgm:cxn modelId="{4F2A0531-1E7E-4C5D-B2B8-BF7C3DE4FDFE}" type="presParOf" srcId="{3B0819F3-CF30-4633-8CB5-4902E5F51C35}" destId="{12AD2600-C91C-4FCB-88AD-BCACE064088C}" srcOrd="2" destOrd="0" presId="urn:microsoft.com/office/officeart/2005/8/layout/list1"/>
    <dgm:cxn modelId="{3EBE3D82-8308-488B-A998-992753108DF2}" type="presParOf" srcId="{3B0819F3-CF30-4633-8CB5-4902E5F51C35}" destId="{6D245C4F-35ED-462C-B15F-AC6EB22CC34F}" srcOrd="3" destOrd="0" presId="urn:microsoft.com/office/officeart/2005/8/layout/list1"/>
    <dgm:cxn modelId="{76C354B3-A1F8-4B62-96C6-1A6C29933AE1}" type="presParOf" srcId="{3B0819F3-CF30-4633-8CB5-4902E5F51C35}" destId="{CE93E8F3-5381-43D8-AC18-F38202FF4087}" srcOrd="4" destOrd="0" presId="urn:microsoft.com/office/officeart/2005/8/layout/list1"/>
    <dgm:cxn modelId="{F44306EA-C250-466B-B39F-7A4DA1332240}" type="presParOf" srcId="{CE93E8F3-5381-43D8-AC18-F38202FF4087}" destId="{9057870F-0FB7-468A-A268-F01831D9BA73}" srcOrd="0" destOrd="0" presId="urn:microsoft.com/office/officeart/2005/8/layout/list1"/>
    <dgm:cxn modelId="{BADAFAE9-829E-4714-BFD0-E3DE2C998A15}" type="presParOf" srcId="{CE93E8F3-5381-43D8-AC18-F38202FF4087}" destId="{1026C3E0-F601-41C7-8902-5467BFDC9F2A}" srcOrd="1" destOrd="0" presId="urn:microsoft.com/office/officeart/2005/8/layout/list1"/>
    <dgm:cxn modelId="{D9E4D7AD-B10A-4593-963D-90ABA8518491}" type="presParOf" srcId="{3B0819F3-CF30-4633-8CB5-4902E5F51C35}" destId="{02CE8329-6E79-469B-A901-4104EB8DB5DD}" srcOrd="5" destOrd="0" presId="urn:microsoft.com/office/officeart/2005/8/layout/list1"/>
    <dgm:cxn modelId="{54519795-4042-4AB1-B930-25214549FD05}" type="presParOf" srcId="{3B0819F3-CF30-4633-8CB5-4902E5F51C35}" destId="{82C45FFF-EACA-4C21-808E-4A4F32F28AE3}" srcOrd="6" destOrd="0" presId="urn:microsoft.com/office/officeart/2005/8/layout/list1"/>
    <dgm:cxn modelId="{AB26F0A2-C283-44A5-B3FF-55487981E965}" type="presParOf" srcId="{3B0819F3-CF30-4633-8CB5-4902E5F51C35}" destId="{6E199274-2EB5-4FA9-B793-4EEDE3051345}" srcOrd="7" destOrd="0" presId="urn:microsoft.com/office/officeart/2005/8/layout/list1"/>
    <dgm:cxn modelId="{064F5263-CBC5-4780-9F9F-436FE101EC40}" type="presParOf" srcId="{3B0819F3-CF30-4633-8CB5-4902E5F51C35}" destId="{82A0F439-E580-4AAA-A63A-4B6233446212}" srcOrd="8" destOrd="0" presId="urn:microsoft.com/office/officeart/2005/8/layout/list1"/>
    <dgm:cxn modelId="{8314A4AE-5757-4D73-AAC9-3E6E655143A4}" type="presParOf" srcId="{82A0F439-E580-4AAA-A63A-4B6233446212}" destId="{FF53413A-5918-42F2-ACA9-873EAEFAA284}" srcOrd="0" destOrd="0" presId="urn:microsoft.com/office/officeart/2005/8/layout/list1"/>
    <dgm:cxn modelId="{7D8A03C5-76A0-4F54-A9BE-F2BCB3912D24}" type="presParOf" srcId="{82A0F439-E580-4AAA-A63A-4B6233446212}" destId="{65F50120-4382-4A90-89AB-8C2D569ADA9E}" srcOrd="1" destOrd="0" presId="urn:microsoft.com/office/officeart/2005/8/layout/list1"/>
    <dgm:cxn modelId="{4D46789A-54B5-405E-B5C9-9FE80C88F4FC}" type="presParOf" srcId="{3B0819F3-CF30-4633-8CB5-4902E5F51C35}" destId="{82F4A92D-B27E-4D5D-9166-3DF6C73D3B5E}" srcOrd="9" destOrd="0" presId="urn:microsoft.com/office/officeart/2005/8/layout/list1"/>
    <dgm:cxn modelId="{FBED81DB-8248-4DAB-AED2-B60FCC92615B}" type="presParOf" srcId="{3B0819F3-CF30-4633-8CB5-4902E5F51C35}" destId="{D7406C8B-7ECC-4582-9DFF-52B2D1E1BCF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F6FDDF5-6592-42F1-BCAC-044B7A620FF2}" type="doc">
      <dgm:prSet loTypeId="urn:microsoft.com/office/officeart/2005/8/layout/chevron1" loCatId="process" qsTypeId="urn:microsoft.com/office/officeart/2005/8/quickstyle/simple1" qsCatId="simple" csTypeId="urn:microsoft.com/office/officeart/2005/8/colors/accent4_4" csCatId="accent4" phldr="1"/>
      <dgm:spPr/>
    </dgm:pt>
    <dgm:pt modelId="{8E695529-BEF2-40C5-B51C-BCDCC52BFB48}">
      <dgm:prSet phldrT="[Text]" custT="1"/>
      <dgm:spPr/>
      <dgm:t>
        <a:bodyPr/>
        <a:lstStyle/>
        <a:p>
          <a:r>
            <a:rPr lang="fr-FR" sz="1400" b="1"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gm:t>
    </dgm:pt>
    <dgm:pt modelId="{30E4F483-2B10-4268-BA2C-83B2ACFDC0EF}" type="par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2DF27D1-21DF-4DD7-B7E2-BCD75161CE8E}" type="sib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1E8533CB-4276-4F0C-A1A5-7860590FC92C}">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4CAE1501-E643-43E8-9B81-2FBEC99DD2B9}" type="par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EB9B0914-7658-4B1D-A6AD-17DB1033B4E1}" type="sib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977DC15A-78A8-4132-958F-AFB40FBB2221}">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18A8CBAA-F572-4EBA-8192-4EC1F32D0002}" type="par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FD05B8D-E383-4862-AF49-63AE3BDA5421}" type="sib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78A74D14-9C83-4C72-994B-D2072D0493C9}">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D7C0C584-49A6-4349-AF08-821E395466C9}" type="par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36198628-C291-4453-8D94-E4CDE1CE5525}" type="sib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C6F606F4-519E-4A77-87E1-D5E3C0C534F7}">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A29778B7-9B71-4BA4-9181-8C82F2F5C9FF}" type="par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67544A73-B70A-4080-B554-2AFC4CDB2ABF}" type="sib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A29764B5-AFE0-48FF-A35F-E261C2C5EDE2}">
      <dgm:prSet custT="1"/>
      <dgm:spPr/>
      <dgm:t>
        <a:bodyPr/>
        <a:lstStyle/>
        <a:p>
          <a:r>
            <a:rPr lang="fr-FR" sz="1600" dirty="0"/>
            <a:t>Année 6</a:t>
          </a:r>
        </a:p>
      </dgm:t>
    </dgm:pt>
    <dgm:pt modelId="{4D36F153-2153-4947-AD1F-73D194FF7009}" type="parTrans" cxnId="{83A1F125-8EEE-447D-8B0A-6F549CA5D9B9}">
      <dgm:prSet/>
      <dgm:spPr/>
      <dgm:t>
        <a:bodyPr/>
        <a:lstStyle/>
        <a:p>
          <a:endParaRPr lang="fr-FR"/>
        </a:p>
      </dgm:t>
    </dgm:pt>
    <dgm:pt modelId="{4131CF99-0021-4E5B-BDAF-717240EEF907}" type="sibTrans" cxnId="{83A1F125-8EEE-447D-8B0A-6F549CA5D9B9}">
      <dgm:prSet/>
      <dgm:spPr/>
      <dgm:t>
        <a:bodyPr/>
        <a:lstStyle/>
        <a:p>
          <a:endParaRPr lang="fr-FR"/>
        </a:p>
      </dgm:t>
    </dgm:pt>
    <dgm:pt modelId="{C11BDAD9-45B7-40CD-89BA-9A4CEC2EAC41}" type="pres">
      <dgm:prSet presAssocID="{BF6FDDF5-6592-42F1-BCAC-044B7A620FF2}" presName="Name0" presStyleCnt="0">
        <dgm:presLayoutVars>
          <dgm:dir/>
          <dgm:animLvl val="lvl"/>
          <dgm:resizeHandles val="exact"/>
        </dgm:presLayoutVars>
      </dgm:prSet>
      <dgm:spPr/>
    </dgm:pt>
    <dgm:pt modelId="{389557EE-2ED8-4E48-86C3-49663E03BD9E}" type="pres">
      <dgm:prSet presAssocID="{8E695529-BEF2-40C5-B51C-BCDCC52BFB48}" presName="parTxOnly" presStyleLbl="node1" presStyleIdx="0" presStyleCnt="6">
        <dgm:presLayoutVars>
          <dgm:chMax val="0"/>
          <dgm:chPref val="0"/>
          <dgm:bulletEnabled val="1"/>
        </dgm:presLayoutVars>
      </dgm:prSet>
      <dgm:spPr/>
    </dgm:pt>
    <dgm:pt modelId="{FBE263A0-30FD-41EA-AB97-9B0BD5EC903D}" type="pres">
      <dgm:prSet presAssocID="{B2DF27D1-21DF-4DD7-B7E2-BCD75161CE8E}" presName="parTxOnlySpace" presStyleCnt="0"/>
      <dgm:spPr/>
    </dgm:pt>
    <dgm:pt modelId="{D66DB8D0-7C61-4B78-A14F-3925586D8949}" type="pres">
      <dgm:prSet presAssocID="{1E8533CB-4276-4F0C-A1A5-7860590FC92C}" presName="parTxOnly" presStyleLbl="node1" presStyleIdx="1" presStyleCnt="6">
        <dgm:presLayoutVars>
          <dgm:chMax val="0"/>
          <dgm:chPref val="0"/>
          <dgm:bulletEnabled val="1"/>
        </dgm:presLayoutVars>
      </dgm:prSet>
      <dgm:spPr/>
    </dgm:pt>
    <dgm:pt modelId="{275D90AA-8419-43CC-A150-7A474945FB8E}" type="pres">
      <dgm:prSet presAssocID="{EB9B0914-7658-4B1D-A6AD-17DB1033B4E1}" presName="parTxOnlySpace" presStyleCnt="0"/>
      <dgm:spPr/>
    </dgm:pt>
    <dgm:pt modelId="{86D4ABDC-FFDF-47F1-93AE-B99FE41F65C7}" type="pres">
      <dgm:prSet presAssocID="{977DC15A-78A8-4132-958F-AFB40FBB2221}" presName="parTxOnly" presStyleLbl="node1" presStyleIdx="2" presStyleCnt="6">
        <dgm:presLayoutVars>
          <dgm:chMax val="0"/>
          <dgm:chPref val="0"/>
          <dgm:bulletEnabled val="1"/>
        </dgm:presLayoutVars>
      </dgm:prSet>
      <dgm:spPr/>
    </dgm:pt>
    <dgm:pt modelId="{B133C216-028B-4906-9DE6-F9B536E408EF}" type="pres">
      <dgm:prSet presAssocID="{BFD05B8D-E383-4862-AF49-63AE3BDA5421}" presName="parTxOnlySpace" presStyleCnt="0"/>
      <dgm:spPr/>
    </dgm:pt>
    <dgm:pt modelId="{7A1D1F3C-72D0-40FD-8ACC-907E39EC8EC7}" type="pres">
      <dgm:prSet presAssocID="{78A74D14-9C83-4C72-994B-D2072D0493C9}" presName="parTxOnly" presStyleLbl="node1" presStyleIdx="3" presStyleCnt="6">
        <dgm:presLayoutVars>
          <dgm:chMax val="0"/>
          <dgm:chPref val="0"/>
          <dgm:bulletEnabled val="1"/>
        </dgm:presLayoutVars>
      </dgm:prSet>
      <dgm:spPr/>
    </dgm:pt>
    <dgm:pt modelId="{50AC9D97-8AF5-4AC3-BEB9-AB0BF501EA58}" type="pres">
      <dgm:prSet presAssocID="{36198628-C291-4453-8D94-E4CDE1CE5525}" presName="parTxOnlySpace" presStyleCnt="0"/>
      <dgm:spPr/>
    </dgm:pt>
    <dgm:pt modelId="{56F33B27-FF49-4E23-95A5-BE1E994F6F65}" type="pres">
      <dgm:prSet presAssocID="{C6F606F4-519E-4A77-87E1-D5E3C0C534F7}" presName="parTxOnly" presStyleLbl="node1" presStyleIdx="4" presStyleCnt="6">
        <dgm:presLayoutVars>
          <dgm:chMax val="0"/>
          <dgm:chPref val="0"/>
          <dgm:bulletEnabled val="1"/>
        </dgm:presLayoutVars>
      </dgm:prSet>
      <dgm:spPr/>
    </dgm:pt>
    <dgm:pt modelId="{60E172E8-1D01-4538-AC2D-71A0B4DC1555}" type="pres">
      <dgm:prSet presAssocID="{67544A73-B70A-4080-B554-2AFC4CDB2ABF}" presName="parTxOnlySpace" presStyleCnt="0"/>
      <dgm:spPr/>
    </dgm:pt>
    <dgm:pt modelId="{1C8AD5B3-C8DF-49C2-A1A8-907EB1A21CB7}" type="pres">
      <dgm:prSet presAssocID="{A29764B5-AFE0-48FF-A35F-E261C2C5EDE2}" presName="parTxOnly" presStyleLbl="node1" presStyleIdx="5" presStyleCnt="6">
        <dgm:presLayoutVars>
          <dgm:chMax val="0"/>
          <dgm:chPref val="0"/>
          <dgm:bulletEnabled val="1"/>
        </dgm:presLayoutVars>
      </dgm:prSet>
      <dgm:spPr/>
    </dgm:pt>
  </dgm:ptLst>
  <dgm:cxnLst>
    <dgm:cxn modelId="{864D3719-4E59-4E60-B198-13968A528F70}" srcId="{BF6FDDF5-6592-42F1-BCAC-044B7A620FF2}" destId="{78A74D14-9C83-4C72-994B-D2072D0493C9}" srcOrd="3" destOrd="0" parTransId="{D7C0C584-49A6-4349-AF08-821E395466C9}" sibTransId="{36198628-C291-4453-8D94-E4CDE1CE5525}"/>
    <dgm:cxn modelId="{F4CD8B20-D885-413F-834E-ACD3AD80212B}" type="presOf" srcId="{8E695529-BEF2-40C5-B51C-BCDCC52BFB48}" destId="{389557EE-2ED8-4E48-86C3-49663E03BD9E}" srcOrd="0" destOrd="0" presId="urn:microsoft.com/office/officeart/2005/8/layout/chevron1"/>
    <dgm:cxn modelId="{83A1F125-8EEE-447D-8B0A-6F549CA5D9B9}" srcId="{BF6FDDF5-6592-42F1-BCAC-044B7A620FF2}" destId="{A29764B5-AFE0-48FF-A35F-E261C2C5EDE2}" srcOrd="5" destOrd="0" parTransId="{4D36F153-2153-4947-AD1F-73D194FF7009}" sibTransId="{4131CF99-0021-4E5B-BDAF-717240EEF907}"/>
    <dgm:cxn modelId="{5DCAC360-EC64-4105-92E1-352D513CBA78}" type="presOf" srcId="{C6F606F4-519E-4A77-87E1-D5E3C0C534F7}" destId="{56F33B27-FF49-4E23-95A5-BE1E994F6F65}" srcOrd="0" destOrd="0" presId="urn:microsoft.com/office/officeart/2005/8/layout/chevron1"/>
    <dgm:cxn modelId="{BBECD878-BCC9-4668-B6AF-2B75EEDB1AFA}" srcId="{BF6FDDF5-6592-42F1-BCAC-044B7A620FF2}" destId="{C6F606F4-519E-4A77-87E1-D5E3C0C534F7}" srcOrd="4" destOrd="0" parTransId="{A29778B7-9B71-4BA4-9181-8C82F2F5C9FF}" sibTransId="{67544A73-B70A-4080-B554-2AFC4CDB2ABF}"/>
    <dgm:cxn modelId="{F1561D82-9A41-414A-86C7-2DD2C4AFC502}" type="presOf" srcId="{A29764B5-AFE0-48FF-A35F-E261C2C5EDE2}" destId="{1C8AD5B3-C8DF-49C2-A1A8-907EB1A21CB7}" srcOrd="0" destOrd="0" presId="urn:microsoft.com/office/officeart/2005/8/layout/chevron1"/>
    <dgm:cxn modelId="{9DFA90A6-062E-4602-8B00-71235BFAB479}" type="presOf" srcId="{1E8533CB-4276-4F0C-A1A5-7860590FC92C}" destId="{D66DB8D0-7C61-4B78-A14F-3925586D8949}" srcOrd="0" destOrd="0" presId="urn:microsoft.com/office/officeart/2005/8/layout/chevron1"/>
    <dgm:cxn modelId="{B54A29B9-39C4-4EE9-819B-0062B71F3118}" type="presOf" srcId="{78A74D14-9C83-4C72-994B-D2072D0493C9}" destId="{7A1D1F3C-72D0-40FD-8ACC-907E39EC8EC7}" srcOrd="0" destOrd="0" presId="urn:microsoft.com/office/officeart/2005/8/layout/chevron1"/>
    <dgm:cxn modelId="{DC06E2D4-C99E-4051-86E3-061B47F4DC22}" srcId="{BF6FDDF5-6592-42F1-BCAC-044B7A620FF2}" destId="{977DC15A-78A8-4132-958F-AFB40FBB2221}" srcOrd="2" destOrd="0" parTransId="{18A8CBAA-F572-4EBA-8192-4EC1F32D0002}" sibTransId="{BFD05B8D-E383-4862-AF49-63AE3BDA5421}"/>
    <dgm:cxn modelId="{F10BEEDE-4E16-442D-8655-C62CA30579E6}" type="presOf" srcId="{977DC15A-78A8-4132-958F-AFB40FBB2221}" destId="{86D4ABDC-FFDF-47F1-93AE-B99FE41F65C7}" srcOrd="0" destOrd="0" presId="urn:microsoft.com/office/officeart/2005/8/layout/chevron1"/>
    <dgm:cxn modelId="{833AF0EB-EF80-4166-A0A0-93D00FCB81DF}" srcId="{BF6FDDF5-6592-42F1-BCAC-044B7A620FF2}" destId="{8E695529-BEF2-40C5-B51C-BCDCC52BFB48}" srcOrd="0" destOrd="0" parTransId="{30E4F483-2B10-4268-BA2C-83B2ACFDC0EF}" sibTransId="{B2DF27D1-21DF-4DD7-B7E2-BCD75161CE8E}"/>
    <dgm:cxn modelId="{104D0DEF-DF72-4F92-993E-02ABE6F1F34B}" srcId="{BF6FDDF5-6592-42F1-BCAC-044B7A620FF2}" destId="{1E8533CB-4276-4F0C-A1A5-7860590FC92C}" srcOrd="1" destOrd="0" parTransId="{4CAE1501-E643-43E8-9B81-2FBEC99DD2B9}" sibTransId="{EB9B0914-7658-4B1D-A6AD-17DB1033B4E1}"/>
    <dgm:cxn modelId="{2D4B62F6-3839-4BCC-9C63-C3F47C82C347}" type="presOf" srcId="{BF6FDDF5-6592-42F1-BCAC-044B7A620FF2}" destId="{C11BDAD9-45B7-40CD-89BA-9A4CEC2EAC41}" srcOrd="0" destOrd="0" presId="urn:microsoft.com/office/officeart/2005/8/layout/chevron1"/>
    <dgm:cxn modelId="{0C8F0318-03EB-4C35-AD17-186FC344C1C3}" type="presParOf" srcId="{C11BDAD9-45B7-40CD-89BA-9A4CEC2EAC41}" destId="{389557EE-2ED8-4E48-86C3-49663E03BD9E}" srcOrd="0" destOrd="0" presId="urn:microsoft.com/office/officeart/2005/8/layout/chevron1"/>
    <dgm:cxn modelId="{3F79FAC2-936A-46DF-AC34-EF47DAE7D7F2}" type="presParOf" srcId="{C11BDAD9-45B7-40CD-89BA-9A4CEC2EAC41}" destId="{FBE263A0-30FD-41EA-AB97-9B0BD5EC903D}" srcOrd="1" destOrd="0" presId="urn:microsoft.com/office/officeart/2005/8/layout/chevron1"/>
    <dgm:cxn modelId="{7DBAE3FF-2C6A-43CB-BF28-6B26775E98D4}" type="presParOf" srcId="{C11BDAD9-45B7-40CD-89BA-9A4CEC2EAC41}" destId="{D66DB8D0-7C61-4B78-A14F-3925586D8949}" srcOrd="2" destOrd="0" presId="urn:microsoft.com/office/officeart/2005/8/layout/chevron1"/>
    <dgm:cxn modelId="{54497A75-66DB-4DD1-A282-BD591E5BC23F}" type="presParOf" srcId="{C11BDAD9-45B7-40CD-89BA-9A4CEC2EAC41}" destId="{275D90AA-8419-43CC-A150-7A474945FB8E}" srcOrd="3" destOrd="0" presId="urn:microsoft.com/office/officeart/2005/8/layout/chevron1"/>
    <dgm:cxn modelId="{5753BDEE-F4BB-4CA1-B188-81D0B0C84838}" type="presParOf" srcId="{C11BDAD9-45B7-40CD-89BA-9A4CEC2EAC41}" destId="{86D4ABDC-FFDF-47F1-93AE-B99FE41F65C7}" srcOrd="4" destOrd="0" presId="urn:microsoft.com/office/officeart/2005/8/layout/chevron1"/>
    <dgm:cxn modelId="{17BA71CE-82AB-49FF-BC0E-8A9498E64F13}" type="presParOf" srcId="{C11BDAD9-45B7-40CD-89BA-9A4CEC2EAC41}" destId="{B133C216-028B-4906-9DE6-F9B536E408EF}" srcOrd="5" destOrd="0" presId="urn:microsoft.com/office/officeart/2005/8/layout/chevron1"/>
    <dgm:cxn modelId="{423139A7-533A-4760-9A51-2FD4E745B7CC}" type="presParOf" srcId="{C11BDAD9-45B7-40CD-89BA-9A4CEC2EAC41}" destId="{7A1D1F3C-72D0-40FD-8ACC-907E39EC8EC7}" srcOrd="6" destOrd="0" presId="urn:microsoft.com/office/officeart/2005/8/layout/chevron1"/>
    <dgm:cxn modelId="{74FC70D9-98AA-4830-9EB5-741D904C15FC}" type="presParOf" srcId="{C11BDAD9-45B7-40CD-89BA-9A4CEC2EAC41}" destId="{50AC9D97-8AF5-4AC3-BEB9-AB0BF501EA58}" srcOrd="7" destOrd="0" presId="urn:microsoft.com/office/officeart/2005/8/layout/chevron1"/>
    <dgm:cxn modelId="{C8CBD4B3-C617-4A8E-B333-AC1406F624E7}" type="presParOf" srcId="{C11BDAD9-45B7-40CD-89BA-9A4CEC2EAC41}" destId="{56F33B27-FF49-4E23-95A5-BE1E994F6F65}" srcOrd="8" destOrd="0" presId="urn:microsoft.com/office/officeart/2005/8/layout/chevron1"/>
    <dgm:cxn modelId="{DC26A847-15BA-40C7-B2FE-05B6651F3C7F}" type="presParOf" srcId="{C11BDAD9-45B7-40CD-89BA-9A4CEC2EAC41}" destId="{60E172E8-1D01-4538-AC2D-71A0B4DC1555}" srcOrd="9" destOrd="0" presId="urn:microsoft.com/office/officeart/2005/8/layout/chevron1"/>
    <dgm:cxn modelId="{9D2DE060-BD0F-4269-9971-4D40F35506E4}" type="presParOf" srcId="{C11BDAD9-45B7-40CD-89BA-9A4CEC2EAC41}" destId="{1C8AD5B3-C8DF-49C2-A1A8-907EB1A21CB7}" srcOrd="10" destOrd="0" presId="urn:microsoft.com/office/officeart/2005/8/layout/chevron1"/>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F6FDDF5-6592-42F1-BCAC-044B7A620FF2}" type="doc">
      <dgm:prSet loTypeId="urn:microsoft.com/office/officeart/2005/8/layout/chevron1" loCatId="process" qsTypeId="urn:microsoft.com/office/officeart/2005/8/quickstyle/simple1" qsCatId="simple" csTypeId="urn:microsoft.com/office/officeart/2005/8/colors/accent4_4" csCatId="accent4" phldr="1"/>
      <dgm:spPr/>
    </dgm:pt>
    <dgm:pt modelId="{8E695529-BEF2-40C5-B51C-BCDCC52BFB48}">
      <dgm:prSet phldrT="[Text]" custT="1"/>
      <dgm:spPr/>
      <dgm:t>
        <a:bodyPr/>
        <a:lstStyle/>
        <a:p>
          <a:r>
            <a:rPr lang="fr-FR" sz="1400" b="1"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gm:t>
    </dgm:pt>
    <dgm:pt modelId="{30E4F483-2B10-4268-BA2C-83B2ACFDC0EF}" type="par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2DF27D1-21DF-4DD7-B7E2-BCD75161CE8E}" type="sib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1E8533CB-4276-4F0C-A1A5-7860590FC92C}">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4CAE1501-E643-43E8-9B81-2FBEC99DD2B9}" type="par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EB9B0914-7658-4B1D-A6AD-17DB1033B4E1}" type="sib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977DC15A-78A8-4132-958F-AFB40FBB2221}">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18A8CBAA-F572-4EBA-8192-4EC1F32D0002}" type="par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FD05B8D-E383-4862-AF49-63AE3BDA5421}" type="sib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78A74D14-9C83-4C72-994B-D2072D0493C9}">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D7C0C584-49A6-4349-AF08-821E395466C9}" type="par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36198628-C291-4453-8D94-E4CDE1CE5525}" type="sib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C6F606F4-519E-4A77-87E1-D5E3C0C534F7}">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A29778B7-9B71-4BA4-9181-8C82F2F5C9FF}" type="par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67544A73-B70A-4080-B554-2AFC4CDB2ABF}" type="sib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A29764B5-AFE0-48FF-A35F-E261C2C5EDE2}">
      <dgm:prSet custT="1"/>
      <dgm:spPr/>
      <dgm:t>
        <a:bodyPr/>
        <a:lstStyle/>
        <a:p>
          <a:r>
            <a:rPr lang="fr-FR" sz="1600" dirty="0"/>
            <a:t>Année 6</a:t>
          </a:r>
        </a:p>
      </dgm:t>
    </dgm:pt>
    <dgm:pt modelId="{4D36F153-2153-4947-AD1F-73D194FF7009}" type="parTrans" cxnId="{83A1F125-8EEE-447D-8B0A-6F549CA5D9B9}">
      <dgm:prSet/>
      <dgm:spPr/>
      <dgm:t>
        <a:bodyPr/>
        <a:lstStyle/>
        <a:p>
          <a:endParaRPr lang="fr-FR"/>
        </a:p>
      </dgm:t>
    </dgm:pt>
    <dgm:pt modelId="{4131CF99-0021-4E5B-BDAF-717240EEF907}" type="sibTrans" cxnId="{83A1F125-8EEE-447D-8B0A-6F549CA5D9B9}">
      <dgm:prSet/>
      <dgm:spPr/>
      <dgm:t>
        <a:bodyPr/>
        <a:lstStyle/>
        <a:p>
          <a:endParaRPr lang="fr-FR"/>
        </a:p>
      </dgm:t>
    </dgm:pt>
    <dgm:pt modelId="{C11BDAD9-45B7-40CD-89BA-9A4CEC2EAC41}" type="pres">
      <dgm:prSet presAssocID="{BF6FDDF5-6592-42F1-BCAC-044B7A620FF2}" presName="Name0" presStyleCnt="0">
        <dgm:presLayoutVars>
          <dgm:dir/>
          <dgm:animLvl val="lvl"/>
          <dgm:resizeHandles val="exact"/>
        </dgm:presLayoutVars>
      </dgm:prSet>
      <dgm:spPr/>
    </dgm:pt>
    <dgm:pt modelId="{389557EE-2ED8-4E48-86C3-49663E03BD9E}" type="pres">
      <dgm:prSet presAssocID="{8E695529-BEF2-40C5-B51C-BCDCC52BFB48}" presName="parTxOnly" presStyleLbl="node1" presStyleIdx="0" presStyleCnt="6">
        <dgm:presLayoutVars>
          <dgm:chMax val="0"/>
          <dgm:chPref val="0"/>
          <dgm:bulletEnabled val="1"/>
        </dgm:presLayoutVars>
      </dgm:prSet>
      <dgm:spPr/>
    </dgm:pt>
    <dgm:pt modelId="{FBE263A0-30FD-41EA-AB97-9B0BD5EC903D}" type="pres">
      <dgm:prSet presAssocID="{B2DF27D1-21DF-4DD7-B7E2-BCD75161CE8E}" presName="parTxOnlySpace" presStyleCnt="0"/>
      <dgm:spPr/>
    </dgm:pt>
    <dgm:pt modelId="{D66DB8D0-7C61-4B78-A14F-3925586D8949}" type="pres">
      <dgm:prSet presAssocID="{1E8533CB-4276-4F0C-A1A5-7860590FC92C}" presName="parTxOnly" presStyleLbl="node1" presStyleIdx="1" presStyleCnt="6">
        <dgm:presLayoutVars>
          <dgm:chMax val="0"/>
          <dgm:chPref val="0"/>
          <dgm:bulletEnabled val="1"/>
        </dgm:presLayoutVars>
      </dgm:prSet>
      <dgm:spPr/>
    </dgm:pt>
    <dgm:pt modelId="{275D90AA-8419-43CC-A150-7A474945FB8E}" type="pres">
      <dgm:prSet presAssocID="{EB9B0914-7658-4B1D-A6AD-17DB1033B4E1}" presName="parTxOnlySpace" presStyleCnt="0"/>
      <dgm:spPr/>
    </dgm:pt>
    <dgm:pt modelId="{86D4ABDC-FFDF-47F1-93AE-B99FE41F65C7}" type="pres">
      <dgm:prSet presAssocID="{977DC15A-78A8-4132-958F-AFB40FBB2221}" presName="parTxOnly" presStyleLbl="node1" presStyleIdx="2" presStyleCnt="6">
        <dgm:presLayoutVars>
          <dgm:chMax val="0"/>
          <dgm:chPref val="0"/>
          <dgm:bulletEnabled val="1"/>
        </dgm:presLayoutVars>
      </dgm:prSet>
      <dgm:spPr/>
    </dgm:pt>
    <dgm:pt modelId="{B133C216-028B-4906-9DE6-F9B536E408EF}" type="pres">
      <dgm:prSet presAssocID="{BFD05B8D-E383-4862-AF49-63AE3BDA5421}" presName="parTxOnlySpace" presStyleCnt="0"/>
      <dgm:spPr/>
    </dgm:pt>
    <dgm:pt modelId="{7A1D1F3C-72D0-40FD-8ACC-907E39EC8EC7}" type="pres">
      <dgm:prSet presAssocID="{78A74D14-9C83-4C72-994B-D2072D0493C9}" presName="parTxOnly" presStyleLbl="node1" presStyleIdx="3" presStyleCnt="6">
        <dgm:presLayoutVars>
          <dgm:chMax val="0"/>
          <dgm:chPref val="0"/>
          <dgm:bulletEnabled val="1"/>
        </dgm:presLayoutVars>
      </dgm:prSet>
      <dgm:spPr/>
    </dgm:pt>
    <dgm:pt modelId="{50AC9D97-8AF5-4AC3-BEB9-AB0BF501EA58}" type="pres">
      <dgm:prSet presAssocID="{36198628-C291-4453-8D94-E4CDE1CE5525}" presName="parTxOnlySpace" presStyleCnt="0"/>
      <dgm:spPr/>
    </dgm:pt>
    <dgm:pt modelId="{56F33B27-FF49-4E23-95A5-BE1E994F6F65}" type="pres">
      <dgm:prSet presAssocID="{C6F606F4-519E-4A77-87E1-D5E3C0C534F7}" presName="parTxOnly" presStyleLbl="node1" presStyleIdx="4" presStyleCnt="6">
        <dgm:presLayoutVars>
          <dgm:chMax val="0"/>
          <dgm:chPref val="0"/>
          <dgm:bulletEnabled val="1"/>
        </dgm:presLayoutVars>
      </dgm:prSet>
      <dgm:spPr/>
    </dgm:pt>
    <dgm:pt modelId="{60E172E8-1D01-4538-AC2D-71A0B4DC1555}" type="pres">
      <dgm:prSet presAssocID="{67544A73-B70A-4080-B554-2AFC4CDB2ABF}" presName="parTxOnlySpace" presStyleCnt="0"/>
      <dgm:spPr/>
    </dgm:pt>
    <dgm:pt modelId="{1C8AD5B3-C8DF-49C2-A1A8-907EB1A21CB7}" type="pres">
      <dgm:prSet presAssocID="{A29764B5-AFE0-48FF-A35F-E261C2C5EDE2}" presName="parTxOnly" presStyleLbl="node1" presStyleIdx="5" presStyleCnt="6">
        <dgm:presLayoutVars>
          <dgm:chMax val="0"/>
          <dgm:chPref val="0"/>
          <dgm:bulletEnabled val="1"/>
        </dgm:presLayoutVars>
      </dgm:prSet>
      <dgm:spPr/>
    </dgm:pt>
  </dgm:ptLst>
  <dgm:cxnLst>
    <dgm:cxn modelId="{864D3719-4E59-4E60-B198-13968A528F70}" srcId="{BF6FDDF5-6592-42F1-BCAC-044B7A620FF2}" destId="{78A74D14-9C83-4C72-994B-D2072D0493C9}" srcOrd="3" destOrd="0" parTransId="{D7C0C584-49A6-4349-AF08-821E395466C9}" sibTransId="{36198628-C291-4453-8D94-E4CDE1CE5525}"/>
    <dgm:cxn modelId="{F4CD8B20-D885-413F-834E-ACD3AD80212B}" type="presOf" srcId="{8E695529-BEF2-40C5-B51C-BCDCC52BFB48}" destId="{389557EE-2ED8-4E48-86C3-49663E03BD9E}" srcOrd="0" destOrd="0" presId="urn:microsoft.com/office/officeart/2005/8/layout/chevron1"/>
    <dgm:cxn modelId="{83A1F125-8EEE-447D-8B0A-6F549CA5D9B9}" srcId="{BF6FDDF5-6592-42F1-BCAC-044B7A620FF2}" destId="{A29764B5-AFE0-48FF-A35F-E261C2C5EDE2}" srcOrd="5" destOrd="0" parTransId="{4D36F153-2153-4947-AD1F-73D194FF7009}" sibTransId="{4131CF99-0021-4E5B-BDAF-717240EEF907}"/>
    <dgm:cxn modelId="{5DCAC360-EC64-4105-92E1-352D513CBA78}" type="presOf" srcId="{C6F606F4-519E-4A77-87E1-D5E3C0C534F7}" destId="{56F33B27-FF49-4E23-95A5-BE1E994F6F65}" srcOrd="0" destOrd="0" presId="urn:microsoft.com/office/officeart/2005/8/layout/chevron1"/>
    <dgm:cxn modelId="{BBECD878-BCC9-4668-B6AF-2B75EEDB1AFA}" srcId="{BF6FDDF5-6592-42F1-BCAC-044B7A620FF2}" destId="{C6F606F4-519E-4A77-87E1-D5E3C0C534F7}" srcOrd="4" destOrd="0" parTransId="{A29778B7-9B71-4BA4-9181-8C82F2F5C9FF}" sibTransId="{67544A73-B70A-4080-B554-2AFC4CDB2ABF}"/>
    <dgm:cxn modelId="{F1561D82-9A41-414A-86C7-2DD2C4AFC502}" type="presOf" srcId="{A29764B5-AFE0-48FF-A35F-E261C2C5EDE2}" destId="{1C8AD5B3-C8DF-49C2-A1A8-907EB1A21CB7}" srcOrd="0" destOrd="0" presId="urn:microsoft.com/office/officeart/2005/8/layout/chevron1"/>
    <dgm:cxn modelId="{9DFA90A6-062E-4602-8B00-71235BFAB479}" type="presOf" srcId="{1E8533CB-4276-4F0C-A1A5-7860590FC92C}" destId="{D66DB8D0-7C61-4B78-A14F-3925586D8949}" srcOrd="0" destOrd="0" presId="urn:microsoft.com/office/officeart/2005/8/layout/chevron1"/>
    <dgm:cxn modelId="{B54A29B9-39C4-4EE9-819B-0062B71F3118}" type="presOf" srcId="{78A74D14-9C83-4C72-994B-D2072D0493C9}" destId="{7A1D1F3C-72D0-40FD-8ACC-907E39EC8EC7}" srcOrd="0" destOrd="0" presId="urn:microsoft.com/office/officeart/2005/8/layout/chevron1"/>
    <dgm:cxn modelId="{DC06E2D4-C99E-4051-86E3-061B47F4DC22}" srcId="{BF6FDDF5-6592-42F1-BCAC-044B7A620FF2}" destId="{977DC15A-78A8-4132-958F-AFB40FBB2221}" srcOrd="2" destOrd="0" parTransId="{18A8CBAA-F572-4EBA-8192-4EC1F32D0002}" sibTransId="{BFD05B8D-E383-4862-AF49-63AE3BDA5421}"/>
    <dgm:cxn modelId="{F10BEEDE-4E16-442D-8655-C62CA30579E6}" type="presOf" srcId="{977DC15A-78A8-4132-958F-AFB40FBB2221}" destId="{86D4ABDC-FFDF-47F1-93AE-B99FE41F65C7}" srcOrd="0" destOrd="0" presId="urn:microsoft.com/office/officeart/2005/8/layout/chevron1"/>
    <dgm:cxn modelId="{833AF0EB-EF80-4166-A0A0-93D00FCB81DF}" srcId="{BF6FDDF5-6592-42F1-BCAC-044B7A620FF2}" destId="{8E695529-BEF2-40C5-B51C-BCDCC52BFB48}" srcOrd="0" destOrd="0" parTransId="{30E4F483-2B10-4268-BA2C-83B2ACFDC0EF}" sibTransId="{B2DF27D1-21DF-4DD7-B7E2-BCD75161CE8E}"/>
    <dgm:cxn modelId="{104D0DEF-DF72-4F92-993E-02ABE6F1F34B}" srcId="{BF6FDDF5-6592-42F1-BCAC-044B7A620FF2}" destId="{1E8533CB-4276-4F0C-A1A5-7860590FC92C}" srcOrd="1" destOrd="0" parTransId="{4CAE1501-E643-43E8-9B81-2FBEC99DD2B9}" sibTransId="{EB9B0914-7658-4B1D-A6AD-17DB1033B4E1}"/>
    <dgm:cxn modelId="{2D4B62F6-3839-4BCC-9C63-C3F47C82C347}" type="presOf" srcId="{BF6FDDF5-6592-42F1-BCAC-044B7A620FF2}" destId="{C11BDAD9-45B7-40CD-89BA-9A4CEC2EAC41}" srcOrd="0" destOrd="0" presId="urn:microsoft.com/office/officeart/2005/8/layout/chevron1"/>
    <dgm:cxn modelId="{0C8F0318-03EB-4C35-AD17-186FC344C1C3}" type="presParOf" srcId="{C11BDAD9-45B7-40CD-89BA-9A4CEC2EAC41}" destId="{389557EE-2ED8-4E48-86C3-49663E03BD9E}" srcOrd="0" destOrd="0" presId="urn:microsoft.com/office/officeart/2005/8/layout/chevron1"/>
    <dgm:cxn modelId="{3F79FAC2-936A-46DF-AC34-EF47DAE7D7F2}" type="presParOf" srcId="{C11BDAD9-45B7-40CD-89BA-9A4CEC2EAC41}" destId="{FBE263A0-30FD-41EA-AB97-9B0BD5EC903D}" srcOrd="1" destOrd="0" presId="urn:microsoft.com/office/officeart/2005/8/layout/chevron1"/>
    <dgm:cxn modelId="{7DBAE3FF-2C6A-43CB-BF28-6B26775E98D4}" type="presParOf" srcId="{C11BDAD9-45B7-40CD-89BA-9A4CEC2EAC41}" destId="{D66DB8D0-7C61-4B78-A14F-3925586D8949}" srcOrd="2" destOrd="0" presId="urn:microsoft.com/office/officeart/2005/8/layout/chevron1"/>
    <dgm:cxn modelId="{54497A75-66DB-4DD1-A282-BD591E5BC23F}" type="presParOf" srcId="{C11BDAD9-45B7-40CD-89BA-9A4CEC2EAC41}" destId="{275D90AA-8419-43CC-A150-7A474945FB8E}" srcOrd="3" destOrd="0" presId="urn:microsoft.com/office/officeart/2005/8/layout/chevron1"/>
    <dgm:cxn modelId="{5753BDEE-F4BB-4CA1-B188-81D0B0C84838}" type="presParOf" srcId="{C11BDAD9-45B7-40CD-89BA-9A4CEC2EAC41}" destId="{86D4ABDC-FFDF-47F1-93AE-B99FE41F65C7}" srcOrd="4" destOrd="0" presId="urn:microsoft.com/office/officeart/2005/8/layout/chevron1"/>
    <dgm:cxn modelId="{17BA71CE-82AB-49FF-BC0E-8A9498E64F13}" type="presParOf" srcId="{C11BDAD9-45B7-40CD-89BA-9A4CEC2EAC41}" destId="{B133C216-028B-4906-9DE6-F9B536E408EF}" srcOrd="5" destOrd="0" presId="urn:microsoft.com/office/officeart/2005/8/layout/chevron1"/>
    <dgm:cxn modelId="{423139A7-533A-4760-9A51-2FD4E745B7CC}" type="presParOf" srcId="{C11BDAD9-45B7-40CD-89BA-9A4CEC2EAC41}" destId="{7A1D1F3C-72D0-40FD-8ACC-907E39EC8EC7}" srcOrd="6" destOrd="0" presId="urn:microsoft.com/office/officeart/2005/8/layout/chevron1"/>
    <dgm:cxn modelId="{74FC70D9-98AA-4830-9EB5-741D904C15FC}" type="presParOf" srcId="{C11BDAD9-45B7-40CD-89BA-9A4CEC2EAC41}" destId="{50AC9D97-8AF5-4AC3-BEB9-AB0BF501EA58}" srcOrd="7" destOrd="0" presId="urn:microsoft.com/office/officeart/2005/8/layout/chevron1"/>
    <dgm:cxn modelId="{C8CBD4B3-C617-4A8E-B333-AC1406F624E7}" type="presParOf" srcId="{C11BDAD9-45B7-40CD-89BA-9A4CEC2EAC41}" destId="{56F33B27-FF49-4E23-95A5-BE1E994F6F65}" srcOrd="8" destOrd="0" presId="urn:microsoft.com/office/officeart/2005/8/layout/chevron1"/>
    <dgm:cxn modelId="{DC26A847-15BA-40C7-B2FE-05B6651F3C7F}" type="presParOf" srcId="{C11BDAD9-45B7-40CD-89BA-9A4CEC2EAC41}" destId="{60E172E8-1D01-4538-AC2D-71A0B4DC1555}" srcOrd="9" destOrd="0" presId="urn:microsoft.com/office/officeart/2005/8/layout/chevron1"/>
    <dgm:cxn modelId="{9D2DE060-BD0F-4269-9971-4D40F35506E4}" type="presParOf" srcId="{C11BDAD9-45B7-40CD-89BA-9A4CEC2EAC41}" destId="{1C8AD5B3-C8DF-49C2-A1A8-907EB1A21CB7}" srcOrd="10" destOrd="0" presId="urn:microsoft.com/office/officeart/2005/8/layout/chevron1"/>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F6FDDF5-6592-42F1-BCAC-044B7A620FF2}" type="doc">
      <dgm:prSet loTypeId="urn:microsoft.com/office/officeart/2005/8/layout/chevron1" loCatId="process" qsTypeId="urn:microsoft.com/office/officeart/2005/8/quickstyle/simple1" qsCatId="simple" csTypeId="urn:microsoft.com/office/officeart/2005/8/colors/accent4_4" csCatId="accent4" phldr="1"/>
      <dgm:spPr/>
    </dgm:pt>
    <dgm:pt modelId="{8E695529-BEF2-40C5-B51C-BCDCC52BFB48}">
      <dgm:prSet phldrT="[Text]" custT="1"/>
      <dgm:spPr/>
      <dgm:t>
        <a:bodyPr/>
        <a:lstStyle/>
        <a:p>
          <a:r>
            <a:rPr lang="fr-FR" sz="1400" b="1"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gm:t>
    </dgm:pt>
    <dgm:pt modelId="{30E4F483-2B10-4268-BA2C-83B2ACFDC0EF}" type="par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2DF27D1-21DF-4DD7-B7E2-BCD75161CE8E}" type="sib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1E8533CB-4276-4F0C-A1A5-7860590FC92C}">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4CAE1501-E643-43E8-9B81-2FBEC99DD2B9}" type="par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EB9B0914-7658-4B1D-A6AD-17DB1033B4E1}" type="sib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977DC15A-78A8-4132-958F-AFB40FBB2221}">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18A8CBAA-F572-4EBA-8192-4EC1F32D0002}" type="par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FD05B8D-E383-4862-AF49-63AE3BDA5421}" type="sib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78A74D14-9C83-4C72-994B-D2072D0493C9}">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D7C0C584-49A6-4349-AF08-821E395466C9}" type="par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36198628-C291-4453-8D94-E4CDE1CE5525}" type="sib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C6F606F4-519E-4A77-87E1-D5E3C0C534F7}">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A29778B7-9B71-4BA4-9181-8C82F2F5C9FF}" type="par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67544A73-B70A-4080-B554-2AFC4CDB2ABF}" type="sib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A29764B5-AFE0-48FF-A35F-E261C2C5EDE2}">
      <dgm:prSet custT="1"/>
      <dgm:spPr/>
      <dgm:t>
        <a:bodyPr/>
        <a:lstStyle/>
        <a:p>
          <a:r>
            <a:rPr lang="fr-FR" sz="1600" dirty="0"/>
            <a:t>Année 6</a:t>
          </a:r>
        </a:p>
      </dgm:t>
    </dgm:pt>
    <dgm:pt modelId="{4D36F153-2153-4947-AD1F-73D194FF7009}" type="parTrans" cxnId="{83A1F125-8EEE-447D-8B0A-6F549CA5D9B9}">
      <dgm:prSet/>
      <dgm:spPr/>
      <dgm:t>
        <a:bodyPr/>
        <a:lstStyle/>
        <a:p>
          <a:endParaRPr lang="fr-FR"/>
        </a:p>
      </dgm:t>
    </dgm:pt>
    <dgm:pt modelId="{4131CF99-0021-4E5B-BDAF-717240EEF907}" type="sibTrans" cxnId="{83A1F125-8EEE-447D-8B0A-6F549CA5D9B9}">
      <dgm:prSet/>
      <dgm:spPr/>
      <dgm:t>
        <a:bodyPr/>
        <a:lstStyle/>
        <a:p>
          <a:endParaRPr lang="fr-FR"/>
        </a:p>
      </dgm:t>
    </dgm:pt>
    <dgm:pt modelId="{C11BDAD9-45B7-40CD-89BA-9A4CEC2EAC41}" type="pres">
      <dgm:prSet presAssocID="{BF6FDDF5-6592-42F1-BCAC-044B7A620FF2}" presName="Name0" presStyleCnt="0">
        <dgm:presLayoutVars>
          <dgm:dir/>
          <dgm:animLvl val="lvl"/>
          <dgm:resizeHandles val="exact"/>
        </dgm:presLayoutVars>
      </dgm:prSet>
      <dgm:spPr/>
    </dgm:pt>
    <dgm:pt modelId="{389557EE-2ED8-4E48-86C3-49663E03BD9E}" type="pres">
      <dgm:prSet presAssocID="{8E695529-BEF2-40C5-B51C-BCDCC52BFB48}" presName="parTxOnly" presStyleLbl="node1" presStyleIdx="0" presStyleCnt="6">
        <dgm:presLayoutVars>
          <dgm:chMax val="0"/>
          <dgm:chPref val="0"/>
          <dgm:bulletEnabled val="1"/>
        </dgm:presLayoutVars>
      </dgm:prSet>
      <dgm:spPr/>
    </dgm:pt>
    <dgm:pt modelId="{FBE263A0-30FD-41EA-AB97-9B0BD5EC903D}" type="pres">
      <dgm:prSet presAssocID="{B2DF27D1-21DF-4DD7-B7E2-BCD75161CE8E}" presName="parTxOnlySpace" presStyleCnt="0"/>
      <dgm:spPr/>
    </dgm:pt>
    <dgm:pt modelId="{D66DB8D0-7C61-4B78-A14F-3925586D8949}" type="pres">
      <dgm:prSet presAssocID="{1E8533CB-4276-4F0C-A1A5-7860590FC92C}" presName="parTxOnly" presStyleLbl="node1" presStyleIdx="1" presStyleCnt="6">
        <dgm:presLayoutVars>
          <dgm:chMax val="0"/>
          <dgm:chPref val="0"/>
          <dgm:bulletEnabled val="1"/>
        </dgm:presLayoutVars>
      </dgm:prSet>
      <dgm:spPr/>
    </dgm:pt>
    <dgm:pt modelId="{275D90AA-8419-43CC-A150-7A474945FB8E}" type="pres">
      <dgm:prSet presAssocID="{EB9B0914-7658-4B1D-A6AD-17DB1033B4E1}" presName="parTxOnlySpace" presStyleCnt="0"/>
      <dgm:spPr/>
    </dgm:pt>
    <dgm:pt modelId="{86D4ABDC-FFDF-47F1-93AE-B99FE41F65C7}" type="pres">
      <dgm:prSet presAssocID="{977DC15A-78A8-4132-958F-AFB40FBB2221}" presName="parTxOnly" presStyleLbl="node1" presStyleIdx="2" presStyleCnt="6">
        <dgm:presLayoutVars>
          <dgm:chMax val="0"/>
          <dgm:chPref val="0"/>
          <dgm:bulletEnabled val="1"/>
        </dgm:presLayoutVars>
      </dgm:prSet>
      <dgm:spPr/>
    </dgm:pt>
    <dgm:pt modelId="{B133C216-028B-4906-9DE6-F9B536E408EF}" type="pres">
      <dgm:prSet presAssocID="{BFD05B8D-E383-4862-AF49-63AE3BDA5421}" presName="parTxOnlySpace" presStyleCnt="0"/>
      <dgm:spPr/>
    </dgm:pt>
    <dgm:pt modelId="{7A1D1F3C-72D0-40FD-8ACC-907E39EC8EC7}" type="pres">
      <dgm:prSet presAssocID="{78A74D14-9C83-4C72-994B-D2072D0493C9}" presName="parTxOnly" presStyleLbl="node1" presStyleIdx="3" presStyleCnt="6">
        <dgm:presLayoutVars>
          <dgm:chMax val="0"/>
          <dgm:chPref val="0"/>
          <dgm:bulletEnabled val="1"/>
        </dgm:presLayoutVars>
      </dgm:prSet>
      <dgm:spPr/>
    </dgm:pt>
    <dgm:pt modelId="{50AC9D97-8AF5-4AC3-BEB9-AB0BF501EA58}" type="pres">
      <dgm:prSet presAssocID="{36198628-C291-4453-8D94-E4CDE1CE5525}" presName="parTxOnlySpace" presStyleCnt="0"/>
      <dgm:spPr/>
    </dgm:pt>
    <dgm:pt modelId="{56F33B27-FF49-4E23-95A5-BE1E994F6F65}" type="pres">
      <dgm:prSet presAssocID="{C6F606F4-519E-4A77-87E1-D5E3C0C534F7}" presName="parTxOnly" presStyleLbl="node1" presStyleIdx="4" presStyleCnt="6">
        <dgm:presLayoutVars>
          <dgm:chMax val="0"/>
          <dgm:chPref val="0"/>
          <dgm:bulletEnabled val="1"/>
        </dgm:presLayoutVars>
      </dgm:prSet>
      <dgm:spPr/>
    </dgm:pt>
    <dgm:pt modelId="{60E172E8-1D01-4538-AC2D-71A0B4DC1555}" type="pres">
      <dgm:prSet presAssocID="{67544A73-B70A-4080-B554-2AFC4CDB2ABF}" presName="parTxOnlySpace" presStyleCnt="0"/>
      <dgm:spPr/>
    </dgm:pt>
    <dgm:pt modelId="{1C8AD5B3-C8DF-49C2-A1A8-907EB1A21CB7}" type="pres">
      <dgm:prSet presAssocID="{A29764B5-AFE0-48FF-A35F-E261C2C5EDE2}" presName="parTxOnly" presStyleLbl="node1" presStyleIdx="5" presStyleCnt="6">
        <dgm:presLayoutVars>
          <dgm:chMax val="0"/>
          <dgm:chPref val="0"/>
          <dgm:bulletEnabled val="1"/>
        </dgm:presLayoutVars>
      </dgm:prSet>
      <dgm:spPr/>
    </dgm:pt>
  </dgm:ptLst>
  <dgm:cxnLst>
    <dgm:cxn modelId="{864D3719-4E59-4E60-B198-13968A528F70}" srcId="{BF6FDDF5-6592-42F1-BCAC-044B7A620FF2}" destId="{78A74D14-9C83-4C72-994B-D2072D0493C9}" srcOrd="3" destOrd="0" parTransId="{D7C0C584-49A6-4349-AF08-821E395466C9}" sibTransId="{36198628-C291-4453-8D94-E4CDE1CE5525}"/>
    <dgm:cxn modelId="{F4CD8B20-D885-413F-834E-ACD3AD80212B}" type="presOf" srcId="{8E695529-BEF2-40C5-B51C-BCDCC52BFB48}" destId="{389557EE-2ED8-4E48-86C3-49663E03BD9E}" srcOrd="0" destOrd="0" presId="urn:microsoft.com/office/officeart/2005/8/layout/chevron1"/>
    <dgm:cxn modelId="{83A1F125-8EEE-447D-8B0A-6F549CA5D9B9}" srcId="{BF6FDDF5-6592-42F1-BCAC-044B7A620FF2}" destId="{A29764B5-AFE0-48FF-A35F-E261C2C5EDE2}" srcOrd="5" destOrd="0" parTransId="{4D36F153-2153-4947-AD1F-73D194FF7009}" sibTransId="{4131CF99-0021-4E5B-BDAF-717240EEF907}"/>
    <dgm:cxn modelId="{5DCAC360-EC64-4105-92E1-352D513CBA78}" type="presOf" srcId="{C6F606F4-519E-4A77-87E1-D5E3C0C534F7}" destId="{56F33B27-FF49-4E23-95A5-BE1E994F6F65}" srcOrd="0" destOrd="0" presId="urn:microsoft.com/office/officeart/2005/8/layout/chevron1"/>
    <dgm:cxn modelId="{BBECD878-BCC9-4668-B6AF-2B75EEDB1AFA}" srcId="{BF6FDDF5-6592-42F1-BCAC-044B7A620FF2}" destId="{C6F606F4-519E-4A77-87E1-D5E3C0C534F7}" srcOrd="4" destOrd="0" parTransId="{A29778B7-9B71-4BA4-9181-8C82F2F5C9FF}" sibTransId="{67544A73-B70A-4080-B554-2AFC4CDB2ABF}"/>
    <dgm:cxn modelId="{F1561D82-9A41-414A-86C7-2DD2C4AFC502}" type="presOf" srcId="{A29764B5-AFE0-48FF-A35F-E261C2C5EDE2}" destId="{1C8AD5B3-C8DF-49C2-A1A8-907EB1A21CB7}" srcOrd="0" destOrd="0" presId="urn:microsoft.com/office/officeart/2005/8/layout/chevron1"/>
    <dgm:cxn modelId="{9DFA90A6-062E-4602-8B00-71235BFAB479}" type="presOf" srcId="{1E8533CB-4276-4F0C-A1A5-7860590FC92C}" destId="{D66DB8D0-7C61-4B78-A14F-3925586D8949}" srcOrd="0" destOrd="0" presId="urn:microsoft.com/office/officeart/2005/8/layout/chevron1"/>
    <dgm:cxn modelId="{B54A29B9-39C4-4EE9-819B-0062B71F3118}" type="presOf" srcId="{78A74D14-9C83-4C72-994B-D2072D0493C9}" destId="{7A1D1F3C-72D0-40FD-8ACC-907E39EC8EC7}" srcOrd="0" destOrd="0" presId="urn:microsoft.com/office/officeart/2005/8/layout/chevron1"/>
    <dgm:cxn modelId="{DC06E2D4-C99E-4051-86E3-061B47F4DC22}" srcId="{BF6FDDF5-6592-42F1-BCAC-044B7A620FF2}" destId="{977DC15A-78A8-4132-958F-AFB40FBB2221}" srcOrd="2" destOrd="0" parTransId="{18A8CBAA-F572-4EBA-8192-4EC1F32D0002}" sibTransId="{BFD05B8D-E383-4862-AF49-63AE3BDA5421}"/>
    <dgm:cxn modelId="{F10BEEDE-4E16-442D-8655-C62CA30579E6}" type="presOf" srcId="{977DC15A-78A8-4132-958F-AFB40FBB2221}" destId="{86D4ABDC-FFDF-47F1-93AE-B99FE41F65C7}" srcOrd="0" destOrd="0" presId="urn:microsoft.com/office/officeart/2005/8/layout/chevron1"/>
    <dgm:cxn modelId="{833AF0EB-EF80-4166-A0A0-93D00FCB81DF}" srcId="{BF6FDDF5-6592-42F1-BCAC-044B7A620FF2}" destId="{8E695529-BEF2-40C5-B51C-BCDCC52BFB48}" srcOrd="0" destOrd="0" parTransId="{30E4F483-2B10-4268-BA2C-83B2ACFDC0EF}" sibTransId="{B2DF27D1-21DF-4DD7-B7E2-BCD75161CE8E}"/>
    <dgm:cxn modelId="{104D0DEF-DF72-4F92-993E-02ABE6F1F34B}" srcId="{BF6FDDF5-6592-42F1-BCAC-044B7A620FF2}" destId="{1E8533CB-4276-4F0C-A1A5-7860590FC92C}" srcOrd="1" destOrd="0" parTransId="{4CAE1501-E643-43E8-9B81-2FBEC99DD2B9}" sibTransId="{EB9B0914-7658-4B1D-A6AD-17DB1033B4E1}"/>
    <dgm:cxn modelId="{2D4B62F6-3839-4BCC-9C63-C3F47C82C347}" type="presOf" srcId="{BF6FDDF5-6592-42F1-BCAC-044B7A620FF2}" destId="{C11BDAD9-45B7-40CD-89BA-9A4CEC2EAC41}" srcOrd="0" destOrd="0" presId="urn:microsoft.com/office/officeart/2005/8/layout/chevron1"/>
    <dgm:cxn modelId="{0C8F0318-03EB-4C35-AD17-186FC344C1C3}" type="presParOf" srcId="{C11BDAD9-45B7-40CD-89BA-9A4CEC2EAC41}" destId="{389557EE-2ED8-4E48-86C3-49663E03BD9E}" srcOrd="0" destOrd="0" presId="urn:microsoft.com/office/officeart/2005/8/layout/chevron1"/>
    <dgm:cxn modelId="{3F79FAC2-936A-46DF-AC34-EF47DAE7D7F2}" type="presParOf" srcId="{C11BDAD9-45B7-40CD-89BA-9A4CEC2EAC41}" destId="{FBE263A0-30FD-41EA-AB97-9B0BD5EC903D}" srcOrd="1" destOrd="0" presId="urn:microsoft.com/office/officeart/2005/8/layout/chevron1"/>
    <dgm:cxn modelId="{7DBAE3FF-2C6A-43CB-BF28-6B26775E98D4}" type="presParOf" srcId="{C11BDAD9-45B7-40CD-89BA-9A4CEC2EAC41}" destId="{D66DB8D0-7C61-4B78-A14F-3925586D8949}" srcOrd="2" destOrd="0" presId="urn:microsoft.com/office/officeart/2005/8/layout/chevron1"/>
    <dgm:cxn modelId="{54497A75-66DB-4DD1-A282-BD591E5BC23F}" type="presParOf" srcId="{C11BDAD9-45B7-40CD-89BA-9A4CEC2EAC41}" destId="{275D90AA-8419-43CC-A150-7A474945FB8E}" srcOrd="3" destOrd="0" presId="urn:microsoft.com/office/officeart/2005/8/layout/chevron1"/>
    <dgm:cxn modelId="{5753BDEE-F4BB-4CA1-B188-81D0B0C84838}" type="presParOf" srcId="{C11BDAD9-45B7-40CD-89BA-9A4CEC2EAC41}" destId="{86D4ABDC-FFDF-47F1-93AE-B99FE41F65C7}" srcOrd="4" destOrd="0" presId="urn:microsoft.com/office/officeart/2005/8/layout/chevron1"/>
    <dgm:cxn modelId="{17BA71CE-82AB-49FF-BC0E-8A9498E64F13}" type="presParOf" srcId="{C11BDAD9-45B7-40CD-89BA-9A4CEC2EAC41}" destId="{B133C216-028B-4906-9DE6-F9B536E408EF}" srcOrd="5" destOrd="0" presId="urn:microsoft.com/office/officeart/2005/8/layout/chevron1"/>
    <dgm:cxn modelId="{423139A7-533A-4760-9A51-2FD4E745B7CC}" type="presParOf" srcId="{C11BDAD9-45B7-40CD-89BA-9A4CEC2EAC41}" destId="{7A1D1F3C-72D0-40FD-8ACC-907E39EC8EC7}" srcOrd="6" destOrd="0" presId="urn:microsoft.com/office/officeart/2005/8/layout/chevron1"/>
    <dgm:cxn modelId="{74FC70D9-98AA-4830-9EB5-741D904C15FC}" type="presParOf" srcId="{C11BDAD9-45B7-40CD-89BA-9A4CEC2EAC41}" destId="{50AC9D97-8AF5-4AC3-BEB9-AB0BF501EA58}" srcOrd="7" destOrd="0" presId="urn:microsoft.com/office/officeart/2005/8/layout/chevron1"/>
    <dgm:cxn modelId="{C8CBD4B3-C617-4A8E-B333-AC1406F624E7}" type="presParOf" srcId="{C11BDAD9-45B7-40CD-89BA-9A4CEC2EAC41}" destId="{56F33B27-FF49-4E23-95A5-BE1E994F6F65}" srcOrd="8" destOrd="0" presId="urn:microsoft.com/office/officeart/2005/8/layout/chevron1"/>
    <dgm:cxn modelId="{DC26A847-15BA-40C7-B2FE-05B6651F3C7F}" type="presParOf" srcId="{C11BDAD9-45B7-40CD-89BA-9A4CEC2EAC41}" destId="{60E172E8-1D01-4538-AC2D-71A0B4DC1555}" srcOrd="9" destOrd="0" presId="urn:microsoft.com/office/officeart/2005/8/layout/chevron1"/>
    <dgm:cxn modelId="{9D2DE060-BD0F-4269-9971-4D40F35506E4}" type="presParOf" srcId="{C11BDAD9-45B7-40CD-89BA-9A4CEC2EAC41}" destId="{1C8AD5B3-C8DF-49C2-A1A8-907EB1A21CB7}" srcOrd="10" destOrd="0" presId="urn:microsoft.com/office/officeart/2005/8/layout/chevron1"/>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F6FDDF5-6592-42F1-BCAC-044B7A620FF2}" type="doc">
      <dgm:prSet loTypeId="urn:microsoft.com/office/officeart/2005/8/layout/chevron1" loCatId="process" qsTypeId="urn:microsoft.com/office/officeart/2005/8/quickstyle/simple1" qsCatId="simple" csTypeId="urn:microsoft.com/office/officeart/2005/8/colors/accent4_4" csCatId="accent4" phldr="1"/>
      <dgm:spPr/>
    </dgm:pt>
    <dgm:pt modelId="{8E695529-BEF2-40C5-B51C-BCDCC52BFB48}">
      <dgm:prSet phldrT="[Text]" custT="1"/>
      <dgm:spPr/>
      <dgm:t>
        <a:bodyPr/>
        <a:lstStyle/>
        <a:p>
          <a:r>
            <a:rPr lang="fr-FR" sz="1400" b="1"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gm:t>
    </dgm:pt>
    <dgm:pt modelId="{30E4F483-2B10-4268-BA2C-83B2ACFDC0EF}" type="par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2DF27D1-21DF-4DD7-B7E2-BCD75161CE8E}" type="sib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1E8533CB-4276-4F0C-A1A5-7860590FC92C}">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4CAE1501-E643-43E8-9B81-2FBEC99DD2B9}" type="par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EB9B0914-7658-4B1D-A6AD-17DB1033B4E1}" type="sib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977DC15A-78A8-4132-958F-AFB40FBB2221}">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18A8CBAA-F572-4EBA-8192-4EC1F32D0002}" type="par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FD05B8D-E383-4862-AF49-63AE3BDA5421}" type="sib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78A74D14-9C83-4C72-994B-D2072D0493C9}">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D7C0C584-49A6-4349-AF08-821E395466C9}" type="par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36198628-C291-4453-8D94-E4CDE1CE5525}" type="sib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C6F606F4-519E-4A77-87E1-D5E3C0C534F7}">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A29778B7-9B71-4BA4-9181-8C82F2F5C9FF}" type="par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67544A73-B70A-4080-B554-2AFC4CDB2ABF}" type="sib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A29764B5-AFE0-48FF-A35F-E261C2C5EDE2}">
      <dgm:prSet custT="1"/>
      <dgm:spPr/>
      <dgm:t>
        <a:bodyPr/>
        <a:lstStyle/>
        <a:p>
          <a:r>
            <a:rPr lang="fr-FR" sz="1600" dirty="0"/>
            <a:t>Année 6</a:t>
          </a:r>
        </a:p>
      </dgm:t>
    </dgm:pt>
    <dgm:pt modelId="{4D36F153-2153-4947-AD1F-73D194FF7009}" type="parTrans" cxnId="{83A1F125-8EEE-447D-8B0A-6F549CA5D9B9}">
      <dgm:prSet/>
      <dgm:spPr/>
      <dgm:t>
        <a:bodyPr/>
        <a:lstStyle/>
        <a:p>
          <a:endParaRPr lang="fr-FR"/>
        </a:p>
      </dgm:t>
    </dgm:pt>
    <dgm:pt modelId="{4131CF99-0021-4E5B-BDAF-717240EEF907}" type="sibTrans" cxnId="{83A1F125-8EEE-447D-8B0A-6F549CA5D9B9}">
      <dgm:prSet/>
      <dgm:spPr/>
      <dgm:t>
        <a:bodyPr/>
        <a:lstStyle/>
        <a:p>
          <a:endParaRPr lang="fr-FR"/>
        </a:p>
      </dgm:t>
    </dgm:pt>
    <dgm:pt modelId="{C11BDAD9-45B7-40CD-89BA-9A4CEC2EAC41}" type="pres">
      <dgm:prSet presAssocID="{BF6FDDF5-6592-42F1-BCAC-044B7A620FF2}" presName="Name0" presStyleCnt="0">
        <dgm:presLayoutVars>
          <dgm:dir/>
          <dgm:animLvl val="lvl"/>
          <dgm:resizeHandles val="exact"/>
        </dgm:presLayoutVars>
      </dgm:prSet>
      <dgm:spPr/>
    </dgm:pt>
    <dgm:pt modelId="{389557EE-2ED8-4E48-86C3-49663E03BD9E}" type="pres">
      <dgm:prSet presAssocID="{8E695529-BEF2-40C5-B51C-BCDCC52BFB48}" presName="parTxOnly" presStyleLbl="node1" presStyleIdx="0" presStyleCnt="6">
        <dgm:presLayoutVars>
          <dgm:chMax val="0"/>
          <dgm:chPref val="0"/>
          <dgm:bulletEnabled val="1"/>
        </dgm:presLayoutVars>
      </dgm:prSet>
      <dgm:spPr/>
    </dgm:pt>
    <dgm:pt modelId="{FBE263A0-30FD-41EA-AB97-9B0BD5EC903D}" type="pres">
      <dgm:prSet presAssocID="{B2DF27D1-21DF-4DD7-B7E2-BCD75161CE8E}" presName="parTxOnlySpace" presStyleCnt="0"/>
      <dgm:spPr/>
    </dgm:pt>
    <dgm:pt modelId="{D66DB8D0-7C61-4B78-A14F-3925586D8949}" type="pres">
      <dgm:prSet presAssocID="{1E8533CB-4276-4F0C-A1A5-7860590FC92C}" presName="parTxOnly" presStyleLbl="node1" presStyleIdx="1" presStyleCnt="6">
        <dgm:presLayoutVars>
          <dgm:chMax val="0"/>
          <dgm:chPref val="0"/>
          <dgm:bulletEnabled val="1"/>
        </dgm:presLayoutVars>
      </dgm:prSet>
      <dgm:spPr/>
    </dgm:pt>
    <dgm:pt modelId="{275D90AA-8419-43CC-A150-7A474945FB8E}" type="pres">
      <dgm:prSet presAssocID="{EB9B0914-7658-4B1D-A6AD-17DB1033B4E1}" presName="parTxOnlySpace" presStyleCnt="0"/>
      <dgm:spPr/>
    </dgm:pt>
    <dgm:pt modelId="{86D4ABDC-FFDF-47F1-93AE-B99FE41F65C7}" type="pres">
      <dgm:prSet presAssocID="{977DC15A-78A8-4132-958F-AFB40FBB2221}" presName="parTxOnly" presStyleLbl="node1" presStyleIdx="2" presStyleCnt="6">
        <dgm:presLayoutVars>
          <dgm:chMax val="0"/>
          <dgm:chPref val="0"/>
          <dgm:bulletEnabled val="1"/>
        </dgm:presLayoutVars>
      </dgm:prSet>
      <dgm:spPr/>
    </dgm:pt>
    <dgm:pt modelId="{B133C216-028B-4906-9DE6-F9B536E408EF}" type="pres">
      <dgm:prSet presAssocID="{BFD05B8D-E383-4862-AF49-63AE3BDA5421}" presName="parTxOnlySpace" presStyleCnt="0"/>
      <dgm:spPr/>
    </dgm:pt>
    <dgm:pt modelId="{7A1D1F3C-72D0-40FD-8ACC-907E39EC8EC7}" type="pres">
      <dgm:prSet presAssocID="{78A74D14-9C83-4C72-994B-D2072D0493C9}" presName="parTxOnly" presStyleLbl="node1" presStyleIdx="3" presStyleCnt="6">
        <dgm:presLayoutVars>
          <dgm:chMax val="0"/>
          <dgm:chPref val="0"/>
          <dgm:bulletEnabled val="1"/>
        </dgm:presLayoutVars>
      </dgm:prSet>
      <dgm:spPr/>
    </dgm:pt>
    <dgm:pt modelId="{50AC9D97-8AF5-4AC3-BEB9-AB0BF501EA58}" type="pres">
      <dgm:prSet presAssocID="{36198628-C291-4453-8D94-E4CDE1CE5525}" presName="parTxOnlySpace" presStyleCnt="0"/>
      <dgm:spPr/>
    </dgm:pt>
    <dgm:pt modelId="{56F33B27-FF49-4E23-95A5-BE1E994F6F65}" type="pres">
      <dgm:prSet presAssocID="{C6F606F4-519E-4A77-87E1-D5E3C0C534F7}" presName="parTxOnly" presStyleLbl="node1" presStyleIdx="4" presStyleCnt="6">
        <dgm:presLayoutVars>
          <dgm:chMax val="0"/>
          <dgm:chPref val="0"/>
          <dgm:bulletEnabled val="1"/>
        </dgm:presLayoutVars>
      </dgm:prSet>
      <dgm:spPr/>
    </dgm:pt>
    <dgm:pt modelId="{60E172E8-1D01-4538-AC2D-71A0B4DC1555}" type="pres">
      <dgm:prSet presAssocID="{67544A73-B70A-4080-B554-2AFC4CDB2ABF}" presName="parTxOnlySpace" presStyleCnt="0"/>
      <dgm:spPr/>
    </dgm:pt>
    <dgm:pt modelId="{1C8AD5B3-C8DF-49C2-A1A8-907EB1A21CB7}" type="pres">
      <dgm:prSet presAssocID="{A29764B5-AFE0-48FF-A35F-E261C2C5EDE2}" presName="parTxOnly" presStyleLbl="node1" presStyleIdx="5" presStyleCnt="6">
        <dgm:presLayoutVars>
          <dgm:chMax val="0"/>
          <dgm:chPref val="0"/>
          <dgm:bulletEnabled val="1"/>
        </dgm:presLayoutVars>
      </dgm:prSet>
      <dgm:spPr/>
    </dgm:pt>
  </dgm:ptLst>
  <dgm:cxnLst>
    <dgm:cxn modelId="{864D3719-4E59-4E60-B198-13968A528F70}" srcId="{BF6FDDF5-6592-42F1-BCAC-044B7A620FF2}" destId="{78A74D14-9C83-4C72-994B-D2072D0493C9}" srcOrd="3" destOrd="0" parTransId="{D7C0C584-49A6-4349-AF08-821E395466C9}" sibTransId="{36198628-C291-4453-8D94-E4CDE1CE5525}"/>
    <dgm:cxn modelId="{F4CD8B20-D885-413F-834E-ACD3AD80212B}" type="presOf" srcId="{8E695529-BEF2-40C5-B51C-BCDCC52BFB48}" destId="{389557EE-2ED8-4E48-86C3-49663E03BD9E}" srcOrd="0" destOrd="0" presId="urn:microsoft.com/office/officeart/2005/8/layout/chevron1"/>
    <dgm:cxn modelId="{83A1F125-8EEE-447D-8B0A-6F549CA5D9B9}" srcId="{BF6FDDF5-6592-42F1-BCAC-044B7A620FF2}" destId="{A29764B5-AFE0-48FF-A35F-E261C2C5EDE2}" srcOrd="5" destOrd="0" parTransId="{4D36F153-2153-4947-AD1F-73D194FF7009}" sibTransId="{4131CF99-0021-4E5B-BDAF-717240EEF907}"/>
    <dgm:cxn modelId="{5DCAC360-EC64-4105-92E1-352D513CBA78}" type="presOf" srcId="{C6F606F4-519E-4A77-87E1-D5E3C0C534F7}" destId="{56F33B27-FF49-4E23-95A5-BE1E994F6F65}" srcOrd="0" destOrd="0" presId="urn:microsoft.com/office/officeart/2005/8/layout/chevron1"/>
    <dgm:cxn modelId="{BBECD878-BCC9-4668-B6AF-2B75EEDB1AFA}" srcId="{BF6FDDF5-6592-42F1-BCAC-044B7A620FF2}" destId="{C6F606F4-519E-4A77-87E1-D5E3C0C534F7}" srcOrd="4" destOrd="0" parTransId="{A29778B7-9B71-4BA4-9181-8C82F2F5C9FF}" sibTransId="{67544A73-B70A-4080-B554-2AFC4CDB2ABF}"/>
    <dgm:cxn modelId="{F1561D82-9A41-414A-86C7-2DD2C4AFC502}" type="presOf" srcId="{A29764B5-AFE0-48FF-A35F-E261C2C5EDE2}" destId="{1C8AD5B3-C8DF-49C2-A1A8-907EB1A21CB7}" srcOrd="0" destOrd="0" presId="urn:microsoft.com/office/officeart/2005/8/layout/chevron1"/>
    <dgm:cxn modelId="{9DFA90A6-062E-4602-8B00-71235BFAB479}" type="presOf" srcId="{1E8533CB-4276-4F0C-A1A5-7860590FC92C}" destId="{D66DB8D0-7C61-4B78-A14F-3925586D8949}" srcOrd="0" destOrd="0" presId="urn:microsoft.com/office/officeart/2005/8/layout/chevron1"/>
    <dgm:cxn modelId="{B54A29B9-39C4-4EE9-819B-0062B71F3118}" type="presOf" srcId="{78A74D14-9C83-4C72-994B-D2072D0493C9}" destId="{7A1D1F3C-72D0-40FD-8ACC-907E39EC8EC7}" srcOrd="0" destOrd="0" presId="urn:microsoft.com/office/officeart/2005/8/layout/chevron1"/>
    <dgm:cxn modelId="{DC06E2D4-C99E-4051-86E3-061B47F4DC22}" srcId="{BF6FDDF5-6592-42F1-BCAC-044B7A620FF2}" destId="{977DC15A-78A8-4132-958F-AFB40FBB2221}" srcOrd="2" destOrd="0" parTransId="{18A8CBAA-F572-4EBA-8192-4EC1F32D0002}" sibTransId="{BFD05B8D-E383-4862-AF49-63AE3BDA5421}"/>
    <dgm:cxn modelId="{F10BEEDE-4E16-442D-8655-C62CA30579E6}" type="presOf" srcId="{977DC15A-78A8-4132-958F-AFB40FBB2221}" destId="{86D4ABDC-FFDF-47F1-93AE-B99FE41F65C7}" srcOrd="0" destOrd="0" presId="urn:microsoft.com/office/officeart/2005/8/layout/chevron1"/>
    <dgm:cxn modelId="{833AF0EB-EF80-4166-A0A0-93D00FCB81DF}" srcId="{BF6FDDF5-6592-42F1-BCAC-044B7A620FF2}" destId="{8E695529-BEF2-40C5-B51C-BCDCC52BFB48}" srcOrd="0" destOrd="0" parTransId="{30E4F483-2B10-4268-BA2C-83B2ACFDC0EF}" sibTransId="{B2DF27D1-21DF-4DD7-B7E2-BCD75161CE8E}"/>
    <dgm:cxn modelId="{104D0DEF-DF72-4F92-993E-02ABE6F1F34B}" srcId="{BF6FDDF5-6592-42F1-BCAC-044B7A620FF2}" destId="{1E8533CB-4276-4F0C-A1A5-7860590FC92C}" srcOrd="1" destOrd="0" parTransId="{4CAE1501-E643-43E8-9B81-2FBEC99DD2B9}" sibTransId="{EB9B0914-7658-4B1D-A6AD-17DB1033B4E1}"/>
    <dgm:cxn modelId="{2D4B62F6-3839-4BCC-9C63-C3F47C82C347}" type="presOf" srcId="{BF6FDDF5-6592-42F1-BCAC-044B7A620FF2}" destId="{C11BDAD9-45B7-40CD-89BA-9A4CEC2EAC41}" srcOrd="0" destOrd="0" presId="urn:microsoft.com/office/officeart/2005/8/layout/chevron1"/>
    <dgm:cxn modelId="{0C8F0318-03EB-4C35-AD17-186FC344C1C3}" type="presParOf" srcId="{C11BDAD9-45B7-40CD-89BA-9A4CEC2EAC41}" destId="{389557EE-2ED8-4E48-86C3-49663E03BD9E}" srcOrd="0" destOrd="0" presId="urn:microsoft.com/office/officeart/2005/8/layout/chevron1"/>
    <dgm:cxn modelId="{3F79FAC2-936A-46DF-AC34-EF47DAE7D7F2}" type="presParOf" srcId="{C11BDAD9-45B7-40CD-89BA-9A4CEC2EAC41}" destId="{FBE263A0-30FD-41EA-AB97-9B0BD5EC903D}" srcOrd="1" destOrd="0" presId="urn:microsoft.com/office/officeart/2005/8/layout/chevron1"/>
    <dgm:cxn modelId="{7DBAE3FF-2C6A-43CB-BF28-6B26775E98D4}" type="presParOf" srcId="{C11BDAD9-45B7-40CD-89BA-9A4CEC2EAC41}" destId="{D66DB8D0-7C61-4B78-A14F-3925586D8949}" srcOrd="2" destOrd="0" presId="urn:microsoft.com/office/officeart/2005/8/layout/chevron1"/>
    <dgm:cxn modelId="{54497A75-66DB-4DD1-A282-BD591E5BC23F}" type="presParOf" srcId="{C11BDAD9-45B7-40CD-89BA-9A4CEC2EAC41}" destId="{275D90AA-8419-43CC-A150-7A474945FB8E}" srcOrd="3" destOrd="0" presId="urn:microsoft.com/office/officeart/2005/8/layout/chevron1"/>
    <dgm:cxn modelId="{5753BDEE-F4BB-4CA1-B188-81D0B0C84838}" type="presParOf" srcId="{C11BDAD9-45B7-40CD-89BA-9A4CEC2EAC41}" destId="{86D4ABDC-FFDF-47F1-93AE-B99FE41F65C7}" srcOrd="4" destOrd="0" presId="urn:microsoft.com/office/officeart/2005/8/layout/chevron1"/>
    <dgm:cxn modelId="{17BA71CE-82AB-49FF-BC0E-8A9498E64F13}" type="presParOf" srcId="{C11BDAD9-45B7-40CD-89BA-9A4CEC2EAC41}" destId="{B133C216-028B-4906-9DE6-F9B536E408EF}" srcOrd="5" destOrd="0" presId="urn:microsoft.com/office/officeart/2005/8/layout/chevron1"/>
    <dgm:cxn modelId="{423139A7-533A-4760-9A51-2FD4E745B7CC}" type="presParOf" srcId="{C11BDAD9-45B7-40CD-89BA-9A4CEC2EAC41}" destId="{7A1D1F3C-72D0-40FD-8ACC-907E39EC8EC7}" srcOrd="6" destOrd="0" presId="urn:microsoft.com/office/officeart/2005/8/layout/chevron1"/>
    <dgm:cxn modelId="{74FC70D9-98AA-4830-9EB5-741D904C15FC}" type="presParOf" srcId="{C11BDAD9-45B7-40CD-89BA-9A4CEC2EAC41}" destId="{50AC9D97-8AF5-4AC3-BEB9-AB0BF501EA58}" srcOrd="7" destOrd="0" presId="urn:microsoft.com/office/officeart/2005/8/layout/chevron1"/>
    <dgm:cxn modelId="{C8CBD4B3-C617-4A8E-B333-AC1406F624E7}" type="presParOf" srcId="{C11BDAD9-45B7-40CD-89BA-9A4CEC2EAC41}" destId="{56F33B27-FF49-4E23-95A5-BE1E994F6F65}" srcOrd="8" destOrd="0" presId="urn:microsoft.com/office/officeart/2005/8/layout/chevron1"/>
    <dgm:cxn modelId="{DC26A847-15BA-40C7-B2FE-05B6651F3C7F}" type="presParOf" srcId="{C11BDAD9-45B7-40CD-89BA-9A4CEC2EAC41}" destId="{60E172E8-1D01-4538-AC2D-71A0B4DC1555}" srcOrd="9" destOrd="0" presId="urn:microsoft.com/office/officeart/2005/8/layout/chevron1"/>
    <dgm:cxn modelId="{9D2DE060-BD0F-4269-9971-4D40F35506E4}" type="presParOf" srcId="{C11BDAD9-45B7-40CD-89BA-9A4CEC2EAC41}" destId="{1C8AD5B3-C8DF-49C2-A1A8-907EB1A21CB7}" srcOrd="10" destOrd="0" presId="urn:microsoft.com/office/officeart/2005/8/layout/chevron1"/>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F6FDDF5-6592-42F1-BCAC-044B7A620FF2}" type="doc">
      <dgm:prSet loTypeId="urn:microsoft.com/office/officeart/2005/8/layout/chevron1" loCatId="process" qsTypeId="urn:microsoft.com/office/officeart/2005/8/quickstyle/simple1" qsCatId="simple" csTypeId="urn:microsoft.com/office/officeart/2005/8/colors/accent4_4" csCatId="accent4" phldr="1"/>
      <dgm:spPr/>
    </dgm:pt>
    <dgm:pt modelId="{8E695529-BEF2-40C5-B51C-BCDCC52BFB48}">
      <dgm:prSet phldrT="[Text]" custT="1"/>
      <dgm:spPr/>
      <dgm:t>
        <a:bodyPr/>
        <a:lstStyle/>
        <a:p>
          <a:r>
            <a:rPr lang="fr-FR" sz="1400" b="1"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gm:t>
    </dgm:pt>
    <dgm:pt modelId="{30E4F483-2B10-4268-BA2C-83B2ACFDC0EF}" type="par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2DF27D1-21DF-4DD7-B7E2-BCD75161CE8E}" type="sib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1E8533CB-4276-4F0C-A1A5-7860590FC92C}">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4CAE1501-E643-43E8-9B81-2FBEC99DD2B9}" type="par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EB9B0914-7658-4B1D-A6AD-17DB1033B4E1}" type="sib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977DC15A-78A8-4132-958F-AFB40FBB2221}">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18A8CBAA-F572-4EBA-8192-4EC1F32D0002}" type="par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FD05B8D-E383-4862-AF49-63AE3BDA5421}" type="sib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78A74D14-9C83-4C72-994B-D2072D0493C9}">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D7C0C584-49A6-4349-AF08-821E395466C9}" type="par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36198628-C291-4453-8D94-E4CDE1CE5525}" type="sib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C6F606F4-519E-4A77-87E1-D5E3C0C534F7}">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A29778B7-9B71-4BA4-9181-8C82F2F5C9FF}" type="par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67544A73-B70A-4080-B554-2AFC4CDB2ABF}" type="sib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A29764B5-AFE0-48FF-A35F-E261C2C5EDE2}">
      <dgm:prSet custT="1"/>
      <dgm:spPr/>
      <dgm:t>
        <a:bodyPr/>
        <a:lstStyle/>
        <a:p>
          <a:r>
            <a:rPr lang="fr-FR" sz="1600" dirty="0"/>
            <a:t>Année 6</a:t>
          </a:r>
        </a:p>
      </dgm:t>
    </dgm:pt>
    <dgm:pt modelId="{4D36F153-2153-4947-AD1F-73D194FF7009}" type="parTrans" cxnId="{83A1F125-8EEE-447D-8B0A-6F549CA5D9B9}">
      <dgm:prSet/>
      <dgm:spPr/>
      <dgm:t>
        <a:bodyPr/>
        <a:lstStyle/>
        <a:p>
          <a:endParaRPr lang="fr-FR"/>
        </a:p>
      </dgm:t>
    </dgm:pt>
    <dgm:pt modelId="{4131CF99-0021-4E5B-BDAF-717240EEF907}" type="sibTrans" cxnId="{83A1F125-8EEE-447D-8B0A-6F549CA5D9B9}">
      <dgm:prSet/>
      <dgm:spPr/>
      <dgm:t>
        <a:bodyPr/>
        <a:lstStyle/>
        <a:p>
          <a:endParaRPr lang="fr-FR"/>
        </a:p>
      </dgm:t>
    </dgm:pt>
    <dgm:pt modelId="{C11BDAD9-45B7-40CD-89BA-9A4CEC2EAC41}" type="pres">
      <dgm:prSet presAssocID="{BF6FDDF5-6592-42F1-BCAC-044B7A620FF2}" presName="Name0" presStyleCnt="0">
        <dgm:presLayoutVars>
          <dgm:dir/>
          <dgm:animLvl val="lvl"/>
          <dgm:resizeHandles val="exact"/>
        </dgm:presLayoutVars>
      </dgm:prSet>
      <dgm:spPr/>
    </dgm:pt>
    <dgm:pt modelId="{389557EE-2ED8-4E48-86C3-49663E03BD9E}" type="pres">
      <dgm:prSet presAssocID="{8E695529-BEF2-40C5-B51C-BCDCC52BFB48}" presName="parTxOnly" presStyleLbl="node1" presStyleIdx="0" presStyleCnt="6">
        <dgm:presLayoutVars>
          <dgm:chMax val="0"/>
          <dgm:chPref val="0"/>
          <dgm:bulletEnabled val="1"/>
        </dgm:presLayoutVars>
      </dgm:prSet>
      <dgm:spPr/>
    </dgm:pt>
    <dgm:pt modelId="{FBE263A0-30FD-41EA-AB97-9B0BD5EC903D}" type="pres">
      <dgm:prSet presAssocID="{B2DF27D1-21DF-4DD7-B7E2-BCD75161CE8E}" presName="parTxOnlySpace" presStyleCnt="0"/>
      <dgm:spPr/>
    </dgm:pt>
    <dgm:pt modelId="{D66DB8D0-7C61-4B78-A14F-3925586D8949}" type="pres">
      <dgm:prSet presAssocID="{1E8533CB-4276-4F0C-A1A5-7860590FC92C}" presName="parTxOnly" presStyleLbl="node1" presStyleIdx="1" presStyleCnt="6">
        <dgm:presLayoutVars>
          <dgm:chMax val="0"/>
          <dgm:chPref val="0"/>
          <dgm:bulletEnabled val="1"/>
        </dgm:presLayoutVars>
      </dgm:prSet>
      <dgm:spPr/>
    </dgm:pt>
    <dgm:pt modelId="{275D90AA-8419-43CC-A150-7A474945FB8E}" type="pres">
      <dgm:prSet presAssocID="{EB9B0914-7658-4B1D-A6AD-17DB1033B4E1}" presName="parTxOnlySpace" presStyleCnt="0"/>
      <dgm:spPr/>
    </dgm:pt>
    <dgm:pt modelId="{86D4ABDC-FFDF-47F1-93AE-B99FE41F65C7}" type="pres">
      <dgm:prSet presAssocID="{977DC15A-78A8-4132-958F-AFB40FBB2221}" presName="parTxOnly" presStyleLbl="node1" presStyleIdx="2" presStyleCnt="6">
        <dgm:presLayoutVars>
          <dgm:chMax val="0"/>
          <dgm:chPref val="0"/>
          <dgm:bulletEnabled val="1"/>
        </dgm:presLayoutVars>
      </dgm:prSet>
      <dgm:spPr/>
    </dgm:pt>
    <dgm:pt modelId="{B133C216-028B-4906-9DE6-F9B536E408EF}" type="pres">
      <dgm:prSet presAssocID="{BFD05B8D-E383-4862-AF49-63AE3BDA5421}" presName="parTxOnlySpace" presStyleCnt="0"/>
      <dgm:spPr/>
    </dgm:pt>
    <dgm:pt modelId="{7A1D1F3C-72D0-40FD-8ACC-907E39EC8EC7}" type="pres">
      <dgm:prSet presAssocID="{78A74D14-9C83-4C72-994B-D2072D0493C9}" presName="parTxOnly" presStyleLbl="node1" presStyleIdx="3" presStyleCnt="6">
        <dgm:presLayoutVars>
          <dgm:chMax val="0"/>
          <dgm:chPref val="0"/>
          <dgm:bulletEnabled val="1"/>
        </dgm:presLayoutVars>
      </dgm:prSet>
      <dgm:spPr/>
    </dgm:pt>
    <dgm:pt modelId="{50AC9D97-8AF5-4AC3-BEB9-AB0BF501EA58}" type="pres">
      <dgm:prSet presAssocID="{36198628-C291-4453-8D94-E4CDE1CE5525}" presName="parTxOnlySpace" presStyleCnt="0"/>
      <dgm:spPr/>
    </dgm:pt>
    <dgm:pt modelId="{56F33B27-FF49-4E23-95A5-BE1E994F6F65}" type="pres">
      <dgm:prSet presAssocID="{C6F606F4-519E-4A77-87E1-D5E3C0C534F7}" presName="parTxOnly" presStyleLbl="node1" presStyleIdx="4" presStyleCnt="6">
        <dgm:presLayoutVars>
          <dgm:chMax val="0"/>
          <dgm:chPref val="0"/>
          <dgm:bulletEnabled val="1"/>
        </dgm:presLayoutVars>
      </dgm:prSet>
      <dgm:spPr/>
    </dgm:pt>
    <dgm:pt modelId="{60E172E8-1D01-4538-AC2D-71A0B4DC1555}" type="pres">
      <dgm:prSet presAssocID="{67544A73-B70A-4080-B554-2AFC4CDB2ABF}" presName="parTxOnlySpace" presStyleCnt="0"/>
      <dgm:spPr/>
    </dgm:pt>
    <dgm:pt modelId="{1C8AD5B3-C8DF-49C2-A1A8-907EB1A21CB7}" type="pres">
      <dgm:prSet presAssocID="{A29764B5-AFE0-48FF-A35F-E261C2C5EDE2}" presName="parTxOnly" presStyleLbl="node1" presStyleIdx="5" presStyleCnt="6">
        <dgm:presLayoutVars>
          <dgm:chMax val="0"/>
          <dgm:chPref val="0"/>
          <dgm:bulletEnabled val="1"/>
        </dgm:presLayoutVars>
      </dgm:prSet>
      <dgm:spPr/>
    </dgm:pt>
  </dgm:ptLst>
  <dgm:cxnLst>
    <dgm:cxn modelId="{864D3719-4E59-4E60-B198-13968A528F70}" srcId="{BF6FDDF5-6592-42F1-BCAC-044B7A620FF2}" destId="{78A74D14-9C83-4C72-994B-D2072D0493C9}" srcOrd="3" destOrd="0" parTransId="{D7C0C584-49A6-4349-AF08-821E395466C9}" sibTransId="{36198628-C291-4453-8D94-E4CDE1CE5525}"/>
    <dgm:cxn modelId="{F4CD8B20-D885-413F-834E-ACD3AD80212B}" type="presOf" srcId="{8E695529-BEF2-40C5-B51C-BCDCC52BFB48}" destId="{389557EE-2ED8-4E48-86C3-49663E03BD9E}" srcOrd="0" destOrd="0" presId="urn:microsoft.com/office/officeart/2005/8/layout/chevron1"/>
    <dgm:cxn modelId="{83A1F125-8EEE-447D-8B0A-6F549CA5D9B9}" srcId="{BF6FDDF5-6592-42F1-BCAC-044B7A620FF2}" destId="{A29764B5-AFE0-48FF-A35F-E261C2C5EDE2}" srcOrd="5" destOrd="0" parTransId="{4D36F153-2153-4947-AD1F-73D194FF7009}" sibTransId="{4131CF99-0021-4E5B-BDAF-717240EEF907}"/>
    <dgm:cxn modelId="{5DCAC360-EC64-4105-92E1-352D513CBA78}" type="presOf" srcId="{C6F606F4-519E-4A77-87E1-D5E3C0C534F7}" destId="{56F33B27-FF49-4E23-95A5-BE1E994F6F65}" srcOrd="0" destOrd="0" presId="urn:microsoft.com/office/officeart/2005/8/layout/chevron1"/>
    <dgm:cxn modelId="{BBECD878-BCC9-4668-B6AF-2B75EEDB1AFA}" srcId="{BF6FDDF5-6592-42F1-BCAC-044B7A620FF2}" destId="{C6F606F4-519E-4A77-87E1-D5E3C0C534F7}" srcOrd="4" destOrd="0" parTransId="{A29778B7-9B71-4BA4-9181-8C82F2F5C9FF}" sibTransId="{67544A73-B70A-4080-B554-2AFC4CDB2ABF}"/>
    <dgm:cxn modelId="{F1561D82-9A41-414A-86C7-2DD2C4AFC502}" type="presOf" srcId="{A29764B5-AFE0-48FF-A35F-E261C2C5EDE2}" destId="{1C8AD5B3-C8DF-49C2-A1A8-907EB1A21CB7}" srcOrd="0" destOrd="0" presId="urn:microsoft.com/office/officeart/2005/8/layout/chevron1"/>
    <dgm:cxn modelId="{9DFA90A6-062E-4602-8B00-71235BFAB479}" type="presOf" srcId="{1E8533CB-4276-4F0C-A1A5-7860590FC92C}" destId="{D66DB8D0-7C61-4B78-A14F-3925586D8949}" srcOrd="0" destOrd="0" presId="urn:microsoft.com/office/officeart/2005/8/layout/chevron1"/>
    <dgm:cxn modelId="{B54A29B9-39C4-4EE9-819B-0062B71F3118}" type="presOf" srcId="{78A74D14-9C83-4C72-994B-D2072D0493C9}" destId="{7A1D1F3C-72D0-40FD-8ACC-907E39EC8EC7}" srcOrd="0" destOrd="0" presId="urn:microsoft.com/office/officeart/2005/8/layout/chevron1"/>
    <dgm:cxn modelId="{DC06E2D4-C99E-4051-86E3-061B47F4DC22}" srcId="{BF6FDDF5-6592-42F1-BCAC-044B7A620FF2}" destId="{977DC15A-78A8-4132-958F-AFB40FBB2221}" srcOrd="2" destOrd="0" parTransId="{18A8CBAA-F572-4EBA-8192-4EC1F32D0002}" sibTransId="{BFD05B8D-E383-4862-AF49-63AE3BDA5421}"/>
    <dgm:cxn modelId="{F10BEEDE-4E16-442D-8655-C62CA30579E6}" type="presOf" srcId="{977DC15A-78A8-4132-958F-AFB40FBB2221}" destId="{86D4ABDC-FFDF-47F1-93AE-B99FE41F65C7}" srcOrd="0" destOrd="0" presId="urn:microsoft.com/office/officeart/2005/8/layout/chevron1"/>
    <dgm:cxn modelId="{833AF0EB-EF80-4166-A0A0-93D00FCB81DF}" srcId="{BF6FDDF5-6592-42F1-BCAC-044B7A620FF2}" destId="{8E695529-BEF2-40C5-B51C-BCDCC52BFB48}" srcOrd="0" destOrd="0" parTransId="{30E4F483-2B10-4268-BA2C-83B2ACFDC0EF}" sibTransId="{B2DF27D1-21DF-4DD7-B7E2-BCD75161CE8E}"/>
    <dgm:cxn modelId="{104D0DEF-DF72-4F92-993E-02ABE6F1F34B}" srcId="{BF6FDDF5-6592-42F1-BCAC-044B7A620FF2}" destId="{1E8533CB-4276-4F0C-A1A5-7860590FC92C}" srcOrd="1" destOrd="0" parTransId="{4CAE1501-E643-43E8-9B81-2FBEC99DD2B9}" sibTransId="{EB9B0914-7658-4B1D-A6AD-17DB1033B4E1}"/>
    <dgm:cxn modelId="{2D4B62F6-3839-4BCC-9C63-C3F47C82C347}" type="presOf" srcId="{BF6FDDF5-6592-42F1-BCAC-044B7A620FF2}" destId="{C11BDAD9-45B7-40CD-89BA-9A4CEC2EAC41}" srcOrd="0" destOrd="0" presId="urn:microsoft.com/office/officeart/2005/8/layout/chevron1"/>
    <dgm:cxn modelId="{0C8F0318-03EB-4C35-AD17-186FC344C1C3}" type="presParOf" srcId="{C11BDAD9-45B7-40CD-89BA-9A4CEC2EAC41}" destId="{389557EE-2ED8-4E48-86C3-49663E03BD9E}" srcOrd="0" destOrd="0" presId="urn:microsoft.com/office/officeart/2005/8/layout/chevron1"/>
    <dgm:cxn modelId="{3F79FAC2-936A-46DF-AC34-EF47DAE7D7F2}" type="presParOf" srcId="{C11BDAD9-45B7-40CD-89BA-9A4CEC2EAC41}" destId="{FBE263A0-30FD-41EA-AB97-9B0BD5EC903D}" srcOrd="1" destOrd="0" presId="urn:microsoft.com/office/officeart/2005/8/layout/chevron1"/>
    <dgm:cxn modelId="{7DBAE3FF-2C6A-43CB-BF28-6B26775E98D4}" type="presParOf" srcId="{C11BDAD9-45B7-40CD-89BA-9A4CEC2EAC41}" destId="{D66DB8D0-7C61-4B78-A14F-3925586D8949}" srcOrd="2" destOrd="0" presId="urn:microsoft.com/office/officeart/2005/8/layout/chevron1"/>
    <dgm:cxn modelId="{54497A75-66DB-4DD1-A282-BD591E5BC23F}" type="presParOf" srcId="{C11BDAD9-45B7-40CD-89BA-9A4CEC2EAC41}" destId="{275D90AA-8419-43CC-A150-7A474945FB8E}" srcOrd="3" destOrd="0" presId="urn:microsoft.com/office/officeart/2005/8/layout/chevron1"/>
    <dgm:cxn modelId="{5753BDEE-F4BB-4CA1-B188-81D0B0C84838}" type="presParOf" srcId="{C11BDAD9-45B7-40CD-89BA-9A4CEC2EAC41}" destId="{86D4ABDC-FFDF-47F1-93AE-B99FE41F65C7}" srcOrd="4" destOrd="0" presId="urn:microsoft.com/office/officeart/2005/8/layout/chevron1"/>
    <dgm:cxn modelId="{17BA71CE-82AB-49FF-BC0E-8A9498E64F13}" type="presParOf" srcId="{C11BDAD9-45B7-40CD-89BA-9A4CEC2EAC41}" destId="{B133C216-028B-4906-9DE6-F9B536E408EF}" srcOrd="5" destOrd="0" presId="urn:microsoft.com/office/officeart/2005/8/layout/chevron1"/>
    <dgm:cxn modelId="{423139A7-533A-4760-9A51-2FD4E745B7CC}" type="presParOf" srcId="{C11BDAD9-45B7-40CD-89BA-9A4CEC2EAC41}" destId="{7A1D1F3C-72D0-40FD-8ACC-907E39EC8EC7}" srcOrd="6" destOrd="0" presId="urn:microsoft.com/office/officeart/2005/8/layout/chevron1"/>
    <dgm:cxn modelId="{74FC70D9-98AA-4830-9EB5-741D904C15FC}" type="presParOf" srcId="{C11BDAD9-45B7-40CD-89BA-9A4CEC2EAC41}" destId="{50AC9D97-8AF5-4AC3-BEB9-AB0BF501EA58}" srcOrd="7" destOrd="0" presId="urn:microsoft.com/office/officeart/2005/8/layout/chevron1"/>
    <dgm:cxn modelId="{C8CBD4B3-C617-4A8E-B333-AC1406F624E7}" type="presParOf" srcId="{C11BDAD9-45B7-40CD-89BA-9A4CEC2EAC41}" destId="{56F33B27-FF49-4E23-95A5-BE1E994F6F65}" srcOrd="8" destOrd="0" presId="urn:microsoft.com/office/officeart/2005/8/layout/chevron1"/>
    <dgm:cxn modelId="{DC26A847-15BA-40C7-B2FE-05B6651F3C7F}" type="presParOf" srcId="{C11BDAD9-45B7-40CD-89BA-9A4CEC2EAC41}" destId="{60E172E8-1D01-4538-AC2D-71A0B4DC1555}" srcOrd="9" destOrd="0" presId="urn:microsoft.com/office/officeart/2005/8/layout/chevron1"/>
    <dgm:cxn modelId="{9D2DE060-BD0F-4269-9971-4D40F35506E4}" type="presParOf" srcId="{C11BDAD9-45B7-40CD-89BA-9A4CEC2EAC41}" destId="{1C8AD5B3-C8DF-49C2-A1A8-907EB1A21CB7}" srcOrd="10" destOrd="0" presId="urn:microsoft.com/office/officeart/2005/8/layout/chevron1"/>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F6FDDF5-6592-42F1-BCAC-044B7A620FF2}" type="doc">
      <dgm:prSet loTypeId="urn:microsoft.com/office/officeart/2005/8/layout/chevron1" loCatId="process" qsTypeId="urn:microsoft.com/office/officeart/2005/8/quickstyle/simple1" qsCatId="simple" csTypeId="urn:microsoft.com/office/officeart/2005/8/colors/accent4_4" csCatId="accent4" phldr="1"/>
      <dgm:spPr/>
    </dgm:pt>
    <dgm:pt modelId="{8E695529-BEF2-40C5-B51C-BCDCC52BFB48}">
      <dgm:prSet phldrT="[Text]" custT="1"/>
      <dgm:spPr/>
      <dgm:t>
        <a:bodyPr/>
        <a:lstStyle/>
        <a:p>
          <a:r>
            <a:rPr lang="fr-FR" sz="1400" b="1"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gm:t>
    </dgm:pt>
    <dgm:pt modelId="{30E4F483-2B10-4268-BA2C-83B2ACFDC0EF}" type="par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2DF27D1-21DF-4DD7-B7E2-BCD75161CE8E}" type="sibTrans" cxnId="{833AF0EB-EF80-4166-A0A0-93D00FCB81DF}">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1E8533CB-4276-4F0C-A1A5-7860590FC92C}">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4CAE1501-E643-43E8-9B81-2FBEC99DD2B9}" type="par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EB9B0914-7658-4B1D-A6AD-17DB1033B4E1}" type="sibTrans" cxnId="{104D0DEF-DF72-4F92-993E-02ABE6F1F34B}">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977DC15A-78A8-4132-958F-AFB40FBB2221}">
      <dgm:prSet phldrT="[Text]" custT="1"/>
      <dgm:spPr/>
      <dgm:t>
        <a:bodyPr/>
        <a:lstStyle/>
        <a:p>
          <a:r>
            <a:rPr lang="fr-FR" sz="1400" b="1"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18A8CBAA-F572-4EBA-8192-4EC1F32D0002}" type="par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BFD05B8D-E383-4862-AF49-63AE3BDA5421}" type="sibTrans" cxnId="{DC06E2D4-C99E-4051-86E3-061B47F4DC22}">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78A74D14-9C83-4C72-994B-D2072D0493C9}">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D7C0C584-49A6-4349-AF08-821E395466C9}" type="par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36198628-C291-4453-8D94-E4CDE1CE5525}" type="sibTrans" cxnId="{864D3719-4E59-4E60-B198-13968A528F70}">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C6F606F4-519E-4A77-87E1-D5E3C0C534F7}">
      <dgm:prSet phldrT="[Text]" custT="1"/>
      <dgm:spPr/>
      <dgm:t>
        <a:bodyPr/>
        <a:lstStyle/>
        <a:p>
          <a:r>
            <a:rPr lang="fr-FR" sz="1400" b="1">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gm:t>
    </dgm:pt>
    <dgm:pt modelId="{A29778B7-9B71-4BA4-9181-8C82F2F5C9FF}" type="par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67544A73-B70A-4080-B554-2AFC4CDB2ABF}" type="sibTrans" cxnId="{BBECD878-BCC9-4668-B6AF-2B75EEDB1AFA}">
      <dgm:prSet/>
      <dgm:spPr/>
      <dgm:t>
        <a:bodyPr/>
        <a:lstStyle/>
        <a:p>
          <a:endParaRPr lang="en-US"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A29764B5-AFE0-48FF-A35F-E261C2C5EDE2}">
      <dgm:prSet custT="1"/>
      <dgm:spPr/>
      <dgm:t>
        <a:bodyPr/>
        <a:lstStyle/>
        <a:p>
          <a:r>
            <a:rPr lang="fr-FR" sz="1600" dirty="0"/>
            <a:t>Année 6</a:t>
          </a:r>
        </a:p>
      </dgm:t>
    </dgm:pt>
    <dgm:pt modelId="{4D36F153-2153-4947-AD1F-73D194FF7009}" type="parTrans" cxnId="{83A1F125-8EEE-447D-8B0A-6F549CA5D9B9}">
      <dgm:prSet/>
      <dgm:spPr/>
      <dgm:t>
        <a:bodyPr/>
        <a:lstStyle/>
        <a:p>
          <a:endParaRPr lang="fr-FR"/>
        </a:p>
      </dgm:t>
    </dgm:pt>
    <dgm:pt modelId="{4131CF99-0021-4E5B-BDAF-717240EEF907}" type="sibTrans" cxnId="{83A1F125-8EEE-447D-8B0A-6F549CA5D9B9}">
      <dgm:prSet/>
      <dgm:spPr/>
      <dgm:t>
        <a:bodyPr/>
        <a:lstStyle/>
        <a:p>
          <a:endParaRPr lang="fr-FR"/>
        </a:p>
      </dgm:t>
    </dgm:pt>
    <dgm:pt modelId="{C11BDAD9-45B7-40CD-89BA-9A4CEC2EAC41}" type="pres">
      <dgm:prSet presAssocID="{BF6FDDF5-6592-42F1-BCAC-044B7A620FF2}" presName="Name0" presStyleCnt="0">
        <dgm:presLayoutVars>
          <dgm:dir/>
          <dgm:animLvl val="lvl"/>
          <dgm:resizeHandles val="exact"/>
        </dgm:presLayoutVars>
      </dgm:prSet>
      <dgm:spPr/>
    </dgm:pt>
    <dgm:pt modelId="{389557EE-2ED8-4E48-86C3-49663E03BD9E}" type="pres">
      <dgm:prSet presAssocID="{8E695529-BEF2-40C5-B51C-BCDCC52BFB48}" presName="parTxOnly" presStyleLbl="node1" presStyleIdx="0" presStyleCnt="6">
        <dgm:presLayoutVars>
          <dgm:chMax val="0"/>
          <dgm:chPref val="0"/>
          <dgm:bulletEnabled val="1"/>
        </dgm:presLayoutVars>
      </dgm:prSet>
      <dgm:spPr/>
    </dgm:pt>
    <dgm:pt modelId="{FBE263A0-30FD-41EA-AB97-9B0BD5EC903D}" type="pres">
      <dgm:prSet presAssocID="{B2DF27D1-21DF-4DD7-B7E2-BCD75161CE8E}" presName="parTxOnlySpace" presStyleCnt="0"/>
      <dgm:spPr/>
    </dgm:pt>
    <dgm:pt modelId="{D66DB8D0-7C61-4B78-A14F-3925586D8949}" type="pres">
      <dgm:prSet presAssocID="{1E8533CB-4276-4F0C-A1A5-7860590FC92C}" presName="parTxOnly" presStyleLbl="node1" presStyleIdx="1" presStyleCnt="6">
        <dgm:presLayoutVars>
          <dgm:chMax val="0"/>
          <dgm:chPref val="0"/>
          <dgm:bulletEnabled val="1"/>
        </dgm:presLayoutVars>
      </dgm:prSet>
      <dgm:spPr/>
    </dgm:pt>
    <dgm:pt modelId="{275D90AA-8419-43CC-A150-7A474945FB8E}" type="pres">
      <dgm:prSet presAssocID="{EB9B0914-7658-4B1D-A6AD-17DB1033B4E1}" presName="parTxOnlySpace" presStyleCnt="0"/>
      <dgm:spPr/>
    </dgm:pt>
    <dgm:pt modelId="{86D4ABDC-FFDF-47F1-93AE-B99FE41F65C7}" type="pres">
      <dgm:prSet presAssocID="{977DC15A-78A8-4132-958F-AFB40FBB2221}" presName="parTxOnly" presStyleLbl="node1" presStyleIdx="2" presStyleCnt="6">
        <dgm:presLayoutVars>
          <dgm:chMax val="0"/>
          <dgm:chPref val="0"/>
          <dgm:bulletEnabled val="1"/>
        </dgm:presLayoutVars>
      </dgm:prSet>
      <dgm:spPr/>
    </dgm:pt>
    <dgm:pt modelId="{B133C216-028B-4906-9DE6-F9B536E408EF}" type="pres">
      <dgm:prSet presAssocID="{BFD05B8D-E383-4862-AF49-63AE3BDA5421}" presName="parTxOnlySpace" presStyleCnt="0"/>
      <dgm:spPr/>
    </dgm:pt>
    <dgm:pt modelId="{7A1D1F3C-72D0-40FD-8ACC-907E39EC8EC7}" type="pres">
      <dgm:prSet presAssocID="{78A74D14-9C83-4C72-994B-D2072D0493C9}" presName="parTxOnly" presStyleLbl="node1" presStyleIdx="3" presStyleCnt="6">
        <dgm:presLayoutVars>
          <dgm:chMax val="0"/>
          <dgm:chPref val="0"/>
          <dgm:bulletEnabled val="1"/>
        </dgm:presLayoutVars>
      </dgm:prSet>
      <dgm:spPr/>
    </dgm:pt>
    <dgm:pt modelId="{50AC9D97-8AF5-4AC3-BEB9-AB0BF501EA58}" type="pres">
      <dgm:prSet presAssocID="{36198628-C291-4453-8D94-E4CDE1CE5525}" presName="parTxOnlySpace" presStyleCnt="0"/>
      <dgm:spPr/>
    </dgm:pt>
    <dgm:pt modelId="{56F33B27-FF49-4E23-95A5-BE1E994F6F65}" type="pres">
      <dgm:prSet presAssocID="{C6F606F4-519E-4A77-87E1-D5E3C0C534F7}" presName="parTxOnly" presStyleLbl="node1" presStyleIdx="4" presStyleCnt="6">
        <dgm:presLayoutVars>
          <dgm:chMax val="0"/>
          <dgm:chPref val="0"/>
          <dgm:bulletEnabled val="1"/>
        </dgm:presLayoutVars>
      </dgm:prSet>
      <dgm:spPr/>
    </dgm:pt>
    <dgm:pt modelId="{60E172E8-1D01-4538-AC2D-71A0B4DC1555}" type="pres">
      <dgm:prSet presAssocID="{67544A73-B70A-4080-B554-2AFC4CDB2ABF}" presName="parTxOnlySpace" presStyleCnt="0"/>
      <dgm:spPr/>
    </dgm:pt>
    <dgm:pt modelId="{1C8AD5B3-C8DF-49C2-A1A8-907EB1A21CB7}" type="pres">
      <dgm:prSet presAssocID="{A29764B5-AFE0-48FF-A35F-E261C2C5EDE2}" presName="parTxOnly" presStyleLbl="node1" presStyleIdx="5" presStyleCnt="6">
        <dgm:presLayoutVars>
          <dgm:chMax val="0"/>
          <dgm:chPref val="0"/>
          <dgm:bulletEnabled val="1"/>
        </dgm:presLayoutVars>
      </dgm:prSet>
      <dgm:spPr/>
    </dgm:pt>
  </dgm:ptLst>
  <dgm:cxnLst>
    <dgm:cxn modelId="{864D3719-4E59-4E60-B198-13968A528F70}" srcId="{BF6FDDF5-6592-42F1-BCAC-044B7A620FF2}" destId="{78A74D14-9C83-4C72-994B-D2072D0493C9}" srcOrd="3" destOrd="0" parTransId="{D7C0C584-49A6-4349-AF08-821E395466C9}" sibTransId="{36198628-C291-4453-8D94-E4CDE1CE5525}"/>
    <dgm:cxn modelId="{F4CD8B20-D885-413F-834E-ACD3AD80212B}" type="presOf" srcId="{8E695529-BEF2-40C5-B51C-BCDCC52BFB48}" destId="{389557EE-2ED8-4E48-86C3-49663E03BD9E}" srcOrd="0" destOrd="0" presId="urn:microsoft.com/office/officeart/2005/8/layout/chevron1"/>
    <dgm:cxn modelId="{83A1F125-8EEE-447D-8B0A-6F549CA5D9B9}" srcId="{BF6FDDF5-6592-42F1-BCAC-044B7A620FF2}" destId="{A29764B5-AFE0-48FF-A35F-E261C2C5EDE2}" srcOrd="5" destOrd="0" parTransId="{4D36F153-2153-4947-AD1F-73D194FF7009}" sibTransId="{4131CF99-0021-4E5B-BDAF-717240EEF907}"/>
    <dgm:cxn modelId="{5DCAC360-EC64-4105-92E1-352D513CBA78}" type="presOf" srcId="{C6F606F4-519E-4A77-87E1-D5E3C0C534F7}" destId="{56F33B27-FF49-4E23-95A5-BE1E994F6F65}" srcOrd="0" destOrd="0" presId="urn:microsoft.com/office/officeart/2005/8/layout/chevron1"/>
    <dgm:cxn modelId="{BBECD878-BCC9-4668-B6AF-2B75EEDB1AFA}" srcId="{BF6FDDF5-6592-42F1-BCAC-044B7A620FF2}" destId="{C6F606F4-519E-4A77-87E1-D5E3C0C534F7}" srcOrd="4" destOrd="0" parTransId="{A29778B7-9B71-4BA4-9181-8C82F2F5C9FF}" sibTransId="{67544A73-B70A-4080-B554-2AFC4CDB2ABF}"/>
    <dgm:cxn modelId="{F1561D82-9A41-414A-86C7-2DD2C4AFC502}" type="presOf" srcId="{A29764B5-AFE0-48FF-A35F-E261C2C5EDE2}" destId="{1C8AD5B3-C8DF-49C2-A1A8-907EB1A21CB7}" srcOrd="0" destOrd="0" presId="urn:microsoft.com/office/officeart/2005/8/layout/chevron1"/>
    <dgm:cxn modelId="{9DFA90A6-062E-4602-8B00-71235BFAB479}" type="presOf" srcId="{1E8533CB-4276-4F0C-A1A5-7860590FC92C}" destId="{D66DB8D0-7C61-4B78-A14F-3925586D8949}" srcOrd="0" destOrd="0" presId="urn:microsoft.com/office/officeart/2005/8/layout/chevron1"/>
    <dgm:cxn modelId="{B54A29B9-39C4-4EE9-819B-0062B71F3118}" type="presOf" srcId="{78A74D14-9C83-4C72-994B-D2072D0493C9}" destId="{7A1D1F3C-72D0-40FD-8ACC-907E39EC8EC7}" srcOrd="0" destOrd="0" presId="urn:microsoft.com/office/officeart/2005/8/layout/chevron1"/>
    <dgm:cxn modelId="{DC06E2D4-C99E-4051-86E3-061B47F4DC22}" srcId="{BF6FDDF5-6592-42F1-BCAC-044B7A620FF2}" destId="{977DC15A-78A8-4132-958F-AFB40FBB2221}" srcOrd="2" destOrd="0" parTransId="{18A8CBAA-F572-4EBA-8192-4EC1F32D0002}" sibTransId="{BFD05B8D-E383-4862-AF49-63AE3BDA5421}"/>
    <dgm:cxn modelId="{F10BEEDE-4E16-442D-8655-C62CA30579E6}" type="presOf" srcId="{977DC15A-78A8-4132-958F-AFB40FBB2221}" destId="{86D4ABDC-FFDF-47F1-93AE-B99FE41F65C7}" srcOrd="0" destOrd="0" presId="urn:microsoft.com/office/officeart/2005/8/layout/chevron1"/>
    <dgm:cxn modelId="{833AF0EB-EF80-4166-A0A0-93D00FCB81DF}" srcId="{BF6FDDF5-6592-42F1-BCAC-044B7A620FF2}" destId="{8E695529-BEF2-40C5-B51C-BCDCC52BFB48}" srcOrd="0" destOrd="0" parTransId="{30E4F483-2B10-4268-BA2C-83B2ACFDC0EF}" sibTransId="{B2DF27D1-21DF-4DD7-B7E2-BCD75161CE8E}"/>
    <dgm:cxn modelId="{104D0DEF-DF72-4F92-993E-02ABE6F1F34B}" srcId="{BF6FDDF5-6592-42F1-BCAC-044B7A620FF2}" destId="{1E8533CB-4276-4F0C-A1A5-7860590FC92C}" srcOrd="1" destOrd="0" parTransId="{4CAE1501-E643-43E8-9B81-2FBEC99DD2B9}" sibTransId="{EB9B0914-7658-4B1D-A6AD-17DB1033B4E1}"/>
    <dgm:cxn modelId="{2D4B62F6-3839-4BCC-9C63-C3F47C82C347}" type="presOf" srcId="{BF6FDDF5-6592-42F1-BCAC-044B7A620FF2}" destId="{C11BDAD9-45B7-40CD-89BA-9A4CEC2EAC41}" srcOrd="0" destOrd="0" presId="urn:microsoft.com/office/officeart/2005/8/layout/chevron1"/>
    <dgm:cxn modelId="{0C8F0318-03EB-4C35-AD17-186FC344C1C3}" type="presParOf" srcId="{C11BDAD9-45B7-40CD-89BA-9A4CEC2EAC41}" destId="{389557EE-2ED8-4E48-86C3-49663E03BD9E}" srcOrd="0" destOrd="0" presId="urn:microsoft.com/office/officeart/2005/8/layout/chevron1"/>
    <dgm:cxn modelId="{3F79FAC2-936A-46DF-AC34-EF47DAE7D7F2}" type="presParOf" srcId="{C11BDAD9-45B7-40CD-89BA-9A4CEC2EAC41}" destId="{FBE263A0-30FD-41EA-AB97-9B0BD5EC903D}" srcOrd="1" destOrd="0" presId="urn:microsoft.com/office/officeart/2005/8/layout/chevron1"/>
    <dgm:cxn modelId="{7DBAE3FF-2C6A-43CB-BF28-6B26775E98D4}" type="presParOf" srcId="{C11BDAD9-45B7-40CD-89BA-9A4CEC2EAC41}" destId="{D66DB8D0-7C61-4B78-A14F-3925586D8949}" srcOrd="2" destOrd="0" presId="urn:microsoft.com/office/officeart/2005/8/layout/chevron1"/>
    <dgm:cxn modelId="{54497A75-66DB-4DD1-A282-BD591E5BC23F}" type="presParOf" srcId="{C11BDAD9-45B7-40CD-89BA-9A4CEC2EAC41}" destId="{275D90AA-8419-43CC-A150-7A474945FB8E}" srcOrd="3" destOrd="0" presId="urn:microsoft.com/office/officeart/2005/8/layout/chevron1"/>
    <dgm:cxn modelId="{5753BDEE-F4BB-4CA1-B188-81D0B0C84838}" type="presParOf" srcId="{C11BDAD9-45B7-40CD-89BA-9A4CEC2EAC41}" destId="{86D4ABDC-FFDF-47F1-93AE-B99FE41F65C7}" srcOrd="4" destOrd="0" presId="urn:microsoft.com/office/officeart/2005/8/layout/chevron1"/>
    <dgm:cxn modelId="{17BA71CE-82AB-49FF-BC0E-8A9498E64F13}" type="presParOf" srcId="{C11BDAD9-45B7-40CD-89BA-9A4CEC2EAC41}" destId="{B133C216-028B-4906-9DE6-F9B536E408EF}" srcOrd="5" destOrd="0" presId="urn:microsoft.com/office/officeart/2005/8/layout/chevron1"/>
    <dgm:cxn modelId="{423139A7-533A-4760-9A51-2FD4E745B7CC}" type="presParOf" srcId="{C11BDAD9-45B7-40CD-89BA-9A4CEC2EAC41}" destId="{7A1D1F3C-72D0-40FD-8ACC-907E39EC8EC7}" srcOrd="6" destOrd="0" presId="urn:microsoft.com/office/officeart/2005/8/layout/chevron1"/>
    <dgm:cxn modelId="{74FC70D9-98AA-4830-9EB5-741D904C15FC}" type="presParOf" srcId="{C11BDAD9-45B7-40CD-89BA-9A4CEC2EAC41}" destId="{50AC9D97-8AF5-4AC3-BEB9-AB0BF501EA58}" srcOrd="7" destOrd="0" presId="urn:microsoft.com/office/officeart/2005/8/layout/chevron1"/>
    <dgm:cxn modelId="{C8CBD4B3-C617-4A8E-B333-AC1406F624E7}" type="presParOf" srcId="{C11BDAD9-45B7-40CD-89BA-9A4CEC2EAC41}" destId="{56F33B27-FF49-4E23-95A5-BE1E994F6F65}" srcOrd="8" destOrd="0" presId="urn:microsoft.com/office/officeart/2005/8/layout/chevron1"/>
    <dgm:cxn modelId="{DC26A847-15BA-40C7-B2FE-05B6651F3C7F}" type="presParOf" srcId="{C11BDAD9-45B7-40CD-89BA-9A4CEC2EAC41}" destId="{60E172E8-1D01-4538-AC2D-71A0B4DC1555}" srcOrd="9" destOrd="0" presId="urn:microsoft.com/office/officeart/2005/8/layout/chevron1"/>
    <dgm:cxn modelId="{9D2DE060-BD0F-4269-9971-4D40F35506E4}" type="presParOf" srcId="{C11BDAD9-45B7-40CD-89BA-9A4CEC2EAC41}" destId="{1C8AD5B3-C8DF-49C2-A1A8-907EB1A21CB7}" srcOrd="10" destOrd="0" presId="urn:microsoft.com/office/officeart/2005/8/layout/chevron1"/>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B1034E6-3776-4BEE-B18A-13F8CE9ABA5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CAD1491-227E-448A-B14E-8E64B159FCC5}">
      <dgm:prSet/>
      <dgm:spPr/>
      <dgm:t>
        <a:bodyPr/>
        <a:lstStyle/>
        <a:p>
          <a:r>
            <a:rPr lang="en-US"/>
            <a:t>We have contacted MAPA. They are very interested in the matter, although for now they are more clear about the part concerning the C fixation.</a:t>
          </a:r>
        </a:p>
      </dgm:t>
    </dgm:pt>
    <dgm:pt modelId="{6C4160DD-6618-45D9-B76F-DC34A10DD39C}" type="parTrans" cxnId="{BBF8267E-EC6C-4FC6-BE83-76B6269C2DD7}">
      <dgm:prSet/>
      <dgm:spPr/>
      <dgm:t>
        <a:bodyPr/>
        <a:lstStyle/>
        <a:p>
          <a:endParaRPr lang="en-US"/>
        </a:p>
      </dgm:t>
    </dgm:pt>
    <dgm:pt modelId="{E00ADCBD-112F-4804-851D-652F1056083B}" type="sibTrans" cxnId="{BBF8267E-EC6C-4FC6-BE83-76B6269C2DD7}">
      <dgm:prSet/>
      <dgm:spPr/>
      <dgm:t>
        <a:bodyPr/>
        <a:lstStyle/>
        <a:p>
          <a:endParaRPr lang="en-US"/>
        </a:p>
      </dgm:t>
    </dgm:pt>
    <dgm:pt modelId="{80BE6049-D761-4122-A2CA-7EB37CE4D4F6}">
      <dgm:prSet/>
      <dgm:spPr/>
      <dgm:t>
        <a:bodyPr/>
        <a:lstStyle/>
        <a:p>
          <a:r>
            <a:rPr lang="en-US" dirty="0"/>
            <a:t>Doubts about the recognition of the methodology ( procedures  usually done internally or with agencies attached to the ministry)</a:t>
          </a:r>
        </a:p>
      </dgm:t>
    </dgm:pt>
    <dgm:pt modelId="{BF519181-EBFA-43AD-AE0E-517DD48E38EC}" type="parTrans" cxnId="{95575661-FD2B-4778-8795-B44602BC0F90}">
      <dgm:prSet/>
      <dgm:spPr/>
      <dgm:t>
        <a:bodyPr/>
        <a:lstStyle/>
        <a:p>
          <a:endParaRPr lang="en-US"/>
        </a:p>
      </dgm:t>
    </dgm:pt>
    <dgm:pt modelId="{2BA0FD32-16A8-45AE-A1D4-3C20367A9830}" type="sibTrans" cxnId="{95575661-FD2B-4778-8795-B44602BC0F90}">
      <dgm:prSet/>
      <dgm:spPr/>
      <dgm:t>
        <a:bodyPr/>
        <a:lstStyle/>
        <a:p>
          <a:endParaRPr lang="en-US"/>
        </a:p>
      </dgm:t>
    </dgm:pt>
    <dgm:pt modelId="{3CED0274-7A71-4E03-968B-8042EFC65E3B}">
      <dgm:prSet/>
      <dgm:spPr/>
      <dgm:t>
        <a:bodyPr/>
        <a:lstStyle/>
        <a:p>
          <a:r>
            <a:rPr lang="en-US" dirty="0"/>
            <a:t>MITECO: they have been contacted. They told us that they are interested in this issue and at the time of the application they signed a letter of support. </a:t>
          </a:r>
        </a:p>
      </dgm:t>
    </dgm:pt>
    <dgm:pt modelId="{8C7C69D6-D62C-4077-8BB1-90AFAC04067C}" type="parTrans" cxnId="{53515839-8955-47DB-BDF9-0AD9084B5853}">
      <dgm:prSet/>
      <dgm:spPr/>
      <dgm:t>
        <a:bodyPr/>
        <a:lstStyle/>
        <a:p>
          <a:endParaRPr lang="en-US"/>
        </a:p>
      </dgm:t>
    </dgm:pt>
    <dgm:pt modelId="{0711AD9E-0D49-42A0-9170-FB749F78B927}" type="sibTrans" cxnId="{53515839-8955-47DB-BDF9-0AD9084B5853}">
      <dgm:prSet/>
      <dgm:spPr/>
      <dgm:t>
        <a:bodyPr/>
        <a:lstStyle/>
        <a:p>
          <a:endParaRPr lang="en-US"/>
        </a:p>
      </dgm:t>
    </dgm:pt>
    <dgm:pt modelId="{D4A845C8-4570-472A-B82C-44EFA5856595}" type="pres">
      <dgm:prSet presAssocID="{4B1034E6-3776-4BEE-B18A-13F8CE9ABA5A}" presName="linear" presStyleCnt="0">
        <dgm:presLayoutVars>
          <dgm:animLvl val="lvl"/>
          <dgm:resizeHandles val="exact"/>
        </dgm:presLayoutVars>
      </dgm:prSet>
      <dgm:spPr/>
    </dgm:pt>
    <dgm:pt modelId="{C5315B89-E8DF-46CB-8664-8898BD5EB6E8}" type="pres">
      <dgm:prSet presAssocID="{FCAD1491-227E-448A-B14E-8E64B159FCC5}" presName="parentText" presStyleLbl="node1" presStyleIdx="0" presStyleCnt="3">
        <dgm:presLayoutVars>
          <dgm:chMax val="0"/>
          <dgm:bulletEnabled val="1"/>
        </dgm:presLayoutVars>
      </dgm:prSet>
      <dgm:spPr/>
    </dgm:pt>
    <dgm:pt modelId="{484D116B-5F50-4050-8F87-D50ABC4BAD0C}" type="pres">
      <dgm:prSet presAssocID="{E00ADCBD-112F-4804-851D-652F1056083B}" presName="spacer" presStyleCnt="0"/>
      <dgm:spPr/>
    </dgm:pt>
    <dgm:pt modelId="{5757E17C-952C-4903-8A3A-7E66C423D295}" type="pres">
      <dgm:prSet presAssocID="{80BE6049-D761-4122-A2CA-7EB37CE4D4F6}" presName="parentText" presStyleLbl="node1" presStyleIdx="1" presStyleCnt="3">
        <dgm:presLayoutVars>
          <dgm:chMax val="0"/>
          <dgm:bulletEnabled val="1"/>
        </dgm:presLayoutVars>
      </dgm:prSet>
      <dgm:spPr/>
    </dgm:pt>
    <dgm:pt modelId="{B3D725B1-1AEE-4ED4-AE62-933B5E397CB0}" type="pres">
      <dgm:prSet presAssocID="{2BA0FD32-16A8-45AE-A1D4-3C20367A9830}" presName="spacer" presStyleCnt="0"/>
      <dgm:spPr/>
    </dgm:pt>
    <dgm:pt modelId="{D41099B5-3736-4AE2-A353-F3ADE6EF9340}" type="pres">
      <dgm:prSet presAssocID="{3CED0274-7A71-4E03-968B-8042EFC65E3B}" presName="parentText" presStyleLbl="node1" presStyleIdx="2" presStyleCnt="3">
        <dgm:presLayoutVars>
          <dgm:chMax val="0"/>
          <dgm:bulletEnabled val="1"/>
        </dgm:presLayoutVars>
      </dgm:prSet>
      <dgm:spPr/>
    </dgm:pt>
  </dgm:ptLst>
  <dgm:cxnLst>
    <dgm:cxn modelId="{82228017-04CA-4E98-88F3-CA9F8A82FAEF}" type="presOf" srcId="{4B1034E6-3776-4BEE-B18A-13F8CE9ABA5A}" destId="{D4A845C8-4570-472A-B82C-44EFA5856595}" srcOrd="0" destOrd="0" presId="urn:microsoft.com/office/officeart/2005/8/layout/vList2"/>
    <dgm:cxn modelId="{53515839-8955-47DB-BDF9-0AD9084B5853}" srcId="{4B1034E6-3776-4BEE-B18A-13F8CE9ABA5A}" destId="{3CED0274-7A71-4E03-968B-8042EFC65E3B}" srcOrd="2" destOrd="0" parTransId="{8C7C69D6-D62C-4077-8BB1-90AFAC04067C}" sibTransId="{0711AD9E-0D49-42A0-9170-FB749F78B927}"/>
    <dgm:cxn modelId="{95575661-FD2B-4778-8795-B44602BC0F90}" srcId="{4B1034E6-3776-4BEE-B18A-13F8CE9ABA5A}" destId="{80BE6049-D761-4122-A2CA-7EB37CE4D4F6}" srcOrd="1" destOrd="0" parTransId="{BF519181-EBFA-43AD-AE0E-517DD48E38EC}" sibTransId="{2BA0FD32-16A8-45AE-A1D4-3C20367A9830}"/>
    <dgm:cxn modelId="{EDC8186C-00B2-4E83-9687-5ED381E44431}" type="presOf" srcId="{3CED0274-7A71-4E03-968B-8042EFC65E3B}" destId="{D41099B5-3736-4AE2-A353-F3ADE6EF9340}" srcOrd="0" destOrd="0" presId="urn:microsoft.com/office/officeart/2005/8/layout/vList2"/>
    <dgm:cxn modelId="{BBF8267E-EC6C-4FC6-BE83-76B6269C2DD7}" srcId="{4B1034E6-3776-4BEE-B18A-13F8CE9ABA5A}" destId="{FCAD1491-227E-448A-B14E-8E64B159FCC5}" srcOrd="0" destOrd="0" parTransId="{6C4160DD-6618-45D9-B76F-DC34A10DD39C}" sibTransId="{E00ADCBD-112F-4804-851D-652F1056083B}"/>
    <dgm:cxn modelId="{7316C47F-5D56-480F-86FA-AA563438189F}" type="presOf" srcId="{FCAD1491-227E-448A-B14E-8E64B159FCC5}" destId="{C5315B89-E8DF-46CB-8664-8898BD5EB6E8}" srcOrd="0" destOrd="0" presId="urn:microsoft.com/office/officeart/2005/8/layout/vList2"/>
    <dgm:cxn modelId="{F90441BF-2B53-4F26-B4F9-D00D6013C5ED}" type="presOf" srcId="{80BE6049-D761-4122-A2CA-7EB37CE4D4F6}" destId="{5757E17C-952C-4903-8A3A-7E66C423D295}" srcOrd="0" destOrd="0" presId="urn:microsoft.com/office/officeart/2005/8/layout/vList2"/>
    <dgm:cxn modelId="{4997A106-71FC-4D5E-A7DD-8BCEE946C858}" type="presParOf" srcId="{D4A845C8-4570-472A-B82C-44EFA5856595}" destId="{C5315B89-E8DF-46CB-8664-8898BD5EB6E8}" srcOrd="0" destOrd="0" presId="urn:microsoft.com/office/officeart/2005/8/layout/vList2"/>
    <dgm:cxn modelId="{9E5C1CC2-4A64-432A-8209-416D5B3CA70E}" type="presParOf" srcId="{D4A845C8-4570-472A-B82C-44EFA5856595}" destId="{484D116B-5F50-4050-8F87-D50ABC4BAD0C}" srcOrd="1" destOrd="0" presId="urn:microsoft.com/office/officeart/2005/8/layout/vList2"/>
    <dgm:cxn modelId="{0C020EF9-7A66-4708-90F4-7DE860804A03}" type="presParOf" srcId="{D4A845C8-4570-472A-B82C-44EFA5856595}" destId="{5757E17C-952C-4903-8A3A-7E66C423D295}" srcOrd="2" destOrd="0" presId="urn:microsoft.com/office/officeart/2005/8/layout/vList2"/>
    <dgm:cxn modelId="{400189A9-EBF4-4EE0-9711-C5C875A28EBE}" type="presParOf" srcId="{D4A845C8-4570-472A-B82C-44EFA5856595}" destId="{B3D725B1-1AEE-4ED4-AE62-933B5E397CB0}" srcOrd="3" destOrd="0" presId="urn:microsoft.com/office/officeart/2005/8/layout/vList2"/>
    <dgm:cxn modelId="{2B50662C-E972-4AC6-8435-E359AC375F0F}" type="presParOf" srcId="{D4A845C8-4570-472A-B82C-44EFA5856595}" destId="{D41099B5-3736-4AE2-A353-F3ADE6EF9340}" srcOrd="4"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04FCCBB-091C-4C44-8A50-235AD9641D42}"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fr-FR"/>
        </a:p>
      </dgm:t>
    </dgm:pt>
    <dgm:pt modelId="{3AB473C3-2BEF-4AB7-A93E-D8B08323C8FC}">
      <dgm:prSet phldrT="[Texte]" custT="1"/>
      <dgm:spPr>
        <a:solidFill>
          <a:srgbClr val="FFE181"/>
        </a:solidFill>
      </dgm:spPr>
      <dgm:t>
        <a:bodyPr/>
        <a:lstStyle/>
        <a:p>
          <a:r>
            <a:rPr lang="fr-FR" sz="2000" b="1" dirty="0"/>
            <a:t>National standard (</a:t>
          </a:r>
          <a:r>
            <a:rPr lang="fr-FR" sz="2000" b="1" dirty="0" err="1"/>
            <a:t>November</a:t>
          </a:r>
          <a:r>
            <a:rPr lang="fr-FR" sz="2000" b="1" dirty="0"/>
            <a:t> 2018)</a:t>
          </a:r>
        </a:p>
      </dgm:t>
    </dgm:pt>
    <dgm:pt modelId="{E3FE8442-B6DD-4D84-8123-018A702A0F98}" type="parTrans" cxnId="{7BC791DC-B94B-416C-8D15-AFE6856A06D9}">
      <dgm:prSet/>
      <dgm:spPr/>
      <dgm:t>
        <a:bodyPr/>
        <a:lstStyle/>
        <a:p>
          <a:endParaRPr lang="fr-FR"/>
        </a:p>
      </dgm:t>
    </dgm:pt>
    <dgm:pt modelId="{55B5F636-5F32-43D4-83F3-CBF50A7DC7F9}" type="sibTrans" cxnId="{7BC791DC-B94B-416C-8D15-AFE6856A06D9}">
      <dgm:prSet/>
      <dgm:spPr>
        <a:solidFill>
          <a:srgbClr val="FFE181"/>
        </a:solidFill>
      </dgm:spPr>
      <dgm:t>
        <a:bodyPr/>
        <a:lstStyle/>
        <a:p>
          <a:endParaRPr lang="fr-FR">
            <a:solidFill>
              <a:schemeClr val="accent4">
                <a:lumMod val="60000"/>
                <a:lumOff val="40000"/>
              </a:schemeClr>
            </a:solidFill>
          </a:endParaRPr>
        </a:p>
      </dgm:t>
    </dgm:pt>
    <dgm:pt modelId="{7E7037E4-0A33-49C8-A846-966764140239}">
      <dgm:prSet phldrT="[Texte]" custT="1"/>
      <dgm:spPr>
        <a:solidFill>
          <a:srgbClr val="FFA7A7"/>
        </a:solidFill>
      </dgm:spPr>
      <dgm:t>
        <a:bodyPr/>
        <a:lstStyle/>
        <a:p>
          <a:r>
            <a:rPr lang="fr-FR" sz="2000" b="1" spc="-40" baseline="0" dirty="0" err="1"/>
            <a:t>Sectoral</a:t>
          </a:r>
          <a:r>
            <a:rPr lang="fr-FR" sz="2000" b="1" spc="-40" baseline="0" dirty="0"/>
            <a:t> </a:t>
          </a:r>
          <a:r>
            <a:rPr lang="fr-FR" sz="2000" b="1" spc="-40" baseline="0" dirty="0" err="1"/>
            <a:t>methodologies</a:t>
          </a:r>
          <a:endParaRPr lang="fr-FR" sz="2300" b="1" spc="-40" baseline="0" dirty="0"/>
        </a:p>
      </dgm:t>
    </dgm:pt>
    <dgm:pt modelId="{6234364E-4A74-4BCD-89FE-7D8BB5AE5FE5}" type="parTrans" cxnId="{6FD9571C-8E31-4504-BE3B-424854C1B887}">
      <dgm:prSet/>
      <dgm:spPr/>
      <dgm:t>
        <a:bodyPr/>
        <a:lstStyle/>
        <a:p>
          <a:endParaRPr lang="fr-FR"/>
        </a:p>
      </dgm:t>
    </dgm:pt>
    <dgm:pt modelId="{258BCD97-7876-4834-95F8-66EA82985DC7}" type="sibTrans" cxnId="{6FD9571C-8E31-4504-BE3B-424854C1B887}">
      <dgm:prSet/>
      <dgm:spPr>
        <a:solidFill>
          <a:srgbClr val="FFA7A7"/>
        </a:solidFill>
        <a:ln>
          <a:noFill/>
        </a:ln>
      </dgm:spPr>
      <dgm:t>
        <a:bodyPr/>
        <a:lstStyle/>
        <a:p>
          <a:endParaRPr lang="fr-FR"/>
        </a:p>
      </dgm:t>
    </dgm:pt>
    <dgm:pt modelId="{0FAF7354-CBFA-4970-82E5-57961A4C77BC}">
      <dgm:prSet phldrT="[Texte]" custT="1"/>
      <dgm:spPr>
        <a:solidFill>
          <a:srgbClr val="85A4D1"/>
        </a:solidFill>
      </dgm:spPr>
      <dgm:t>
        <a:bodyPr/>
        <a:lstStyle/>
        <a:p>
          <a:r>
            <a:rPr lang="fr-FR" sz="2000" b="1" dirty="0"/>
            <a:t>Local </a:t>
          </a:r>
          <a:r>
            <a:rPr lang="fr-FR" sz="2000" b="1" dirty="0" err="1"/>
            <a:t>projects</a:t>
          </a:r>
          <a:endParaRPr lang="fr-FR" sz="2000" b="1" dirty="0"/>
        </a:p>
      </dgm:t>
    </dgm:pt>
    <dgm:pt modelId="{905BF91E-3185-46BA-92B9-AA957CE08A3D}" type="parTrans" cxnId="{3EB9E4F5-193E-4BED-AF52-368041EF5BEB}">
      <dgm:prSet/>
      <dgm:spPr/>
      <dgm:t>
        <a:bodyPr/>
        <a:lstStyle/>
        <a:p>
          <a:endParaRPr lang="fr-FR"/>
        </a:p>
      </dgm:t>
    </dgm:pt>
    <dgm:pt modelId="{3A92C729-268D-4E06-BA15-E6FC1A3BA2BB}" type="sibTrans" cxnId="{3EB9E4F5-193E-4BED-AF52-368041EF5BEB}">
      <dgm:prSet/>
      <dgm:spPr>
        <a:solidFill>
          <a:srgbClr val="85A4D1"/>
        </a:solidFill>
      </dgm:spPr>
      <dgm:t>
        <a:bodyPr/>
        <a:lstStyle/>
        <a:p>
          <a:endParaRPr lang="fr-FR"/>
        </a:p>
      </dgm:t>
    </dgm:pt>
    <dgm:pt modelId="{32DA7082-0B3D-4467-8794-5F3387AD5566}">
      <dgm:prSet custT="1"/>
      <dgm:spPr>
        <a:solidFill>
          <a:srgbClr val="A2CD85"/>
        </a:solidFill>
      </dgm:spPr>
      <dgm:t>
        <a:bodyPr/>
        <a:lstStyle/>
        <a:p>
          <a:r>
            <a:rPr lang="fr-FR" sz="2000" b="1" dirty="0"/>
            <a:t>Emissions reductions</a:t>
          </a:r>
        </a:p>
      </dgm:t>
    </dgm:pt>
    <dgm:pt modelId="{3FA77962-5D1E-4724-93C6-FF4F35894DE6}" type="parTrans" cxnId="{6CBF3FDB-612E-4698-A251-A217DEB98FF1}">
      <dgm:prSet/>
      <dgm:spPr/>
      <dgm:t>
        <a:bodyPr/>
        <a:lstStyle/>
        <a:p>
          <a:endParaRPr lang="fr-FR"/>
        </a:p>
      </dgm:t>
    </dgm:pt>
    <dgm:pt modelId="{01EBD0C3-E884-419A-91F9-925FFA975D60}" type="sibTrans" cxnId="{6CBF3FDB-612E-4698-A251-A217DEB98FF1}">
      <dgm:prSet/>
      <dgm:spPr/>
      <dgm:t>
        <a:bodyPr/>
        <a:lstStyle/>
        <a:p>
          <a:endParaRPr lang="fr-FR"/>
        </a:p>
      </dgm:t>
    </dgm:pt>
    <dgm:pt modelId="{A8C02FD0-490C-4745-A9C4-10DBA2317B37}" type="pres">
      <dgm:prSet presAssocID="{604FCCBB-091C-4C44-8A50-235AD9641D42}" presName="linearFlow" presStyleCnt="0">
        <dgm:presLayoutVars>
          <dgm:resizeHandles val="exact"/>
        </dgm:presLayoutVars>
      </dgm:prSet>
      <dgm:spPr/>
    </dgm:pt>
    <dgm:pt modelId="{B27DF87A-31FD-452C-9CB6-996EDE4D6637}" type="pres">
      <dgm:prSet presAssocID="{3AB473C3-2BEF-4AB7-A93E-D8B08323C8FC}" presName="node" presStyleLbl="node1" presStyleIdx="0" presStyleCnt="4" custScaleX="98710">
        <dgm:presLayoutVars>
          <dgm:bulletEnabled val="1"/>
        </dgm:presLayoutVars>
      </dgm:prSet>
      <dgm:spPr/>
    </dgm:pt>
    <dgm:pt modelId="{539EC224-6305-463B-9AC4-41970F79F9EE}" type="pres">
      <dgm:prSet presAssocID="{55B5F636-5F32-43D4-83F3-CBF50A7DC7F9}" presName="sibTrans" presStyleLbl="sibTrans2D1" presStyleIdx="0" presStyleCnt="3" custAng="0"/>
      <dgm:spPr/>
    </dgm:pt>
    <dgm:pt modelId="{4E1AC4EB-00B1-442F-8088-44182AB6E327}" type="pres">
      <dgm:prSet presAssocID="{55B5F636-5F32-43D4-83F3-CBF50A7DC7F9}" presName="connectorText" presStyleLbl="sibTrans2D1" presStyleIdx="0" presStyleCnt="3"/>
      <dgm:spPr/>
    </dgm:pt>
    <dgm:pt modelId="{24B2D9AC-BF1A-4340-AFE3-E0419D744E93}" type="pres">
      <dgm:prSet presAssocID="{7E7037E4-0A33-49C8-A846-966764140239}" presName="node" presStyleLbl="node1" presStyleIdx="1" presStyleCnt="4" custScaleX="106862">
        <dgm:presLayoutVars>
          <dgm:bulletEnabled val="1"/>
        </dgm:presLayoutVars>
      </dgm:prSet>
      <dgm:spPr/>
    </dgm:pt>
    <dgm:pt modelId="{4924D360-16E5-4B37-A505-0EBE8FB1E570}" type="pres">
      <dgm:prSet presAssocID="{258BCD97-7876-4834-95F8-66EA82985DC7}" presName="sibTrans" presStyleLbl="sibTrans2D1" presStyleIdx="1" presStyleCnt="3" custAng="0"/>
      <dgm:spPr/>
    </dgm:pt>
    <dgm:pt modelId="{92C5F67A-6273-44F1-A8FF-59922DBABBB5}" type="pres">
      <dgm:prSet presAssocID="{258BCD97-7876-4834-95F8-66EA82985DC7}" presName="connectorText" presStyleLbl="sibTrans2D1" presStyleIdx="1" presStyleCnt="3"/>
      <dgm:spPr/>
    </dgm:pt>
    <dgm:pt modelId="{DDF73F42-9B35-41B4-961B-8DC2972B19F1}" type="pres">
      <dgm:prSet presAssocID="{0FAF7354-CBFA-4970-82E5-57961A4C77BC}" presName="node" presStyleLbl="node1" presStyleIdx="2" presStyleCnt="4" custScaleX="101613">
        <dgm:presLayoutVars>
          <dgm:bulletEnabled val="1"/>
        </dgm:presLayoutVars>
      </dgm:prSet>
      <dgm:spPr/>
    </dgm:pt>
    <dgm:pt modelId="{1CA07695-31A3-4127-ACDE-6AEB06ABB4AD}" type="pres">
      <dgm:prSet presAssocID="{3A92C729-268D-4E06-BA15-E6FC1A3BA2BB}" presName="sibTrans" presStyleLbl="sibTrans2D1" presStyleIdx="2" presStyleCnt="3"/>
      <dgm:spPr/>
    </dgm:pt>
    <dgm:pt modelId="{0FA46ED7-77A2-4AF2-A8A3-7A663E879670}" type="pres">
      <dgm:prSet presAssocID="{3A92C729-268D-4E06-BA15-E6FC1A3BA2BB}" presName="connectorText" presStyleLbl="sibTrans2D1" presStyleIdx="2" presStyleCnt="3"/>
      <dgm:spPr/>
    </dgm:pt>
    <dgm:pt modelId="{D4C7D80A-ED4F-4D3E-B6A8-4FA42478D476}" type="pres">
      <dgm:prSet presAssocID="{32DA7082-0B3D-4467-8794-5F3387AD5566}" presName="node" presStyleLbl="node1" presStyleIdx="3" presStyleCnt="4" custScaleY="166757">
        <dgm:presLayoutVars>
          <dgm:bulletEnabled val="1"/>
        </dgm:presLayoutVars>
      </dgm:prSet>
      <dgm:spPr>
        <a:prstGeom prst="cloud">
          <a:avLst/>
        </a:prstGeom>
      </dgm:spPr>
    </dgm:pt>
  </dgm:ptLst>
  <dgm:cxnLst>
    <dgm:cxn modelId="{8536B211-0518-45C9-803D-38D97EC4C5C0}" type="presOf" srcId="{3A92C729-268D-4E06-BA15-E6FC1A3BA2BB}" destId="{0FA46ED7-77A2-4AF2-A8A3-7A663E879670}" srcOrd="1" destOrd="0" presId="urn:microsoft.com/office/officeart/2005/8/layout/process2"/>
    <dgm:cxn modelId="{594FCC11-F339-43C3-B20A-D41B5D575E91}" type="presOf" srcId="{604FCCBB-091C-4C44-8A50-235AD9641D42}" destId="{A8C02FD0-490C-4745-A9C4-10DBA2317B37}" srcOrd="0" destOrd="0" presId="urn:microsoft.com/office/officeart/2005/8/layout/process2"/>
    <dgm:cxn modelId="{B42CF415-409C-4EDC-9179-3D8AA6085240}" type="presOf" srcId="{55B5F636-5F32-43D4-83F3-CBF50A7DC7F9}" destId="{4E1AC4EB-00B1-442F-8088-44182AB6E327}" srcOrd="1" destOrd="0" presId="urn:microsoft.com/office/officeart/2005/8/layout/process2"/>
    <dgm:cxn modelId="{6FD9571C-8E31-4504-BE3B-424854C1B887}" srcId="{604FCCBB-091C-4C44-8A50-235AD9641D42}" destId="{7E7037E4-0A33-49C8-A846-966764140239}" srcOrd="1" destOrd="0" parTransId="{6234364E-4A74-4BCD-89FE-7D8BB5AE5FE5}" sibTransId="{258BCD97-7876-4834-95F8-66EA82985DC7}"/>
    <dgm:cxn modelId="{91FD1027-72B9-4875-8FB3-FF477CC3B2DF}" type="presOf" srcId="{55B5F636-5F32-43D4-83F3-CBF50A7DC7F9}" destId="{539EC224-6305-463B-9AC4-41970F79F9EE}" srcOrd="0" destOrd="0" presId="urn:microsoft.com/office/officeart/2005/8/layout/process2"/>
    <dgm:cxn modelId="{EA6AAF40-9092-4936-A296-AF2D9C388C99}" type="presOf" srcId="{7E7037E4-0A33-49C8-A846-966764140239}" destId="{24B2D9AC-BF1A-4340-AFE3-E0419D744E93}" srcOrd="0" destOrd="0" presId="urn:microsoft.com/office/officeart/2005/8/layout/process2"/>
    <dgm:cxn modelId="{A4267242-0345-4FDE-BA40-BDE97F11E0CB}" type="presOf" srcId="{32DA7082-0B3D-4467-8794-5F3387AD5566}" destId="{D4C7D80A-ED4F-4D3E-B6A8-4FA42478D476}" srcOrd="0" destOrd="0" presId="urn:microsoft.com/office/officeart/2005/8/layout/process2"/>
    <dgm:cxn modelId="{1A46786A-3A1A-49CC-A50A-FFF6E8825711}" type="presOf" srcId="{3AB473C3-2BEF-4AB7-A93E-D8B08323C8FC}" destId="{B27DF87A-31FD-452C-9CB6-996EDE4D6637}" srcOrd="0" destOrd="0" presId="urn:microsoft.com/office/officeart/2005/8/layout/process2"/>
    <dgm:cxn modelId="{7E2FE47A-53C7-431C-BAAC-C878E9049D37}" type="presOf" srcId="{258BCD97-7876-4834-95F8-66EA82985DC7}" destId="{92C5F67A-6273-44F1-A8FF-59922DBABBB5}" srcOrd="1" destOrd="0" presId="urn:microsoft.com/office/officeart/2005/8/layout/process2"/>
    <dgm:cxn modelId="{8812028E-AFBF-474F-AE9F-268908E52623}" type="presOf" srcId="{258BCD97-7876-4834-95F8-66EA82985DC7}" destId="{4924D360-16E5-4B37-A505-0EBE8FB1E570}" srcOrd="0" destOrd="0" presId="urn:microsoft.com/office/officeart/2005/8/layout/process2"/>
    <dgm:cxn modelId="{3594ABBA-D3C2-4300-A005-C131B7899FEC}" type="presOf" srcId="{0FAF7354-CBFA-4970-82E5-57961A4C77BC}" destId="{DDF73F42-9B35-41B4-961B-8DC2972B19F1}" srcOrd="0" destOrd="0" presId="urn:microsoft.com/office/officeart/2005/8/layout/process2"/>
    <dgm:cxn modelId="{6CBF3FDB-612E-4698-A251-A217DEB98FF1}" srcId="{604FCCBB-091C-4C44-8A50-235AD9641D42}" destId="{32DA7082-0B3D-4467-8794-5F3387AD5566}" srcOrd="3" destOrd="0" parTransId="{3FA77962-5D1E-4724-93C6-FF4F35894DE6}" sibTransId="{01EBD0C3-E884-419A-91F9-925FFA975D60}"/>
    <dgm:cxn modelId="{7BC791DC-B94B-416C-8D15-AFE6856A06D9}" srcId="{604FCCBB-091C-4C44-8A50-235AD9641D42}" destId="{3AB473C3-2BEF-4AB7-A93E-D8B08323C8FC}" srcOrd="0" destOrd="0" parTransId="{E3FE8442-B6DD-4D84-8123-018A702A0F98}" sibTransId="{55B5F636-5F32-43D4-83F3-CBF50A7DC7F9}"/>
    <dgm:cxn modelId="{D20B08E1-511E-42B1-8D54-7218D9E2B64F}" type="presOf" srcId="{3A92C729-268D-4E06-BA15-E6FC1A3BA2BB}" destId="{1CA07695-31A3-4127-ACDE-6AEB06ABB4AD}" srcOrd="0" destOrd="0" presId="urn:microsoft.com/office/officeart/2005/8/layout/process2"/>
    <dgm:cxn modelId="{3EB9E4F5-193E-4BED-AF52-368041EF5BEB}" srcId="{604FCCBB-091C-4C44-8A50-235AD9641D42}" destId="{0FAF7354-CBFA-4970-82E5-57961A4C77BC}" srcOrd="2" destOrd="0" parTransId="{905BF91E-3185-46BA-92B9-AA957CE08A3D}" sibTransId="{3A92C729-268D-4E06-BA15-E6FC1A3BA2BB}"/>
    <dgm:cxn modelId="{B70D48E6-B66C-4CA5-915B-CA539C2C4B48}" type="presParOf" srcId="{A8C02FD0-490C-4745-A9C4-10DBA2317B37}" destId="{B27DF87A-31FD-452C-9CB6-996EDE4D6637}" srcOrd="0" destOrd="0" presId="urn:microsoft.com/office/officeart/2005/8/layout/process2"/>
    <dgm:cxn modelId="{A539DA57-9558-49D9-AE44-8F21154C8D49}" type="presParOf" srcId="{A8C02FD0-490C-4745-A9C4-10DBA2317B37}" destId="{539EC224-6305-463B-9AC4-41970F79F9EE}" srcOrd="1" destOrd="0" presId="urn:microsoft.com/office/officeart/2005/8/layout/process2"/>
    <dgm:cxn modelId="{B1BA1718-72E0-4034-83D6-BE8620ACA282}" type="presParOf" srcId="{539EC224-6305-463B-9AC4-41970F79F9EE}" destId="{4E1AC4EB-00B1-442F-8088-44182AB6E327}" srcOrd="0" destOrd="0" presId="urn:microsoft.com/office/officeart/2005/8/layout/process2"/>
    <dgm:cxn modelId="{9A21888A-F055-4A12-AB77-3D14EC96507A}" type="presParOf" srcId="{A8C02FD0-490C-4745-A9C4-10DBA2317B37}" destId="{24B2D9AC-BF1A-4340-AFE3-E0419D744E93}" srcOrd="2" destOrd="0" presId="urn:microsoft.com/office/officeart/2005/8/layout/process2"/>
    <dgm:cxn modelId="{F478E1AB-B714-460D-BA31-CC21851C5B09}" type="presParOf" srcId="{A8C02FD0-490C-4745-A9C4-10DBA2317B37}" destId="{4924D360-16E5-4B37-A505-0EBE8FB1E570}" srcOrd="3" destOrd="0" presId="urn:microsoft.com/office/officeart/2005/8/layout/process2"/>
    <dgm:cxn modelId="{C01A1CEF-D817-4A55-9F0B-D7A685C3DFEC}" type="presParOf" srcId="{4924D360-16E5-4B37-A505-0EBE8FB1E570}" destId="{92C5F67A-6273-44F1-A8FF-59922DBABBB5}" srcOrd="0" destOrd="0" presId="urn:microsoft.com/office/officeart/2005/8/layout/process2"/>
    <dgm:cxn modelId="{C45EB1D1-A6B2-483A-B7DA-42534538DAF6}" type="presParOf" srcId="{A8C02FD0-490C-4745-A9C4-10DBA2317B37}" destId="{DDF73F42-9B35-41B4-961B-8DC2972B19F1}" srcOrd="4" destOrd="0" presId="urn:microsoft.com/office/officeart/2005/8/layout/process2"/>
    <dgm:cxn modelId="{4FEB325C-CF3A-47BF-8EBF-376DCE04C5E0}" type="presParOf" srcId="{A8C02FD0-490C-4745-A9C4-10DBA2317B37}" destId="{1CA07695-31A3-4127-ACDE-6AEB06ABB4AD}" srcOrd="5" destOrd="0" presId="urn:microsoft.com/office/officeart/2005/8/layout/process2"/>
    <dgm:cxn modelId="{D2D19985-C46F-405E-BB62-6139C6959897}" type="presParOf" srcId="{1CA07695-31A3-4127-ACDE-6AEB06ABB4AD}" destId="{0FA46ED7-77A2-4AF2-A8A3-7A663E879670}" srcOrd="0" destOrd="0" presId="urn:microsoft.com/office/officeart/2005/8/layout/process2"/>
    <dgm:cxn modelId="{07C6094A-D11D-4CBA-9777-A686096910E2}" type="presParOf" srcId="{A8C02FD0-490C-4745-A9C4-10DBA2317B37}" destId="{D4C7D80A-ED4F-4D3E-B6A8-4FA42478D476}"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FFB50CD-1613-4181-811E-5C4EDBC639A3}" type="doc">
      <dgm:prSet loTypeId="urn:microsoft.com/office/officeart/2005/8/layout/hProcess9" loCatId="process" qsTypeId="urn:microsoft.com/office/officeart/2005/8/quickstyle/simple1" qsCatId="simple" csTypeId="urn:microsoft.com/office/officeart/2005/8/colors/accent1_1" csCatId="accent1" phldr="1"/>
      <dgm:spPr/>
    </dgm:pt>
    <dgm:pt modelId="{ACEBBDAA-EB5F-476C-B870-FD791170AC0D}">
      <dgm:prSet phldrT="[Texte]" custT="1"/>
      <dgm:spPr/>
      <dgm:t>
        <a:bodyPr/>
        <a:lstStyle/>
        <a:p>
          <a:r>
            <a:rPr lang="fr-FR" sz="1100" b="1" dirty="0"/>
            <a:t>Intention of notice to </a:t>
          </a:r>
          <a:r>
            <a:rPr lang="fr-FR" sz="1100" b="1" dirty="0" err="1"/>
            <a:t>developp</a:t>
          </a:r>
          <a:r>
            <a:rPr lang="fr-FR" sz="1100" b="1" dirty="0"/>
            <a:t> a new </a:t>
          </a:r>
          <a:r>
            <a:rPr lang="fr-FR" sz="1100" b="1" dirty="0" err="1"/>
            <a:t>method</a:t>
          </a:r>
          <a:r>
            <a:rPr lang="fr-FR" sz="1100" b="1" dirty="0"/>
            <a:t> for the LBC </a:t>
          </a:r>
          <a:r>
            <a:rPr lang="fr-FR" sz="1100" b="0" dirty="0"/>
            <a:t>: by an online </a:t>
          </a:r>
          <a:r>
            <a:rPr lang="fr-FR" sz="1100" b="0" dirty="0" err="1"/>
            <a:t>formular</a:t>
          </a:r>
          <a:r>
            <a:rPr lang="fr-FR" sz="1100" b="0" dirty="0"/>
            <a:t> </a:t>
          </a:r>
          <a:r>
            <a:rPr lang="fr-FR" sz="1100" b="0" dirty="0" err="1"/>
            <a:t>filled</a:t>
          </a:r>
          <a:r>
            <a:rPr lang="fr-FR" sz="1100" b="0" dirty="0"/>
            <a:t> in by the </a:t>
          </a:r>
          <a:r>
            <a:rPr lang="fr-FR" sz="1100" b="0" dirty="0" err="1"/>
            <a:t>method</a:t>
          </a:r>
          <a:r>
            <a:rPr lang="fr-FR" sz="1100" b="0" dirty="0"/>
            <a:t> </a:t>
          </a:r>
          <a:r>
            <a:rPr lang="fr-FR" sz="1100" b="0" dirty="0" err="1"/>
            <a:t>developer</a:t>
          </a:r>
          <a:endParaRPr lang="fr-FR" sz="1100" b="0" dirty="0"/>
        </a:p>
      </dgm:t>
    </dgm:pt>
    <dgm:pt modelId="{9624B1AB-A2F3-4F3F-A370-802C2C32719B}" type="parTrans" cxnId="{A2048BEF-0B88-4718-82A8-7B1277D50ABE}">
      <dgm:prSet/>
      <dgm:spPr/>
      <dgm:t>
        <a:bodyPr/>
        <a:lstStyle/>
        <a:p>
          <a:endParaRPr lang="fr-FR"/>
        </a:p>
      </dgm:t>
    </dgm:pt>
    <dgm:pt modelId="{3E8D7858-F2DD-4C5A-AB15-FED5473E10EE}" type="sibTrans" cxnId="{A2048BEF-0B88-4718-82A8-7B1277D50ABE}">
      <dgm:prSet/>
      <dgm:spPr/>
      <dgm:t>
        <a:bodyPr/>
        <a:lstStyle/>
        <a:p>
          <a:endParaRPr lang="fr-FR"/>
        </a:p>
      </dgm:t>
    </dgm:pt>
    <dgm:pt modelId="{64322EE3-90FC-4C7B-9524-F2E46DF0F5B7}">
      <dgm:prSet phldrT="[Texte]" custT="1"/>
      <dgm:spPr/>
      <dgm:t>
        <a:bodyPr/>
        <a:lstStyle/>
        <a:p>
          <a:r>
            <a:rPr lang="fr-FR" sz="1100" b="1" dirty="0" err="1"/>
            <a:t>Response</a:t>
          </a:r>
          <a:r>
            <a:rPr lang="fr-FR" sz="1100" b="0" dirty="0"/>
            <a:t> by the DGEC to </a:t>
          </a:r>
          <a:r>
            <a:rPr lang="fr-FR" sz="1100" b="0" dirty="0" err="1"/>
            <a:t>this</a:t>
          </a:r>
          <a:r>
            <a:rPr lang="fr-FR" sz="1100" b="0" dirty="0"/>
            <a:t> notice (in </a:t>
          </a:r>
          <a:r>
            <a:rPr lang="fr-FR" sz="1100" b="0" dirty="0" err="1"/>
            <a:t>favor</a:t>
          </a:r>
          <a:r>
            <a:rPr lang="fr-FR" sz="1100" b="0" dirty="0"/>
            <a:t> or not) </a:t>
          </a:r>
        </a:p>
      </dgm:t>
    </dgm:pt>
    <dgm:pt modelId="{AFED1DD0-0056-425B-A0FA-0F8F534EFFD9}" type="parTrans" cxnId="{A168FB63-7DA4-44EA-99BC-93A0509FD2A1}">
      <dgm:prSet/>
      <dgm:spPr/>
      <dgm:t>
        <a:bodyPr/>
        <a:lstStyle/>
        <a:p>
          <a:endParaRPr lang="fr-FR"/>
        </a:p>
      </dgm:t>
    </dgm:pt>
    <dgm:pt modelId="{24186C15-8481-4810-AD03-2F4AD42A903E}" type="sibTrans" cxnId="{A168FB63-7DA4-44EA-99BC-93A0509FD2A1}">
      <dgm:prSet/>
      <dgm:spPr/>
      <dgm:t>
        <a:bodyPr/>
        <a:lstStyle/>
        <a:p>
          <a:endParaRPr lang="fr-FR"/>
        </a:p>
      </dgm:t>
    </dgm:pt>
    <dgm:pt modelId="{4398EC04-91F5-4A6F-9E07-45217873DF69}">
      <dgm:prSet phldrT="[Texte]" custT="1"/>
      <dgm:spPr/>
      <dgm:t>
        <a:bodyPr/>
        <a:lstStyle/>
        <a:p>
          <a:r>
            <a:rPr lang="fr-FR" sz="1100" b="1" dirty="0" err="1"/>
            <a:t>Submission</a:t>
          </a:r>
          <a:r>
            <a:rPr lang="fr-FR" sz="1100" b="1" dirty="0"/>
            <a:t> of a </a:t>
          </a:r>
          <a:r>
            <a:rPr lang="fr-FR" sz="1100" b="1" dirty="0" err="1"/>
            <a:t>draft</a:t>
          </a:r>
          <a:r>
            <a:rPr lang="fr-FR" sz="1100" b="1" dirty="0"/>
            <a:t> </a:t>
          </a:r>
          <a:r>
            <a:rPr lang="fr-FR" sz="1100" b="1" dirty="0" err="1"/>
            <a:t>method</a:t>
          </a:r>
          <a:r>
            <a:rPr lang="fr-FR" sz="1100" b="0" dirty="0"/>
            <a:t> by the </a:t>
          </a:r>
          <a:r>
            <a:rPr lang="fr-FR" sz="1100" b="0" dirty="0" err="1"/>
            <a:t>method</a:t>
          </a:r>
          <a:r>
            <a:rPr lang="fr-FR" sz="1100" b="0" dirty="0"/>
            <a:t> </a:t>
          </a:r>
          <a:r>
            <a:rPr lang="fr-FR" sz="1100" b="0" dirty="0" err="1"/>
            <a:t>developer</a:t>
          </a:r>
          <a:r>
            <a:rPr lang="fr-FR" sz="1100" b="0" dirty="0"/>
            <a:t> </a:t>
          </a:r>
        </a:p>
      </dgm:t>
    </dgm:pt>
    <dgm:pt modelId="{322B8E95-F600-4964-B017-FB72275F7288}" type="parTrans" cxnId="{6014D8B2-7353-4687-8CC7-1D545186B4BC}">
      <dgm:prSet/>
      <dgm:spPr/>
      <dgm:t>
        <a:bodyPr/>
        <a:lstStyle/>
        <a:p>
          <a:endParaRPr lang="fr-FR"/>
        </a:p>
      </dgm:t>
    </dgm:pt>
    <dgm:pt modelId="{165D7CF7-C2C9-45A7-84EE-79110F322143}" type="sibTrans" cxnId="{6014D8B2-7353-4687-8CC7-1D545186B4BC}">
      <dgm:prSet/>
      <dgm:spPr/>
      <dgm:t>
        <a:bodyPr/>
        <a:lstStyle/>
        <a:p>
          <a:endParaRPr lang="fr-FR"/>
        </a:p>
      </dgm:t>
    </dgm:pt>
    <dgm:pt modelId="{77706101-D197-49D6-A5AC-881FF61C0D95}">
      <dgm:prSet phldrT="[Texte]" custT="1"/>
      <dgm:spPr/>
      <dgm:t>
        <a:bodyPr/>
        <a:lstStyle/>
        <a:p>
          <a:r>
            <a:rPr lang="fr-FR" sz="1100" b="1" dirty="0"/>
            <a:t>Exchanges</a:t>
          </a:r>
          <a:r>
            <a:rPr lang="fr-FR" sz="1100" dirty="0"/>
            <a:t> </a:t>
          </a:r>
          <a:r>
            <a:rPr lang="fr-FR" sz="1100" dirty="0" err="1"/>
            <a:t>between</a:t>
          </a:r>
          <a:r>
            <a:rPr lang="fr-FR" sz="1100" dirty="0"/>
            <a:t> the </a:t>
          </a:r>
          <a:r>
            <a:rPr lang="fr-FR" sz="1100" dirty="0" err="1"/>
            <a:t>method</a:t>
          </a:r>
          <a:r>
            <a:rPr lang="fr-FR" sz="1100" dirty="0"/>
            <a:t> </a:t>
          </a:r>
          <a:r>
            <a:rPr lang="fr-FR" sz="1100" dirty="0" err="1"/>
            <a:t>developer</a:t>
          </a:r>
          <a:r>
            <a:rPr lang="fr-FR" sz="1100" dirty="0"/>
            <a:t> and the DGEC and </a:t>
          </a:r>
          <a:r>
            <a:rPr lang="fr-FR" sz="1100" dirty="0" err="1"/>
            <a:t>eventually</a:t>
          </a:r>
          <a:r>
            <a:rPr lang="fr-FR" sz="1100" dirty="0"/>
            <a:t> </a:t>
          </a:r>
          <a:r>
            <a:rPr lang="fr-FR" sz="1100" dirty="0" err="1"/>
            <a:t>other</a:t>
          </a:r>
          <a:r>
            <a:rPr lang="fr-FR" sz="1100" dirty="0"/>
            <a:t> directions</a:t>
          </a:r>
        </a:p>
      </dgm:t>
    </dgm:pt>
    <dgm:pt modelId="{64FE1DBB-BD6A-4B27-9B43-2D640D446F76}" type="parTrans" cxnId="{4B2DB446-9391-4516-98A9-0F9DB83E027A}">
      <dgm:prSet/>
      <dgm:spPr/>
      <dgm:t>
        <a:bodyPr/>
        <a:lstStyle/>
        <a:p>
          <a:endParaRPr lang="fr-FR"/>
        </a:p>
      </dgm:t>
    </dgm:pt>
    <dgm:pt modelId="{AD391118-096B-421B-9537-E9B694D12C3F}" type="sibTrans" cxnId="{4B2DB446-9391-4516-98A9-0F9DB83E027A}">
      <dgm:prSet/>
      <dgm:spPr/>
      <dgm:t>
        <a:bodyPr/>
        <a:lstStyle/>
        <a:p>
          <a:endParaRPr lang="fr-FR"/>
        </a:p>
      </dgm:t>
    </dgm:pt>
    <dgm:pt modelId="{39C7FA74-0FA1-4493-A338-87D52A9B9277}">
      <dgm:prSet phldrT="[Texte]" custT="1"/>
      <dgm:spPr/>
      <dgm:t>
        <a:bodyPr/>
        <a:lstStyle/>
        <a:p>
          <a:r>
            <a:rPr lang="fr-FR" sz="1100" b="1" dirty="0"/>
            <a:t>Public consultation </a:t>
          </a:r>
          <a:r>
            <a:rPr lang="fr-FR" sz="1100" dirty="0"/>
            <a:t>(3 </a:t>
          </a:r>
          <a:r>
            <a:rPr lang="fr-FR" sz="1100" dirty="0" err="1"/>
            <a:t>weeks</a:t>
          </a:r>
          <a:r>
            <a:rPr lang="fr-FR" sz="1100" dirty="0"/>
            <a:t>)</a:t>
          </a:r>
        </a:p>
      </dgm:t>
    </dgm:pt>
    <dgm:pt modelId="{F6AA5D49-685E-44BF-846B-6EFACC0CFC2B}" type="parTrans" cxnId="{6A6FD2CA-5141-4A42-91BE-86ADEBFA829A}">
      <dgm:prSet/>
      <dgm:spPr/>
      <dgm:t>
        <a:bodyPr/>
        <a:lstStyle/>
        <a:p>
          <a:endParaRPr lang="fr-FR"/>
        </a:p>
      </dgm:t>
    </dgm:pt>
    <dgm:pt modelId="{01658BB7-F1CA-4970-A235-E0DCFFB003CB}" type="sibTrans" cxnId="{6A6FD2CA-5141-4A42-91BE-86ADEBFA829A}">
      <dgm:prSet/>
      <dgm:spPr/>
      <dgm:t>
        <a:bodyPr/>
        <a:lstStyle/>
        <a:p>
          <a:endParaRPr lang="fr-FR"/>
        </a:p>
      </dgm:t>
    </dgm:pt>
    <dgm:pt modelId="{23C19C19-63E4-47E6-A603-D0CE653F739E}">
      <dgm:prSet phldrT="[Texte]" custT="1"/>
      <dgm:spPr/>
      <dgm:t>
        <a:bodyPr/>
        <a:lstStyle/>
        <a:p>
          <a:r>
            <a:rPr lang="fr-FR" sz="1100" b="1" dirty="0"/>
            <a:t>Consultation of the Scientific and </a:t>
          </a:r>
          <a:r>
            <a:rPr lang="fr-FR" sz="1100" b="1" dirty="0" err="1"/>
            <a:t>Technical</a:t>
          </a:r>
          <a:r>
            <a:rPr lang="fr-FR" sz="1100" b="1" dirty="0"/>
            <a:t> Group</a:t>
          </a:r>
        </a:p>
      </dgm:t>
    </dgm:pt>
    <dgm:pt modelId="{0CAD220F-5D39-48F8-8F3F-A21DFCE11228}" type="parTrans" cxnId="{07B66C34-E8C6-4124-B1DE-3A3346B6AF38}">
      <dgm:prSet/>
      <dgm:spPr/>
      <dgm:t>
        <a:bodyPr/>
        <a:lstStyle/>
        <a:p>
          <a:endParaRPr lang="fr-FR"/>
        </a:p>
      </dgm:t>
    </dgm:pt>
    <dgm:pt modelId="{6D15EE59-30C4-48A5-AB56-764FCD694788}" type="sibTrans" cxnId="{07B66C34-E8C6-4124-B1DE-3A3346B6AF38}">
      <dgm:prSet/>
      <dgm:spPr/>
      <dgm:t>
        <a:bodyPr/>
        <a:lstStyle/>
        <a:p>
          <a:endParaRPr lang="fr-FR"/>
        </a:p>
      </dgm:t>
    </dgm:pt>
    <dgm:pt modelId="{19D19B11-F8DC-4539-8797-E810676F660A}">
      <dgm:prSet phldrT="[Texte]" custT="1"/>
      <dgm:spPr/>
      <dgm:t>
        <a:bodyPr/>
        <a:lstStyle/>
        <a:p>
          <a:r>
            <a:rPr lang="fr-FR" sz="1100" b="1" dirty="0" err="1"/>
            <a:t>Approval</a:t>
          </a:r>
          <a:r>
            <a:rPr lang="fr-FR" sz="1100" b="1" dirty="0"/>
            <a:t> or </a:t>
          </a:r>
          <a:r>
            <a:rPr lang="fr-FR" sz="1100" b="1" dirty="0" err="1"/>
            <a:t>refusal</a:t>
          </a:r>
          <a:r>
            <a:rPr lang="fr-FR" sz="1100" b="1" dirty="0"/>
            <a:t> </a:t>
          </a:r>
          <a:r>
            <a:rPr lang="fr-FR" sz="1100" b="0" dirty="0"/>
            <a:t>of the </a:t>
          </a:r>
          <a:r>
            <a:rPr lang="fr-FR" sz="1100" b="0" dirty="0" err="1"/>
            <a:t>method</a:t>
          </a:r>
          <a:endParaRPr lang="fr-FR" sz="1100" b="0" dirty="0"/>
        </a:p>
      </dgm:t>
    </dgm:pt>
    <dgm:pt modelId="{38544F06-4DC4-476E-9712-7DF843525068}" type="parTrans" cxnId="{DCD63709-521C-4316-9DBC-8D640886A7C3}">
      <dgm:prSet/>
      <dgm:spPr/>
      <dgm:t>
        <a:bodyPr/>
        <a:lstStyle/>
        <a:p>
          <a:endParaRPr lang="fr-FR"/>
        </a:p>
      </dgm:t>
    </dgm:pt>
    <dgm:pt modelId="{08964EC9-1C5A-4510-8BEC-AEABD6BBA013}" type="sibTrans" cxnId="{DCD63709-521C-4316-9DBC-8D640886A7C3}">
      <dgm:prSet/>
      <dgm:spPr/>
      <dgm:t>
        <a:bodyPr/>
        <a:lstStyle/>
        <a:p>
          <a:endParaRPr lang="fr-FR"/>
        </a:p>
      </dgm:t>
    </dgm:pt>
    <dgm:pt modelId="{DE82BC34-0CE2-4506-BB64-C208E074075F}">
      <dgm:prSet phldrT="[Texte]" custT="1"/>
      <dgm:spPr/>
      <dgm:t>
        <a:bodyPr/>
        <a:lstStyle/>
        <a:p>
          <a:r>
            <a:rPr lang="fr-FR" sz="1100" b="1" dirty="0" err="1"/>
            <a:t>Potential</a:t>
          </a:r>
          <a:r>
            <a:rPr lang="fr-FR" sz="1100" b="1" dirty="0"/>
            <a:t> modifications</a:t>
          </a:r>
          <a:r>
            <a:rPr lang="fr-FR" sz="1100" b="0" dirty="0"/>
            <a:t> of the </a:t>
          </a:r>
          <a:r>
            <a:rPr lang="fr-FR" sz="1100" b="0" dirty="0" err="1"/>
            <a:t>draft</a:t>
          </a:r>
          <a:r>
            <a:rPr lang="fr-FR" sz="1100" b="0" dirty="0"/>
            <a:t> </a:t>
          </a:r>
          <a:r>
            <a:rPr lang="fr-FR" sz="1100" b="0" dirty="0" err="1"/>
            <a:t>method</a:t>
          </a:r>
          <a:endParaRPr lang="fr-FR" sz="1100" b="0" dirty="0"/>
        </a:p>
      </dgm:t>
    </dgm:pt>
    <dgm:pt modelId="{B1140C59-6C85-4ECC-BECD-F640EC8FC627}" type="parTrans" cxnId="{C2EF10EC-37F2-4236-83E3-9DD941391E49}">
      <dgm:prSet/>
      <dgm:spPr/>
      <dgm:t>
        <a:bodyPr/>
        <a:lstStyle/>
        <a:p>
          <a:endParaRPr lang="fr-FR"/>
        </a:p>
      </dgm:t>
    </dgm:pt>
    <dgm:pt modelId="{0A083FF4-8331-4B49-9A04-BDAAF2FA2371}" type="sibTrans" cxnId="{C2EF10EC-37F2-4236-83E3-9DD941391E49}">
      <dgm:prSet/>
      <dgm:spPr/>
      <dgm:t>
        <a:bodyPr/>
        <a:lstStyle/>
        <a:p>
          <a:endParaRPr lang="fr-FR"/>
        </a:p>
      </dgm:t>
    </dgm:pt>
    <dgm:pt modelId="{C3BE1E8B-5B6E-40A9-806A-FEF432D83C76}">
      <dgm:prSet phldrT="[Texte]" custT="1"/>
      <dgm:spPr/>
      <dgm:t>
        <a:bodyPr/>
        <a:lstStyle/>
        <a:p>
          <a:r>
            <a:rPr lang="fr-FR" sz="1100" b="1" i="0" dirty="0"/>
            <a:t>Publication </a:t>
          </a:r>
          <a:r>
            <a:rPr lang="fr-FR" sz="1100" b="0" i="0" dirty="0"/>
            <a:t>of the </a:t>
          </a:r>
          <a:r>
            <a:rPr lang="fr-FR" sz="1100" b="0" i="0" dirty="0" err="1"/>
            <a:t>method</a:t>
          </a:r>
          <a:endParaRPr lang="fr-FR" sz="1100" b="0" dirty="0"/>
        </a:p>
      </dgm:t>
    </dgm:pt>
    <dgm:pt modelId="{3478583B-4655-4210-85A8-F8F63BCCAE9A}" type="parTrans" cxnId="{20BA8EB5-680F-47B5-B390-5E3182FEC46F}">
      <dgm:prSet/>
      <dgm:spPr/>
      <dgm:t>
        <a:bodyPr/>
        <a:lstStyle/>
        <a:p>
          <a:endParaRPr lang="fr-FR"/>
        </a:p>
      </dgm:t>
    </dgm:pt>
    <dgm:pt modelId="{90EEF027-0222-46FD-BC77-B9CB86600DF1}" type="sibTrans" cxnId="{20BA8EB5-680F-47B5-B390-5E3182FEC46F}">
      <dgm:prSet/>
      <dgm:spPr/>
      <dgm:t>
        <a:bodyPr/>
        <a:lstStyle/>
        <a:p>
          <a:endParaRPr lang="fr-FR"/>
        </a:p>
      </dgm:t>
    </dgm:pt>
    <dgm:pt modelId="{02FBE80E-9EBD-47CF-B865-4BC914A75D4B}" type="pres">
      <dgm:prSet presAssocID="{EFFB50CD-1613-4181-811E-5C4EDBC639A3}" presName="CompostProcess" presStyleCnt="0">
        <dgm:presLayoutVars>
          <dgm:dir/>
          <dgm:resizeHandles val="exact"/>
        </dgm:presLayoutVars>
      </dgm:prSet>
      <dgm:spPr/>
    </dgm:pt>
    <dgm:pt modelId="{411A094F-D0F2-4099-8E4E-51747139F2C0}" type="pres">
      <dgm:prSet presAssocID="{EFFB50CD-1613-4181-811E-5C4EDBC639A3}" presName="arrow" presStyleLbl="bgShp" presStyleIdx="0" presStyleCnt="1" custScaleX="117647" custLinFactNeighborX="10264" custLinFactNeighborY="-7572"/>
      <dgm:spPr>
        <a:blipFill rotWithShape="0">
          <a:blip xmlns:r="http://schemas.openxmlformats.org/officeDocument/2006/relationships" r:embed="rId1"/>
          <a:stretch>
            <a:fillRect/>
          </a:stretch>
        </a:blipFill>
      </dgm:spPr>
    </dgm:pt>
    <dgm:pt modelId="{18DBF92F-6167-4735-B6FD-0567889F1AF9}" type="pres">
      <dgm:prSet presAssocID="{EFFB50CD-1613-4181-811E-5C4EDBC639A3}" presName="linearProcess" presStyleCnt="0"/>
      <dgm:spPr/>
    </dgm:pt>
    <dgm:pt modelId="{32AD88B7-A405-4BA9-B727-09055B56371B}" type="pres">
      <dgm:prSet presAssocID="{ACEBBDAA-EB5F-476C-B870-FD791170AC0D}" presName="textNode" presStyleLbl="node1" presStyleIdx="0" presStyleCnt="9" custScaleX="149236" custLinFactNeighborX="4533" custLinFactNeighborY="-565">
        <dgm:presLayoutVars>
          <dgm:bulletEnabled val="1"/>
        </dgm:presLayoutVars>
      </dgm:prSet>
      <dgm:spPr/>
    </dgm:pt>
    <dgm:pt modelId="{4CD30A25-4FC3-48D4-BE48-2EBEC8FCB23E}" type="pres">
      <dgm:prSet presAssocID="{3E8D7858-F2DD-4C5A-AB15-FED5473E10EE}" presName="sibTrans" presStyleCnt="0"/>
      <dgm:spPr/>
    </dgm:pt>
    <dgm:pt modelId="{73EE6539-8377-47DB-9713-67BF367B0505}" type="pres">
      <dgm:prSet presAssocID="{64322EE3-90FC-4C7B-9524-F2E46DF0F5B7}" presName="textNode" presStyleLbl="node1" presStyleIdx="1" presStyleCnt="9" custScaleX="132955">
        <dgm:presLayoutVars>
          <dgm:bulletEnabled val="1"/>
        </dgm:presLayoutVars>
      </dgm:prSet>
      <dgm:spPr/>
    </dgm:pt>
    <dgm:pt modelId="{36B88C29-1EE7-4922-88E7-710DA387A3AF}" type="pres">
      <dgm:prSet presAssocID="{24186C15-8481-4810-AD03-2F4AD42A903E}" presName="sibTrans" presStyleCnt="0"/>
      <dgm:spPr/>
    </dgm:pt>
    <dgm:pt modelId="{55A851BF-C1EE-49D3-B720-BF22F90B4F41}" type="pres">
      <dgm:prSet presAssocID="{4398EC04-91F5-4A6F-9E07-45217873DF69}" presName="textNode" presStyleLbl="node1" presStyleIdx="2" presStyleCnt="9" custScaleX="132955">
        <dgm:presLayoutVars>
          <dgm:bulletEnabled val="1"/>
        </dgm:presLayoutVars>
      </dgm:prSet>
      <dgm:spPr/>
    </dgm:pt>
    <dgm:pt modelId="{610DBC28-AC29-48DD-B361-D0F16B03C5AA}" type="pres">
      <dgm:prSet presAssocID="{165D7CF7-C2C9-45A7-84EE-79110F322143}" presName="sibTrans" presStyleCnt="0"/>
      <dgm:spPr/>
    </dgm:pt>
    <dgm:pt modelId="{993B8247-5FB6-49D2-ABBD-813D771C98F4}" type="pres">
      <dgm:prSet presAssocID="{77706101-D197-49D6-A5AC-881FF61C0D95}" presName="textNode" presStyleLbl="node1" presStyleIdx="3" presStyleCnt="9" custScaleX="156983">
        <dgm:presLayoutVars>
          <dgm:bulletEnabled val="1"/>
        </dgm:presLayoutVars>
      </dgm:prSet>
      <dgm:spPr/>
    </dgm:pt>
    <dgm:pt modelId="{9603A290-973C-4577-B56A-2EBBD73B8AB2}" type="pres">
      <dgm:prSet presAssocID="{AD391118-096B-421B-9537-E9B694D12C3F}" presName="sibTrans" presStyleCnt="0"/>
      <dgm:spPr/>
    </dgm:pt>
    <dgm:pt modelId="{E6E0E578-6CC7-45DC-8EA3-70937CDE0FE3}" type="pres">
      <dgm:prSet presAssocID="{39C7FA74-0FA1-4493-A338-87D52A9B9277}" presName="textNode" presStyleLbl="node1" presStyleIdx="4" presStyleCnt="9" custScaleX="132955">
        <dgm:presLayoutVars>
          <dgm:bulletEnabled val="1"/>
        </dgm:presLayoutVars>
      </dgm:prSet>
      <dgm:spPr/>
    </dgm:pt>
    <dgm:pt modelId="{B64ED9F4-9EFD-4F18-A5B6-6BED88FF2BA7}" type="pres">
      <dgm:prSet presAssocID="{01658BB7-F1CA-4970-A235-E0DCFFB003CB}" presName="sibTrans" presStyleCnt="0"/>
      <dgm:spPr/>
    </dgm:pt>
    <dgm:pt modelId="{5CC3AA9C-CD89-420E-8F56-B471607C3FD3}" type="pres">
      <dgm:prSet presAssocID="{23C19C19-63E4-47E6-A603-D0CE653F739E}" presName="textNode" presStyleLbl="node1" presStyleIdx="5" presStyleCnt="9" custScaleX="132955">
        <dgm:presLayoutVars>
          <dgm:bulletEnabled val="1"/>
        </dgm:presLayoutVars>
      </dgm:prSet>
      <dgm:spPr/>
    </dgm:pt>
    <dgm:pt modelId="{02F05807-20AF-4487-A059-7B812F231260}" type="pres">
      <dgm:prSet presAssocID="{6D15EE59-30C4-48A5-AB56-764FCD694788}" presName="sibTrans" presStyleCnt="0"/>
      <dgm:spPr/>
    </dgm:pt>
    <dgm:pt modelId="{BF7613A2-0413-4E45-8EE8-C53A4699E1DB}" type="pres">
      <dgm:prSet presAssocID="{DE82BC34-0CE2-4506-BB64-C208E074075F}" presName="textNode" presStyleLbl="node1" presStyleIdx="6" presStyleCnt="9" custScaleX="132955">
        <dgm:presLayoutVars>
          <dgm:bulletEnabled val="1"/>
        </dgm:presLayoutVars>
      </dgm:prSet>
      <dgm:spPr/>
    </dgm:pt>
    <dgm:pt modelId="{DC9A8880-48A3-45A9-9E0A-181D8523DDF5}" type="pres">
      <dgm:prSet presAssocID="{0A083FF4-8331-4B49-9A04-BDAAF2FA2371}" presName="sibTrans" presStyleCnt="0"/>
      <dgm:spPr/>
    </dgm:pt>
    <dgm:pt modelId="{D6FAC302-8033-4F64-AC87-C58FB56BA873}" type="pres">
      <dgm:prSet presAssocID="{19D19B11-F8DC-4539-8797-E810676F660A}" presName="textNode" presStyleLbl="node1" presStyleIdx="7" presStyleCnt="9" custScaleX="132955">
        <dgm:presLayoutVars>
          <dgm:bulletEnabled val="1"/>
        </dgm:presLayoutVars>
      </dgm:prSet>
      <dgm:spPr/>
    </dgm:pt>
    <dgm:pt modelId="{0892B1DA-6693-479C-A365-AA4F7C1D9847}" type="pres">
      <dgm:prSet presAssocID="{08964EC9-1C5A-4510-8BEC-AEABD6BBA013}" presName="sibTrans" presStyleCnt="0"/>
      <dgm:spPr/>
    </dgm:pt>
    <dgm:pt modelId="{C5283096-3987-49F5-8A2E-4D4D96E74A25}" type="pres">
      <dgm:prSet presAssocID="{C3BE1E8B-5B6E-40A9-806A-FEF432D83C76}" presName="textNode" presStyleLbl="node1" presStyleIdx="8" presStyleCnt="9" custScaleX="132955">
        <dgm:presLayoutVars>
          <dgm:bulletEnabled val="1"/>
        </dgm:presLayoutVars>
      </dgm:prSet>
      <dgm:spPr/>
    </dgm:pt>
  </dgm:ptLst>
  <dgm:cxnLst>
    <dgm:cxn modelId="{DCD63709-521C-4316-9DBC-8D640886A7C3}" srcId="{EFFB50CD-1613-4181-811E-5C4EDBC639A3}" destId="{19D19B11-F8DC-4539-8797-E810676F660A}" srcOrd="7" destOrd="0" parTransId="{38544F06-4DC4-476E-9712-7DF843525068}" sibTransId="{08964EC9-1C5A-4510-8BEC-AEABD6BBA013}"/>
    <dgm:cxn modelId="{07B66C34-E8C6-4124-B1DE-3A3346B6AF38}" srcId="{EFFB50CD-1613-4181-811E-5C4EDBC639A3}" destId="{23C19C19-63E4-47E6-A603-D0CE653F739E}" srcOrd="5" destOrd="0" parTransId="{0CAD220F-5D39-48F8-8F3F-A21DFCE11228}" sibTransId="{6D15EE59-30C4-48A5-AB56-764FCD694788}"/>
    <dgm:cxn modelId="{702B7561-F12A-4DDE-82C8-E989C7CE56BE}" type="presOf" srcId="{DE82BC34-0CE2-4506-BB64-C208E074075F}" destId="{BF7613A2-0413-4E45-8EE8-C53A4699E1DB}" srcOrd="0" destOrd="0" presId="urn:microsoft.com/office/officeart/2005/8/layout/hProcess9"/>
    <dgm:cxn modelId="{A168FB63-7DA4-44EA-99BC-93A0509FD2A1}" srcId="{EFFB50CD-1613-4181-811E-5C4EDBC639A3}" destId="{64322EE3-90FC-4C7B-9524-F2E46DF0F5B7}" srcOrd="1" destOrd="0" parTransId="{AFED1DD0-0056-425B-A0FA-0F8F534EFFD9}" sibTransId="{24186C15-8481-4810-AD03-2F4AD42A903E}"/>
    <dgm:cxn modelId="{4B2DB446-9391-4516-98A9-0F9DB83E027A}" srcId="{EFFB50CD-1613-4181-811E-5C4EDBC639A3}" destId="{77706101-D197-49D6-A5AC-881FF61C0D95}" srcOrd="3" destOrd="0" parTransId="{64FE1DBB-BD6A-4B27-9B43-2D640D446F76}" sibTransId="{AD391118-096B-421B-9537-E9B694D12C3F}"/>
    <dgm:cxn modelId="{00206C49-AF81-4358-8E16-14BF721B63DB}" type="presOf" srcId="{77706101-D197-49D6-A5AC-881FF61C0D95}" destId="{993B8247-5FB6-49D2-ABBD-813D771C98F4}" srcOrd="0" destOrd="0" presId="urn:microsoft.com/office/officeart/2005/8/layout/hProcess9"/>
    <dgm:cxn modelId="{E823D34E-7100-4AD3-AA6C-C529396B83B7}" type="presOf" srcId="{19D19B11-F8DC-4539-8797-E810676F660A}" destId="{D6FAC302-8033-4F64-AC87-C58FB56BA873}" srcOrd="0" destOrd="0" presId="urn:microsoft.com/office/officeart/2005/8/layout/hProcess9"/>
    <dgm:cxn modelId="{4CACCF77-4958-4CE8-B840-CD9A9D224535}" type="presOf" srcId="{EFFB50CD-1613-4181-811E-5C4EDBC639A3}" destId="{02FBE80E-9EBD-47CF-B865-4BC914A75D4B}" srcOrd="0" destOrd="0" presId="urn:microsoft.com/office/officeart/2005/8/layout/hProcess9"/>
    <dgm:cxn modelId="{6E373559-1106-42E8-9091-F60E5A58A636}" type="presOf" srcId="{4398EC04-91F5-4A6F-9E07-45217873DF69}" destId="{55A851BF-C1EE-49D3-B720-BF22F90B4F41}" srcOrd="0" destOrd="0" presId="urn:microsoft.com/office/officeart/2005/8/layout/hProcess9"/>
    <dgm:cxn modelId="{DB524587-EFE4-4EFD-AAFF-0F8BAC338FC5}" type="presOf" srcId="{39C7FA74-0FA1-4493-A338-87D52A9B9277}" destId="{E6E0E578-6CC7-45DC-8EA3-70937CDE0FE3}" srcOrd="0" destOrd="0" presId="urn:microsoft.com/office/officeart/2005/8/layout/hProcess9"/>
    <dgm:cxn modelId="{711934A0-3CD6-42BC-80BD-7713BE4BB9DD}" type="presOf" srcId="{ACEBBDAA-EB5F-476C-B870-FD791170AC0D}" destId="{32AD88B7-A405-4BA9-B727-09055B56371B}" srcOrd="0" destOrd="0" presId="urn:microsoft.com/office/officeart/2005/8/layout/hProcess9"/>
    <dgm:cxn modelId="{6014D8B2-7353-4687-8CC7-1D545186B4BC}" srcId="{EFFB50CD-1613-4181-811E-5C4EDBC639A3}" destId="{4398EC04-91F5-4A6F-9E07-45217873DF69}" srcOrd="2" destOrd="0" parTransId="{322B8E95-F600-4964-B017-FB72275F7288}" sibTransId="{165D7CF7-C2C9-45A7-84EE-79110F322143}"/>
    <dgm:cxn modelId="{20BA8EB5-680F-47B5-B390-5E3182FEC46F}" srcId="{EFFB50CD-1613-4181-811E-5C4EDBC639A3}" destId="{C3BE1E8B-5B6E-40A9-806A-FEF432D83C76}" srcOrd="8" destOrd="0" parTransId="{3478583B-4655-4210-85A8-F8F63BCCAE9A}" sibTransId="{90EEF027-0222-46FD-BC77-B9CB86600DF1}"/>
    <dgm:cxn modelId="{6A6FD2CA-5141-4A42-91BE-86ADEBFA829A}" srcId="{EFFB50CD-1613-4181-811E-5C4EDBC639A3}" destId="{39C7FA74-0FA1-4493-A338-87D52A9B9277}" srcOrd="4" destOrd="0" parTransId="{F6AA5D49-685E-44BF-846B-6EFACC0CFC2B}" sibTransId="{01658BB7-F1CA-4970-A235-E0DCFFB003CB}"/>
    <dgm:cxn modelId="{6D0ED3CE-9E3D-42F4-8643-2E59BCD3975B}" type="presOf" srcId="{C3BE1E8B-5B6E-40A9-806A-FEF432D83C76}" destId="{C5283096-3987-49F5-8A2E-4D4D96E74A25}" srcOrd="0" destOrd="0" presId="urn:microsoft.com/office/officeart/2005/8/layout/hProcess9"/>
    <dgm:cxn modelId="{C2EF10EC-37F2-4236-83E3-9DD941391E49}" srcId="{EFFB50CD-1613-4181-811E-5C4EDBC639A3}" destId="{DE82BC34-0CE2-4506-BB64-C208E074075F}" srcOrd="6" destOrd="0" parTransId="{B1140C59-6C85-4ECC-BECD-F640EC8FC627}" sibTransId="{0A083FF4-8331-4B49-9A04-BDAAF2FA2371}"/>
    <dgm:cxn modelId="{A2048BEF-0B88-4718-82A8-7B1277D50ABE}" srcId="{EFFB50CD-1613-4181-811E-5C4EDBC639A3}" destId="{ACEBBDAA-EB5F-476C-B870-FD791170AC0D}" srcOrd="0" destOrd="0" parTransId="{9624B1AB-A2F3-4F3F-A370-802C2C32719B}" sibTransId="{3E8D7858-F2DD-4C5A-AB15-FED5473E10EE}"/>
    <dgm:cxn modelId="{641056F7-1D84-446E-BE49-58AB3FDF9D61}" type="presOf" srcId="{64322EE3-90FC-4C7B-9524-F2E46DF0F5B7}" destId="{73EE6539-8377-47DB-9713-67BF367B0505}" srcOrd="0" destOrd="0" presId="urn:microsoft.com/office/officeart/2005/8/layout/hProcess9"/>
    <dgm:cxn modelId="{C9678EF8-23EB-494D-A4F0-3497EF11ACED}" type="presOf" srcId="{23C19C19-63E4-47E6-A603-D0CE653F739E}" destId="{5CC3AA9C-CD89-420E-8F56-B471607C3FD3}" srcOrd="0" destOrd="0" presId="urn:microsoft.com/office/officeart/2005/8/layout/hProcess9"/>
    <dgm:cxn modelId="{B04C0F2E-9F46-4505-B350-2D3A93C6D7D2}" type="presParOf" srcId="{02FBE80E-9EBD-47CF-B865-4BC914A75D4B}" destId="{411A094F-D0F2-4099-8E4E-51747139F2C0}" srcOrd="0" destOrd="0" presId="urn:microsoft.com/office/officeart/2005/8/layout/hProcess9"/>
    <dgm:cxn modelId="{C63E3FA8-D37C-4CFF-9776-0F969ED93F4B}" type="presParOf" srcId="{02FBE80E-9EBD-47CF-B865-4BC914A75D4B}" destId="{18DBF92F-6167-4735-B6FD-0567889F1AF9}" srcOrd="1" destOrd="0" presId="urn:microsoft.com/office/officeart/2005/8/layout/hProcess9"/>
    <dgm:cxn modelId="{1FD5C24C-86CD-48D5-9591-CB4174EB6E7F}" type="presParOf" srcId="{18DBF92F-6167-4735-B6FD-0567889F1AF9}" destId="{32AD88B7-A405-4BA9-B727-09055B56371B}" srcOrd="0" destOrd="0" presId="urn:microsoft.com/office/officeart/2005/8/layout/hProcess9"/>
    <dgm:cxn modelId="{3FF3FED7-F466-4FC4-94E0-940417F54378}" type="presParOf" srcId="{18DBF92F-6167-4735-B6FD-0567889F1AF9}" destId="{4CD30A25-4FC3-48D4-BE48-2EBEC8FCB23E}" srcOrd="1" destOrd="0" presId="urn:microsoft.com/office/officeart/2005/8/layout/hProcess9"/>
    <dgm:cxn modelId="{7D89C191-F850-4B72-933F-ECD179A12E88}" type="presParOf" srcId="{18DBF92F-6167-4735-B6FD-0567889F1AF9}" destId="{73EE6539-8377-47DB-9713-67BF367B0505}" srcOrd="2" destOrd="0" presId="urn:microsoft.com/office/officeart/2005/8/layout/hProcess9"/>
    <dgm:cxn modelId="{91BFA993-E587-4C04-9F60-37C4452B4992}" type="presParOf" srcId="{18DBF92F-6167-4735-B6FD-0567889F1AF9}" destId="{36B88C29-1EE7-4922-88E7-710DA387A3AF}" srcOrd="3" destOrd="0" presId="urn:microsoft.com/office/officeart/2005/8/layout/hProcess9"/>
    <dgm:cxn modelId="{DB8B5274-5C05-4955-985C-B510207777D4}" type="presParOf" srcId="{18DBF92F-6167-4735-B6FD-0567889F1AF9}" destId="{55A851BF-C1EE-49D3-B720-BF22F90B4F41}" srcOrd="4" destOrd="0" presId="urn:microsoft.com/office/officeart/2005/8/layout/hProcess9"/>
    <dgm:cxn modelId="{243CA01C-C31B-4BD7-910D-48CB1945FEAC}" type="presParOf" srcId="{18DBF92F-6167-4735-B6FD-0567889F1AF9}" destId="{610DBC28-AC29-48DD-B361-D0F16B03C5AA}" srcOrd="5" destOrd="0" presId="urn:microsoft.com/office/officeart/2005/8/layout/hProcess9"/>
    <dgm:cxn modelId="{5B16C67B-B9CA-4F42-8035-7BC868319145}" type="presParOf" srcId="{18DBF92F-6167-4735-B6FD-0567889F1AF9}" destId="{993B8247-5FB6-49D2-ABBD-813D771C98F4}" srcOrd="6" destOrd="0" presId="urn:microsoft.com/office/officeart/2005/8/layout/hProcess9"/>
    <dgm:cxn modelId="{D040B9F1-8F5C-4182-8888-D023914687A3}" type="presParOf" srcId="{18DBF92F-6167-4735-B6FD-0567889F1AF9}" destId="{9603A290-973C-4577-B56A-2EBBD73B8AB2}" srcOrd="7" destOrd="0" presId="urn:microsoft.com/office/officeart/2005/8/layout/hProcess9"/>
    <dgm:cxn modelId="{58D5B8A6-BEA8-4E61-B682-8147339308DC}" type="presParOf" srcId="{18DBF92F-6167-4735-B6FD-0567889F1AF9}" destId="{E6E0E578-6CC7-45DC-8EA3-70937CDE0FE3}" srcOrd="8" destOrd="0" presId="urn:microsoft.com/office/officeart/2005/8/layout/hProcess9"/>
    <dgm:cxn modelId="{C47B9556-0C57-498A-914A-9E000021B688}" type="presParOf" srcId="{18DBF92F-6167-4735-B6FD-0567889F1AF9}" destId="{B64ED9F4-9EFD-4F18-A5B6-6BED88FF2BA7}" srcOrd="9" destOrd="0" presId="urn:microsoft.com/office/officeart/2005/8/layout/hProcess9"/>
    <dgm:cxn modelId="{BD239501-2B9B-475A-AB47-937257C3C56B}" type="presParOf" srcId="{18DBF92F-6167-4735-B6FD-0567889F1AF9}" destId="{5CC3AA9C-CD89-420E-8F56-B471607C3FD3}" srcOrd="10" destOrd="0" presId="urn:microsoft.com/office/officeart/2005/8/layout/hProcess9"/>
    <dgm:cxn modelId="{3CA88E62-184E-45D6-BC23-B426034A2908}" type="presParOf" srcId="{18DBF92F-6167-4735-B6FD-0567889F1AF9}" destId="{02F05807-20AF-4487-A059-7B812F231260}" srcOrd="11" destOrd="0" presId="urn:microsoft.com/office/officeart/2005/8/layout/hProcess9"/>
    <dgm:cxn modelId="{1DBEEAA1-5C40-47BA-B79C-E5EB528F8274}" type="presParOf" srcId="{18DBF92F-6167-4735-B6FD-0567889F1AF9}" destId="{BF7613A2-0413-4E45-8EE8-C53A4699E1DB}" srcOrd="12" destOrd="0" presId="urn:microsoft.com/office/officeart/2005/8/layout/hProcess9"/>
    <dgm:cxn modelId="{6B939081-8960-4A37-9EA0-C25E94328CE2}" type="presParOf" srcId="{18DBF92F-6167-4735-B6FD-0567889F1AF9}" destId="{DC9A8880-48A3-45A9-9E0A-181D8523DDF5}" srcOrd="13" destOrd="0" presId="urn:microsoft.com/office/officeart/2005/8/layout/hProcess9"/>
    <dgm:cxn modelId="{82B243A6-9D1D-42C2-8313-069043AA6E05}" type="presParOf" srcId="{18DBF92F-6167-4735-B6FD-0567889F1AF9}" destId="{D6FAC302-8033-4F64-AC87-C58FB56BA873}" srcOrd="14" destOrd="0" presId="urn:microsoft.com/office/officeart/2005/8/layout/hProcess9"/>
    <dgm:cxn modelId="{4F63DFBE-0217-4F4A-BEE5-42039D60EE05}" type="presParOf" srcId="{18DBF92F-6167-4735-B6FD-0567889F1AF9}" destId="{0892B1DA-6693-479C-A365-AA4F7C1D9847}" srcOrd="15" destOrd="0" presId="urn:microsoft.com/office/officeart/2005/8/layout/hProcess9"/>
    <dgm:cxn modelId="{418AF38F-BB00-434F-ABEF-0703AA3B6A8A}" type="presParOf" srcId="{18DBF92F-6167-4735-B6FD-0567889F1AF9}" destId="{C5283096-3987-49F5-8A2E-4D4D96E74A25}" srcOrd="1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91B7E4F-A134-451E-AF77-94524F7880AA}" type="doc">
      <dgm:prSet loTypeId="urn:microsoft.com/office/officeart/2005/8/layout/chevron1" loCatId="process" qsTypeId="urn:microsoft.com/office/officeart/2005/8/quickstyle/simple1" qsCatId="simple" csTypeId="urn:microsoft.com/office/officeart/2005/8/colors/accent6_4" csCatId="accent6" phldr="1"/>
      <dgm:spPr/>
    </dgm:pt>
    <dgm:pt modelId="{AAD943EC-F202-4EEB-9EEF-C43C166A93E4}">
      <dgm:prSet phldrT="[Texte]" custT="1"/>
      <dgm:spPr/>
      <dgm:t>
        <a:bodyPr/>
        <a:lstStyle/>
        <a:p>
          <a:r>
            <a:rPr lang="en-US" sz="1200" noProof="0" dirty="0"/>
            <a:t>Notification</a:t>
          </a:r>
        </a:p>
      </dgm:t>
    </dgm:pt>
    <dgm:pt modelId="{B5603BDB-AE6B-4272-A5D5-F7EAD9E315F4}" type="parTrans" cxnId="{85C966DF-CB31-4AC0-8E46-DD76E066D3CE}">
      <dgm:prSet/>
      <dgm:spPr/>
      <dgm:t>
        <a:bodyPr/>
        <a:lstStyle/>
        <a:p>
          <a:endParaRPr lang="fr-FR"/>
        </a:p>
      </dgm:t>
    </dgm:pt>
    <dgm:pt modelId="{79D73C03-BC4C-4240-A860-03DF702BE500}" type="sibTrans" cxnId="{85C966DF-CB31-4AC0-8E46-DD76E066D3CE}">
      <dgm:prSet/>
      <dgm:spPr/>
      <dgm:t>
        <a:bodyPr/>
        <a:lstStyle/>
        <a:p>
          <a:endParaRPr lang="fr-FR"/>
        </a:p>
      </dgm:t>
    </dgm:pt>
    <dgm:pt modelId="{D264D2F2-2853-4E96-8CB3-CE84791E2228}">
      <dgm:prSet phldrT="[Texte]" custT="1"/>
      <dgm:spPr/>
      <dgm:t>
        <a:bodyPr/>
        <a:lstStyle/>
        <a:p>
          <a:r>
            <a:rPr lang="en-US" sz="1200" noProof="0" dirty="0"/>
            <a:t>Deposit</a:t>
          </a:r>
        </a:p>
      </dgm:t>
    </dgm:pt>
    <dgm:pt modelId="{DFE9A85B-644E-477C-9087-B076EC26B60A}" type="parTrans" cxnId="{3A727D61-0477-4690-955D-1DC2391DFB43}">
      <dgm:prSet/>
      <dgm:spPr/>
      <dgm:t>
        <a:bodyPr/>
        <a:lstStyle/>
        <a:p>
          <a:endParaRPr lang="fr-FR"/>
        </a:p>
      </dgm:t>
    </dgm:pt>
    <dgm:pt modelId="{4B39A155-8600-45A5-B05C-F932C9A42CE9}" type="sibTrans" cxnId="{3A727D61-0477-4690-955D-1DC2391DFB43}">
      <dgm:prSet/>
      <dgm:spPr/>
      <dgm:t>
        <a:bodyPr/>
        <a:lstStyle/>
        <a:p>
          <a:endParaRPr lang="fr-FR"/>
        </a:p>
      </dgm:t>
    </dgm:pt>
    <dgm:pt modelId="{1BDB6163-0A15-43CF-8901-7A5A105D42CC}">
      <dgm:prSet phldrT="[Texte]" custT="1"/>
      <dgm:spPr/>
      <dgm:t>
        <a:bodyPr/>
        <a:lstStyle/>
        <a:p>
          <a:r>
            <a:rPr lang="en-US" sz="1200" noProof="0" dirty="0"/>
            <a:t>Follow-up</a:t>
          </a:r>
        </a:p>
      </dgm:t>
    </dgm:pt>
    <dgm:pt modelId="{45A9454D-C20D-4DEF-9FFA-0666BA1434B7}" type="parTrans" cxnId="{171F3C49-8995-4C85-89C4-289BD998F316}">
      <dgm:prSet/>
      <dgm:spPr/>
      <dgm:t>
        <a:bodyPr/>
        <a:lstStyle/>
        <a:p>
          <a:endParaRPr lang="fr-FR"/>
        </a:p>
      </dgm:t>
    </dgm:pt>
    <dgm:pt modelId="{0A0AD3DE-42C7-41CC-A5FD-A05056CCC9C2}" type="sibTrans" cxnId="{171F3C49-8995-4C85-89C4-289BD998F316}">
      <dgm:prSet/>
      <dgm:spPr/>
      <dgm:t>
        <a:bodyPr/>
        <a:lstStyle/>
        <a:p>
          <a:endParaRPr lang="fr-FR"/>
        </a:p>
      </dgm:t>
    </dgm:pt>
    <dgm:pt modelId="{2DFE4180-8B8D-4C0F-8AAE-28F08D1DA593}">
      <dgm:prSet phldrT="[Texte]" custT="1"/>
      <dgm:spPr/>
      <dgm:t>
        <a:bodyPr/>
        <a:lstStyle/>
        <a:p>
          <a:r>
            <a:rPr lang="en-US" sz="1200" noProof="0" dirty="0"/>
            <a:t>Audit</a:t>
          </a:r>
        </a:p>
      </dgm:t>
    </dgm:pt>
    <dgm:pt modelId="{3D879876-3E32-472A-B69C-40F1ED51EE99}" type="parTrans" cxnId="{3A53F2C1-6EEC-4C72-940B-EE2067848E67}">
      <dgm:prSet/>
      <dgm:spPr/>
      <dgm:t>
        <a:bodyPr/>
        <a:lstStyle/>
        <a:p>
          <a:endParaRPr lang="fr-FR"/>
        </a:p>
      </dgm:t>
    </dgm:pt>
    <dgm:pt modelId="{C1C814F1-AE2D-481C-A728-A56EC5853BFB}" type="sibTrans" cxnId="{3A53F2C1-6EEC-4C72-940B-EE2067848E67}">
      <dgm:prSet/>
      <dgm:spPr/>
      <dgm:t>
        <a:bodyPr/>
        <a:lstStyle/>
        <a:p>
          <a:endParaRPr lang="fr-FR"/>
        </a:p>
      </dgm:t>
    </dgm:pt>
    <dgm:pt modelId="{534BBE45-5022-469A-B31B-984DE8977E50}">
      <dgm:prSet phldrT="[Texte]" custT="1"/>
      <dgm:spPr/>
      <dgm:t>
        <a:bodyPr/>
        <a:lstStyle/>
        <a:p>
          <a:r>
            <a:rPr lang="en-US" sz="1200" noProof="0" dirty="0"/>
            <a:t>Implementation</a:t>
          </a:r>
        </a:p>
      </dgm:t>
    </dgm:pt>
    <dgm:pt modelId="{D6951C15-088F-408C-944E-2263F71DA668}" type="parTrans" cxnId="{FE1904BC-956E-4B3C-AC14-91F1265EB827}">
      <dgm:prSet/>
      <dgm:spPr/>
      <dgm:t>
        <a:bodyPr/>
        <a:lstStyle/>
        <a:p>
          <a:endParaRPr lang="fr-FR"/>
        </a:p>
      </dgm:t>
    </dgm:pt>
    <dgm:pt modelId="{AA77AC0D-7CC2-4CC8-8A97-22172B485769}" type="sibTrans" cxnId="{FE1904BC-956E-4B3C-AC14-91F1265EB827}">
      <dgm:prSet/>
      <dgm:spPr/>
      <dgm:t>
        <a:bodyPr/>
        <a:lstStyle/>
        <a:p>
          <a:endParaRPr lang="fr-FR"/>
        </a:p>
      </dgm:t>
    </dgm:pt>
    <dgm:pt modelId="{51C963B3-4FF3-4C99-96F1-7EDBD25CB772}">
      <dgm:prSet phldrT="[Texte]" custT="1"/>
      <dgm:spPr/>
      <dgm:t>
        <a:bodyPr/>
        <a:lstStyle/>
        <a:p>
          <a:r>
            <a:rPr lang="en-US" sz="1200" noProof="0" dirty="0"/>
            <a:t>Verification of emission reductions</a:t>
          </a:r>
        </a:p>
      </dgm:t>
    </dgm:pt>
    <dgm:pt modelId="{AB507C03-4192-4D3E-B4EF-DB34CD2F45BD}" type="parTrans" cxnId="{162D0261-7FCE-4138-89CB-A974EFA9FC72}">
      <dgm:prSet/>
      <dgm:spPr/>
      <dgm:t>
        <a:bodyPr/>
        <a:lstStyle/>
        <a:p>
          <a:endParaRPr lang="fr-FR"/>
        </a:p>
      </dgm:t>
    </dgm:pt>
    <dgm:pt modelId="{756F0DEB-D0A2-42AC-9378-A38F9CB28A85}" type="sibTrans" cxnId="{162D0261-7FCE-4138-89CB-A974EFA9FC72}">
      <dgm:prSet/>
      <dgm:spPr/>
      <dgm:t>
        <a:bodyPr/>
        <a:lstStyle/>
        <a:p>
          <a:endParaRPr lang="fr-FR"/>
        </a:p>
      </dgm:t>
    </dgm:pt>
    <dgm:pt modelId="{36E81C2F-1FE7-4F5A-B9AB-E08C8DBAEE73}">
      <dgm:prSet phldrT="[Texte]" custT="1"/>
      <dgm:spPr/>
      <dgm:t>
        <a:bodyPr/>
        <a:lstStyle/>
        <a:p>
          <a:r>
            <a:rPr lang="en-US" sz="1200" noProof="0" dirty="0"/>
            <a:t>Instruction </a:t>
          </a:r>
        </a:p>
      </dgm:t>
    </dgm:pt>
    <dgm:pt modelId="{FDFBD918-A52C-4583-8D90-16AF1D928CB0}" type="parTrans" cxnId="{38843500-8287-4F96-B497-C5C22173C700}">
      <dgm:prSet/>
      <dgm:spPr/>
      <dgm:t>
        <a:bodyPr/>
        <a:lstStyle/>
        <a:p>
          <a:endParaRPr lang="fr-FR"/>
        </a:p>
      </dgm:t>
    </dgm:pt>
    <dgm:pt modelId="{10F02CB3-3359-4503-ADD4-C1DBA30DBB11}" type="sibTrans" cxnId="{38843500-8287-4F96-B497-C5C22173C700}">
      <dgm:prSet/>
      <dgm:spPr/>
      <dgm:t>
        <a:bodyPr/>
        <a:lstStyle/>
        <a:p>
          <a:endParaRPr lang="fr-FR"/>
        </a:p>
      </dgm:t>
    </dgm:pt>
    <dgm:pt modelId="{18EF7BE4-C4AA-4FD5-9095-BF4DF913F23D}">
      <dgm:prSet phldrT="[Texte]" custT="1"/>
      <dgm:spPr/>
      <dgm:t>
        <a:bodyPr/>
        <a:lstStyle/>
        <a:p>
          <a:r>
            <a:rPr lang="en-US" sz="1200" noProof="0" dirty="0"/>
            <a:t>Labelling</a:t>
          </a:r>
        </a:p>
      </dgm:t>
    </dgm:pt>
    <dgm:pt modelId="{23C10BB5-AA3C-46A2-BBE4-B622B7B97635}" type="parTrans" cxnId="{2F952E72-3110-40B8-8437-548CC9A45C40}">
      <dgm:prSet/>
      <dgm:spPr/>
      <dgm:t>
        <a:bodyPr/>
        <a:lstStyle/>
        <a:p>
          <a:endParaRPr lang="fr-FR"/>
        </a:p>
      </dgm:t>
    </dgm:pt>
    <dgm:pt modelId="{417475D2-9F12-4E06-B3BF-B91EE3C13228}" type="sibTrans" cxnId="{2F952E72-3110-40B8-8437-548CC9A45C40}">
      <dgm:prSet/>
      <dgm:spPr/>
      <dgm:t>
        <a:bodyPr/>
        <a:lstStyle/>
        <a:p>
          <a:endParaRPr lang="fr-FR"/>
        </a:p>
      </dgm:t>
    </dgm:pt>
    <dgm:pt modelId="{E42EAC94-D9B8-45EF-BD98-6CC4AC14278D}">
      <dgm:prSet phldrT="[Texte]" custT="1"/>
      <dgm:spPr/>
      <dgm:t>
        <a:bodyPr/>
        <a:lstStyle/>
        <a:p>
          <a:r>
            <a:rPr lang="en-US" sz="1200" noProof="0" dirty="0"/>
            <a:t>Awarding of emission </a:t>
          </a:r>
          <a:r>
            <a:rPr lang="fr-FR" sz="1200" dirty="0"/>
            <a:t>reductions</a:t>
          </a:r>
        </a:p>
      </dgm:t>
    </dgm:pt>
    <dgm:pt modelId="{3ADFF612-16F9-4AAD-850A-69F62E11671E}" type="parTrans" cxnId="{39376FDD-D2DF-4901-86E9-3C382713B22F}">
      <dgm:prSet/>
      <dgm:spPr/>
      <dgm:t>
        <a:bodyPr/>
        <a:lstStyle/>
        <a:p>
          <a:endParaRPr lang="fr-FR"/>
        </a:p>
      </dgm:t>
    </dgm:pt>
    <dgm:pt modelId="{FEFA4ABF-44D2-4A30-8687-CDCA9DEE54F8}" type="sibTrans" cxnId="{39376FDD-D2DF-4901-86E9-3C382713B22F}">
      <dgm:prSet/>
      <dgm:spPr/>
      <dgm:t>
        <a:bodyPr/>
        <a:lstStyle/>
        <a:p>
          <a:endParaRPr lang="fr-FR"/>
        </a:p>
      </dgm:t>
    </dgm:pt>
    <dgm:pt modelId="{6F31A894-8BB1-4699-8D61-1DCD783C0C9E}" type="pres">
      <dgm:prSet presAssocID="{D91B7E4F-A134-451E-AF77-94524F7880AA}" presName="Name0" presStyleCnt="0">
        <dgm:presLayoutVars>
          <dgm:dir/>
          <dgm:animLvl val="lvl"/>
          <dgm:resizeHandles val="exact"/>
        </dgm:presLayoutVars>
      </dgm:prSet>
      <dgm:spPr/>
    </dgm:pt>
    <dgm:pt modelId="{46797486-B70A-4993-9D20-90E121CB9F37}" type="pres">
      <dgm:prSet presAssocID="{AAD943EC-F202-4EEB-9EEF-C43C166A93E4}" presName="parTxOnly" presStyleLbl="node1" presStyleIdx="0" presStyleCnt="9">
        <dgm:presLayoutVars>
          <dgm:chMax val="0"/>
          <dgm:chPref val="0"/>
          <dgm:bulletEnabled val="1"/>
        </dgm:presLayoutVars>
      </dgm:prSet>
      <dgm:spPr/>
    </dgm:pt>
    <dgm:pt modelId="{D74453E5-A1BE-4707-9316-B7EA068A4CC5}" type="pres">
      <dgm:prSet presAssocID="{79D73C03-BC4C-4240-A860-03DF702BE500}" presName="parTxOnlySpace" presStyleCnt="0"/>
      <dgm:spPr/>
    </dgm:pt>
    <dgm:pt modelId="{9F4E79C7-06F7-41A8-83A9-FF4999291A81}" type="pres">
      <dgm:prSet presAssocID="{D264D2F2-2853-4E96-8CB3-CE84791E2228}" presName="parTxOnly" presStyleLbl="node1" presStyleIdx="1" presStyleCnt="9">
        <dgm:presLayoutVars>
          <dgm:chMax val="0"/>
          <dgm:chPref val="0"/>
          <dgm:bulletEnabled val="1"/>
        </dgm:presLayoutVars>
      </dgm:prSet>
      <dgm:spPr/>
    </dgm:pt>
    <dgm:pt modelId="{DC4BFDFB-E4C8-48D4-B60B-18A5189AC3B0}" type="pres">
      <dgm:prSet presAssocID="{4B39A155-8600-45A5-B05C-F932C9A42CE9}" presName="parTxOnlySpace" presStyleCnt="0"/>
      <dgm:spPr/>
    </dgm:pt>
    <dgm:pt modelId="{FADD0D72-BE7F-44AB-9675-6F04E00B2A03}" type="pres">
      <dgm:prSet presAssocID="{36E81C2F-1FE7-4F5A-B9AB-E08C8DBAEE73}" presName="parTxOnly" presStyleLbl="node1" presStyleIdx="2" presStyleCnt="9">
        <dgm:presLayoutVars>
          <dgm:chMax val="0"/>
          <dgm:chPref val="0"/>
          <dgm:bulletEnabled val="1"/>
        </dgm:presLayoutVars>
      </dgm:prSet>
      <dgm:spPr/>
    </dgm:pt>
    <dgm:pt modelId="{47F109E5-5DC6-4829-A7C0-F2C184A61C2F}" type="pres">
      <dgm:prSet presAssocID="{10F02CB3-3359-4503-ADD4-C1DBA30DBB11}" presName="parTxOnlySpace" presStyleCnt="0"/>
      <dgm:spPr/>
    </dgm:pt>
    <dgm:pt modelId="{AB65CD2E-2DDD-4C79-B401-90043CE9E4A3}" type="pres">
      <dgm:prSet presAssocID="{18EF7BE4-C4AA-4FD5-9095-BF4DF913F23D}" presName="parTxOnly" presStyleLbl="node1" presStyleIdx="3" presStyleCnt="9">
        <dgm:presLayoutVars>
          <dgm:chMax val="0"/>
          <dgm:chPref val="0"/>
          <dgm:bulletEnabled val="1"/>
        </dgm:presLayoutVars>
      </dgm:prSet>
      <dgm:spPr/>
    </dgm:pt>
    <dgm:pt modelId="{9CEFCC58-6847-4E4A-9E42-023FE5979A0F}" type="pres">
      <dgm:prSet presAssocID="{417475D2-9F12-4E06-B3BF-B91EE3C13228}" presName="parTxOnlySpace" presStyleCnt="0"/>
      <dgm:spPr/>
    </dgm:pt>
    <dgm:pt modelId="{09ACFF01-8358-4475-B286-EB488182B047}" type="pres">
      <dgm:prSet presAssocID="{534BBE45-5022-469A-B31B-984DE8977E50}" presName="parTxOnly" presStyleLbl="node1" presStyleIdx="4" presStyleCnt="9">
        <dgm:presLayoutVars>
          <dgm:chMax val="0"/>
          <dgm:chPref val="0"/>
          <dgm:bulletEnabled val="1"/>
        </dgm:presLayoutVars>
      </dgm:prSet>
      <dgm:spPr/>
    </dgm:pt>
    <dgm:pt modelId="{0C0F7528-8EB1-4526-BA62-6AE01E9DEB15}" type="pres">
      <dgm:prSet presAssocID="{AA77AC0D-7CC2-4CC8-8A97-22172B485769}" presName="parTxOnlySpace" presStyleCnt="0"/>
      <dgm:spPr/>
    </dgm:pt>
    <dgm:pt modelId="{D36F78D1-FD5A-4B1F-9724-6353B3135B87}" type="pres">
      <dgm:prSet presAssocID="{1BDB6163-0A15-43CF-8901-7A5A105D42CC}" presName="parTxOnly" presStyleLbl="node1" presStyleIdx="5" presStyleCnt="9">
        <dgm:presLayoutVars>
          <dgm:chMax val="0"/>
          <dgm:chPref val="0"/>
          <dgm:bulletEnabled val="1"/>
        </dgm:presLayoutVars>
      </dgm:prSet>
      <dgm:spPr/>
    </dgm:pt>
    <dgm:pt modelId="{BBAD8B01-EB8E-40AE-8ACB-51937B647145}" type="pres">
      <dgm:prSet presAssocID="{0A0AD3DE-42C7-41CC-A5FD-A05056CCC9C2}" presName="parTxOnlySpace" presStyleCnt="0"/>
      <dgm:spPr/>
    </dgm:pt>
    <dgm:pt modelId="{C8930726-C292-46F1-83B6-4FB7B27B9D18}" type="pres">
      <dgm:prSet presAssocID="{2DFE4180-8B8D-4C0F-8AAE-28F08D1DA593}" presName="parTxOnly" presStyleLbl="node1" presStyleIdx="6" presStyleCnt="9">
        <dgm:presLayoutVars>
          <dgm:chMax val="0"/>
          <dgm:chPref val="0"/>
          <dgm:bulletEnabled val="1"/>
        </dgm:presLayoutVars>
      </dgm:prSet>
      <dgm:spPr/>
    </dgm:pt>
    <dgm:pt modelId="{5ED3292A-7CA6-4CB2-8BBE-75CAA4B14B39}" type="pres">
      <dgm:prSet presAssocID="{C1C814F1-AE2D-481C-A728-A56EC5853BFB}" presName="parTxOnlySpace" presStyleCnt="0"/>
      <dgm:spPr/>
    </dgm:pt>
    <dgm:pt modelId="{F8F4928B-79E1-4007-B8C3-E38DFB90F18D}" type="pres">
      <dgm:prSet presAssocID="{51C963B3-4FF3-4C99-96F1-7EDBD25CB772}" presName="parTxOnly" presStyleLbl="node1" presStyleIdx="7" presStyleCnt="9">
        <dgm:presLayoutVars>
          <dgm:chMax val="0"/>
          <dgm:chPref val="0"/>
          <dgm:bulletEnabled val="1"/>
        </dgm:presLayoutVars>
      </dgm:prSet>
      <dgm:spPr/>
    </dgm:pt>
    <dgm:pt modelId="{39DC01A1-F401-40F0-A94D-965EA3B19623}" type="pres">
      <dgm:prSet presAssocID="{756F0DEB-D0A2-42AC-9378-A38F9CB28A85}" presName="parTxOnlySpace" presStyleCnt="0"/>
      <dgm:spPr/>
    </dgm:pt>
    <dgm:pt modelId="{94E0ED95-02CC-478E-A11F-0285BA82AA73}" type="pres">
      <dgm:prSet presAssocID="{E42EAC94-D9B8-45EF-BD98-6CC4AC14278D}" presName="parTxOnly" presStyleLbl="node1" presStyleIdx="8" presStyleCnt="9">
        <dgm:presLayoutVars>
          <dgm:chMax val="0"/>
          <dgm:chPref val="0"/>
          <dgm:bulletEnabled val="1"/>
        </dgm:presLayoutVars>
      </dgm:prSet>
      <dgm:spPr/>
    </dgm:pt>
  </dgm:ptLst>
  <dgm:cxnLst>
    <dgm:cxn modelId="{38843500-8287-4F96-B497-C5C22173C700}" srcId="{D91B7E4F-A134-451E-AF77-94524F7880AA}" destId="{36E81C2F-1FE7-4F5A-B9AB-E08C8DBAEE73}" srcOrd="2" destOrd="0" parTransId="{FDFBD918-A52C-4583-8D90-16AF1D928CB0}" sibTransId="{10F02CB3-3359-4503-ADD4-C1DBA30DBB11}"/>
    <dgm:cxn modelId="{45D5971B-C00A-4511-9AC3-7A0C88E81871}" type="presOf" srcId="{D91B7E4F-A134-451E-AF77-94524F7880AA}" destId="{6F31A894-8BB1-4699-8D61-1DCD783C0C9E}" srcOrd="0" destOrd="0" presId="urn:microsoft.com/office/officeart/2005/8/layout/chevron1"/>
    <dgm:cxn modelId="{DDFEE23D-278A-4308-BDB0-BBD05E432F09}" type="presOf" srcId="{534BBE45-5022-469A-B31B-984DE8977E50}" destId="{09ACFF01-8358-4475-B286-EB488182B047}" srcOrd="0" destOrd="0" presId="urn:microsoft.com/office/officeart/2005/8/layout/chevron1"/>
    <dgm:cxn modelId="{162D0261-7FCE-4138-89CB-A974EFA9FC72}" srcId="{D91B7E4F-A134-451E-AF77-94524F7880AA}" destId="{51C963B3-4FF3-4C99-96F1-7EDBD25CB772}" srcOrd="7" destOrd="0" parTransId="{AB507C03-4192-4D3E-B4EF-DB34CD2F45BD}" sibTransId="{756F0DEB-D0A2-42AC-9378-A38F9CB28A85}"/>
    <dgm:cxn modelId="{3A727D61-0477-4690-955D-1DC2391DFB43}" srcId="{D91B7E4F-A134-451E-AF77-94524F7880AA}" destId="{D264D2F2-2853-4E96-8CB3-CE84791E2228}" srcOrd="1" destOrd="0" parTransId="{DFE9A85B-644E-477C-9087-B076EC26B60A}" sibTransId="{4B39A155-8600-45A5-B05C-F932C9A42CE9}"/>
    <dgm:cxn modelId="{171F3C49-8995-4C85-89C4-289BD998F316}" srcId="{D91B7E4F-A134-451E-AF77-94524F7880AA}" destId="{1BDB6163-0A15-43CF-8901-7A5A105D42CC}" srcOrd="5" destOrd="0" parTransId="{45A9454D-C20D-4DEF-9FFA-0666BA1434B7}" sibTransId="{0A0AD3DE-42C7-41CC-A5FD-A05056CCC9C2}"/>
    <dgm:cxn modelId="{8490766A-FE9D-4198-A3B4-1E21EDA36365}" type="presOf" srcId="{E42EAC94-D9B8-45EF-BD98-6CC4AC14278D}" destId="{94E0ED95-02CC-478E-A11F-0285BA82AA73}" srcOrd="0" destOrd="0" presId="urn:microsoft.com/office/officeart/2005/8/layout/chevron1"/>
    <dgm:cxn modelId="{2FA4C170-2151-4F5C-82CE-7DBC8194D143}" type="presOf" srcId="{1BDB6163-0A15-43CF-8901-7A5A105D42CC}" destId="{D36F78D1-FD5A-4B1F-9724-6353B3135B87}" srcOrd="0" destOrd="0" presId="urn:microsoft.com/office/officeart/2005/8/layout/chevron1"/>
    <dgm:cxn modelId="{2F952E72-3110-40B8-8437-548CC9A45C40}" srcId="{D91B7E4F-A134-451E-AF77-94524F7880AA}" destId="{18EF7BE4-C4AA-4FD5-9095-BF4DF913F23D}" srcOrd="3" destOrd="0" parTransId="{23C10BB5-AA3C-46A2-BBE4-B622B7B97635}" sibTransId="{417475D2-9F12-4E06-B3BF-B91EE3C13228}"/>
    <dgm:cxn modelId="{B8429F85-6D84-4579-BE24-7EF2DD4BDBF9}" type="presOf" srcId="{51C963B3-4FF3-4C99-96F1-7EDBD25CB772}" destId="{F8F4928B-79E1-4007-B8C3-E38DFB90F18D}" srcOrd="0" destOrd="0" presId="urn:microsoft.com/office/officeart/2005/8/layout/chevron1"/>
    <dgm:cxn modelId="{A9930888-FE3D-4C0F-8CBE-539E0EAE665C}" type="presOf" srcId="{AAD943EC-F202-4EEB-9EEF-C43C166A93E4}" destId="{46797486-B70A-4993-9D20-90E121CB9F37}" srcOrd="0" destOrd="0" presId="urn:microsoft.com/office/officeart/2005/8/layout/chevron1"/>
    <dgm:cxn modelId="{4A08EABB-4202-4CF9-89B9-91C3EDABF3B0}" type="presOf" srcId="{18EF7BE4-C4AA-4FD5-9095-BF4DF913F23D}" destId="{AB65CD2E-2DDD-4C79-B401-90043CE9E4A3}" srcOrd="0" destOrd="0" presId="urn:microsoft.com/office/officeart/2005/8/layout/chevron1"/>
    <dgm:cxn modelId="{FE1904BC-956E-4B3C-AC14-91F1265EB827}" srcId="{D91B7E4F-A134-451E-AF77-94524F7880AA}" destId="{534BBE45-5022-469A-B31B-984DE8977E50}" srcOrd="4" destOrd="0" parTransId="{D6951C15-088F-408C-944E-2263F71DA668}" sibTransId="{AA77AC0D-7CC2-4CC8-8A97-22172B485769}"/>
    <dgm:cxn modelId="{D57B48BC-E463-4E8C-9D1D-040272855582}" type="presOf" srcId="{36E81C2F-1FE7-4F5A-B9AB-E08C8DBAEE73}" destId="{FADD0D72-BE7F-44AB-9675-6F04E00B2A03}" srcOrd="0" destOrd="0" presId="urn:microsoft.com/office/officeart/2005/8/layout/chevron1"/>
    <dgm:cxn modelId="{3A53F2C1-6EEC-4C72-940B-EE2067848E67}" srcId="{D91B7E4F-A134-451E-AF77-94524F7880AA}" destId="{2DFE4180-8B8D-4C0F-8AAE-28F08D1DA593}" srcOrd="6" destOrd="0" parTransId="{3D879876-3E32-472A-B69C-40F1ED51EE99}" sibTransId="{C1C814F1-AE2D-481C-A728-A56EC5853BFB}"/>
    <dgm:cxn modelId="{39376FDD-D2DF-4901-86E9-3C382713B22F}" srcId="{D91B7E4F-A134-451E-AF77-94524F7880AA}" destId="{E42EAC94-D9B8-45EF-BD98-6CC4AC14278D}" srcOrd="8" destOrd="0" parTransId="{3ADFF612-16F9-4AAD-850A-69F62E11671E}" sibTransId="{FEFA4ABF-44D2-4A30-8687-CDCA9DEE54F8}"/>
    <dgm:cxn modelId="{85C966DF-CB31-4AC0-8E46-DD76E066D3CE}" srcId="{D91B7E4F-A134-451E-AF77-94524F7880AA}" destId="{AAD943EC-F202-4EEB-9EEF-C43C166A93E4}" srcOrd="0" destOrd="0" parTransId="{B5603BDB-AE6B-4272-A5D5-F7EAD9E315F4}" sibTransId="{79D73C03-BC4C-4240-A860-03DF702BE500}"/>
    <dgm:cxn modelId="{AE3594E4-9390-4D69-8B89-F0C80DC77ECF}" type="presOf" srcId="{2DFE4180-8B8D-4C0F-8AAE-28F08D1DA593}" destId="{C8930726-C292-46F1-83B6-4FB7B27B9D18}" srcOrd="0" destOrd="0" presId="urn:microsoft.com/office/officeart/2005/8/layout/chevron1"/>
    <dgm:cxn modelId="{516446F4-2F16-4FC0-85F6-C5ECAA0C30F7}" type="presOf" srcId="{D264D2F2-2853-4E96-8CB3-CE84791E2228}" destId="{9F4E79C7-06F7-41A8-83A9-FF4999291A81}" srcOrd="0" destOrd="0" presId="urn:microsoft.com/office/officeart/2005/8/layout/chevron1"/>
    <dgm:cxn modelId="{8B5468CF-7A2A-47FD-9226-2624F8853BE1}" type="presParOf" srcId="{6F31A894-8BB1-4699-8D61-1DCD783C0C9E}" destId="{46797486-B70A-4993-9D20-90E121CB9F37}" srcOrd="0" destOrd="0" presId="urn:microsoft.com/office/officeart/2005/8/layout/chevron1"/>
    <dgm:cxn modelId="{E766AF27-4919-4C9E-9FCA-D2C8C58A1669}" type="presParOf" srcId="{6F31A894-8BB1-4699-8D61-1DCD783C0C9E}" destId="{D74453E5-A1BE-4707-9316-B7EA068A4CC5}" srcOrd="1" destOrd="0" presId="urn:microsoft.com/office/officeart/2005/8/layout/chevron1"/>
    <dgm:cxn modelId="{691E76AA-CC50-4936-B4E6-EDFDCB021620}" type="presParOf" srcId="{6F31A894-8BB1-4699-8D61-1DCD783C0C9E}" destId="{9F4E79C7-06F7-41A8-83A9-FF4999291A81}" srcOrd="2" destOrd="0" presId="urn:microsoft.com/office/officeart/2005/8/layout/chevron1"/>
    <dgm:cxn modelId="{0E509FC0-1473-45BD-B585-61FDCD9B58FB}" type="presParOf" srcId="{6F31A894-8BB1-4699-8D61-1DCD783C0C9E}" destId="{DC4BFDFB-E4C8-48D4-B60B-18A5189AC3B0}" srcOrd="3" destOrd="0" presId="urn:microsoft.com/office/officeart/2005/8/layout/chevron1"/>
    <dgm:cxn modelId="{75B8C6A7-956F-48A3-9587-C8773AA06456}" type="presParOf" srcId="{6F31A894-8BB1-4699-8D61-1DCD783C0C9E}" destId="{FADD0D72-BE7F-44AB-9675-6F04E00B2A03}" srcOrd="4" destOrd="0" presId="urn:microsoft.com/office/officeart/2005/8/layout/chevron1"/>
    <dgm:cxn modelId="{F32826DF-512A-4239-8142-610CD87DDC6E}" type="presParOf" srcId="{6F31A894-8BB1-4699-8D61-1DCD783C0C9E}" destId="{47F109E5-5DC6-4829-A7C0-F2C184A61C2F}" srcOrd="5" destOrd="0" presId="urn:microsoft.com/office/officeart/2005/8/layout/chevron1"/>
    <dgm:cxn modelId="{F2CEE399-0E62-4ACB-9A54-EC0254097000}" type="presParOf" srcId="{6F31A894-8BB1-4699-8D61-1DCD783C0C9E}" destId="{AB65CD2E-2DDD-4C79-B401-90043CE9E4A3}" srcOrd="6" destOrd="0" presId="urn:microsoft.com/office/officeart/2005/8/layout/chevron1"/>
    <dgm:cxn modelId="{B210F0F3-716B-45AF-AA2A-F91A0B193F2E}" type="presParOf" srcId="{6F31A894-8BB1-4699-8D61-1DCD783C0C9E}" destId="{9CEFCC58-6847-4E4A-9E42-023FE5979A0F}" srcOrd="7" destOrd="0" presId="urn:microsoft.com/office/officeart/2005/8/layout/chevron1"/>
    <dgm:cxn modelId="{B92CD1E0-654F-4860-BEAE-2331C106A037}" type="presParOf" srcId="{6F31A894-8BB1-4699-8D61-1DCD783C0C9E}" destId="{09ACFF01-8358-4475-B286-EB488182B047}" srcOrd="8" destOrd="0" presId="urn:microsoft.com/office/officeart/2005/8/layout/chevron1"/>
    <dgm:cxn modelId="{69C379AE-B51E-4B7B-B8D6-103F3CA1EC5A}" type="presParOf" srcId="{6F31A894-8BB1-4699-8D61-1DCD783C0C9E}" destId="{0C0F7528-8EB1-4526-BA62-6AE01E9DEB15}" srcOrd="9" destOrd="0" presId="urn:microsoft.com/office/officeart/2005/8/layout/chevron1"/>
    <dgm:cxn modelId="{D6C21094-1CFE-4C58-9F4E-1F022BF42064}" type="presParOf" srcId="{6F31A894-8BB1-4699-8D61-1DCD783C0C9E}" destId="{D36F78D1-FD5A-4B1F-9724-6353B3135B87}" srcOrd="10" destOrd="0" presId="urn:microsoft.com/office/officeart/2005/8/layout/chevron1"/>
    <dgm:cxn modelId="{6D02A7E9-4A66-4410-8B2A-CEE72FD6347A}" type="presParOf" srcId="{6F31A894-8BB1-4699-8D61-1DCD783C0C9E}" destId="{BBAD8B01-EB8E-40AE-8ACB-51937B647145}" srcOrd="11" destOrd="0" presId="urn:microsoft.com/office/officeart/2005/8/layout/chevron1"/>
    <dgm:cxn modelId="{12305169-FE87-4C3E-B006-C21333669EE8}" type="presParOf" srcId="{6F31A894-8BB1-4699-8D61-1DCD783C0C9E}" destId="{C8930726-C292-46F1-83B6-4FB7B27B9D18}" srcOrd="12" destOrd="0" presId="urn:microsoft.com/office/officeart/2005/8/layout/chevron1"/>
    <dgm:cxn modelId="{C2236C5B-8F54-4A29-9079-CF9F9449835F}" type="presParOf" srcId="{6F31A894-8BB1-4699-8D61-1DCD783C0C9E}" destId="{5ED3292A-7CA6-4CB2-8BBE-75CAA4B14B39}" srcOrd="13" destOrd="0" presId="urn:microsoft.com/office/officeart/2005/8/layout/chevron1"/>
    <dgm:cxn modelId="{E290181E-D9C8-4064-BC51-A2AACA7ABF44}" type="presParOf" srcId="{6F31A894-8BB1-4699-8D61-1DCD783C0C9E}" destId="{F8F4928B-79E1-4007-B8C3-E38DFB90F18D}" srcOrd="14" destOrd="0" presId="urn:microsoft.com/office/officeart/2005/8/layout/chevron1"/>
    <dgm:cxn modelId="{C554B627-36AB-47FC-8553-302D433E110E}" type="presParOf" srcId="{6F31A894-8BB1-4699-8D61-1DCD783C0C9E}" destId="{39DC01A1-F401-40F0-A94D-965EA3B19623}" srcOrd="15" destOrd="0" presId="urn:microsoft.com/office/officeart/2005/8/layout/chevron1"/>
    <dgm:cxn modelId="{7941E170-814A-4875-A03F-9F87E91E8281}" type="presParOf" srcId="{6F31A894-8BB1-4699-8D61-1DCD783C0C9E}" destId="{94E0ED95-02CC-478E-A11F-0285BA82AA73}" srcOrd="1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5596A8-B951-4A7E-BDED-356BCD5FB9F0}"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AD374AB1-E278-48DF-9467-96C1FDDEFAD7}">
      <dgm:prSet phldrT="[Text]"/>
      <dgm:spPr/>
      <dgm:t>
        <a:bodyPr/>
        <a:lstStyle/>
        <a:p>
          <a:r>
            <a:rPr lang="de-AT" b="1" dirty="0" err="1"/>
            <a:t>Incentivising</a:t>
          </a:r>
          <a:r>
            <a:rPr lang="de-AT" b="1" dirty="0"/>
            <a:t> high-quality </a:t>
          </a:r>
          <a:r>
            <a:rPr lang="de-AT" b="1" dirty="0" err="1"/>
            <a:t>carbon</a:t>
          </a:r>
          <a:r>
            <a:rPr lang="de-AT" b="1" dirty="0"/>
            <a:t> </a:t>
          </a:r>
          <a:r>
            <a:rPr lang="de-AT" b="1" dirty="0" err="1"/>
            <a:t>removals</a:t>
          </a:r>
          <a:endParaRPr lang="en-IE" b="1" dirty="0"/>
        </a:p>
      </dgm:t>
    </dgm:pt>
    <dgm:pt modelId="{1F24A958-C240-406C-B48B-57BD368E457F}" type="parTrans" cxnId="{76689B23-C10E-495F-AC46-FBF9A14B3FAE}">
      <dgm:prSet/>
      <dgm:spPr/>
      <dgm:t>
        <a:bodyPr/>
        <a:lstStyle/>
        <a:p>
          <a:endParaRPr lang="en-IE"/>
        </a:p>
      </dgm:t>
    </dgm:pt>
    <dgm:pt modelId="{BDD7F494-298E-4ECF-8FCA-5E228B027D34}" type="sibTrans" cxnId="{76689B23-C10E-495F-AC46-FBF9A14B3FAE}">
      <dgm:prSet/>
      <dgm:spPr/>
      <dgm:t>
        <a:bodyPr/>
        <a:lstStyle/>
        <a:p>
          <a:endParaRPr lang="en-IE"/>
        </a:p>
      </dgm:t>
    </dgm:pt>
    <dgm:pt modelId="{EF15BDFA-09AC-4503-909A-64F3D1B3F09D}">
      <dgm:prSet phldrT="[Text]"/>
      <dgm:spPr/>
      <dgm:t>
        <a:bodyPr/>
        <a:lstStyle/>
        <a:p>
          <a:r>
            <a:rPr lang="fr-BE" b="1" dirty="0" err="1"/>
            <a:t>Fighting</a:t>
          </a:r>
          <a:r>
            <a:rPr lang="fr-BE" b="1" dirty="0"/>
            <a:t> greenwashing &amp; </a:t>
          </a:r>
          <a:r>
            <a:rPr lang="fr-BE" b="1" dirty="0" err="1"/>
            <a:t>build</a:t>
          </a:r>
          <a:r>
            <a:rPr lang="fr-BE" b="1" dirty="0"/>
            <a:t> trust</a:t>
          </a:r>
          <a:endParaRPr lang="en-IE" b="1" dirty="0"/>
        </a:p>
      </dgm:t>
    </dgm:pt>
    <dgm:pt modelId="{A9949D7C-F7DD-4AC6-B373-B64165EDBD30}" type="parTrans" cxnId="{C9F9FB06-ED75-42F1-8FAF-A9AA8FE3AE01}">
      <dgm:prSet/>
      <dgm:spPr/>
      <dgm:t>
        <a:bodyPr/>
        <a:lstStyle/>
        <a:p>
          <a:endParaRPr lang="en-IE"/>
        </a:p>
      </dgm:t>
    </dgm:pt>
    <dgm:pt modelId="{F2C10AC7-DACB-41C2-A64F-B990C21B206C}" type="sibTrans" cxnId="{C9F9FB06-ED75-42F1-8FAF-A9AA8FE3AE01}">
      <dgm:prSet/>
      <dgm:spPr/>
      <dgm:t>
        <a:bodyPr/>
        <a:lstStyle/>
        <a:p>
          <a:endParaRPr lang="en-IE"/>
        </a:p>
      </dgm:t>
    </dgm:pt>
    <dgm:pt modelId="{B20D1404-F75C-478A-8D5C-747A4564D9A6}">
      <dgm:prSet phldrT="[Text]"/>
      <dgm:spPr/>
      <dgm:t>
        <a:bodyPr/>
        <a:lstStyle/>
        <a:p>
          <a:r>
            <a:rPr lang="fr-BE" b="1" dirty="0"/>
            <a:t>Harmonise </a:t>
          </a:r>
          <a:r>
            <a:rPr lang="fr-BE" b="1" dirty="0" err="1"/>
            <a:t>market</a:t>
          </a:r>
          <a:r>
            <a:rPr lang="fr-BE" b="1" dirty="0"/>
            <a:t> conditions</a:t>
          </a:r>
          <a:endParaRPr lang="en-IE" b="1" dirty="0"/>
        </a:p>
      </dgm:t>
    </dgm:pt>
    <dgm:pt modelId="{4095B6DA-A27D-4B43-A23C-E3D79FD9291A}" type="parTrans" cxnId="{3607018B-D058-4CDB-9501-3B4CAE8D8B2A}">
      <dgm:prSet/>
      <dgm:spPr/>
      <dgm:t>
        <a:bodyPr/>
        <a:lstStyle/>
        <a:p>
          <a:endParaRPr lang="en-IE"/>
        </a:p>
      </dgm:t>
    </dgm:pt>
    <dgm:pt modelId="{D6E01679-6D93-47D4-9A0F-CF77F95DD71E}" type="sibTrans" cxnId="{3607018B-D058-4CDB-9501-3B4CAE8D8B2A}">
      <dgm:prSet/>
      <dgm:spPr/>
      <dgm:t>
        <a:bodyPr/>
        <a:lstStyle/>
        <a:p>
          <a:endParaRPr lang="en-IE"/>
        </a:p>
      </dgm:t>
    </dgm:pt>
    <dgm:pt modelId="{26450E8C-7680-424F-8A62-0EFE2780E77F}">
      <dgm:prSet phldrT="[Text]"/>
      <dgm:spPr/>
      <dgm:t>
        <a:bodyPr/>
        <a:lstStyle/>
        <a:p>
          <a:r>
            <a:rPr lang="en-IE" b="1" dirty="0"/>
            <a:t>Tailored certification methodologies</a:t>
          </a:r>
        </a:p>
      </dgm:t>
    </dgm:pt>
    <dgm:pt modelId="{CE1FBE20-CFF9-4294-9E9C-C1509C5EA3B2}" type="parTrans" cxnId="{8F8815B1-B81A-455E-8DE9-4DF6231F1EC1}">
      <dgm:prSet/>
      <dgm:spPr/>
      <dgm:t>
        <a:bodyPr/>
        <a:lstStyle/>
        <a:p>
          <a:endParaRPr lang="en-IE"/>
        </a:p>
      </dgm:t>
    </dgm:pt>
    <dgm:pt modelId="{71F4B6C0-00E1-4F79-BDF1-A3478BD8AE59}" type="sibTrans" cxnId="{8F8815B1-B81A-455E-8DE9-4DF6231F1EC1}">
      <dgm:prSet/>
      <dgm:spPr/>
      <dgm:t>
        <a:bodyPr/>
        <a:lstStyle/>
        <a:p>
          <a:endParaRPr lang="en-IE"/>
        </a:p>
      </dgm:t>
    </dgm:pt>
    <dgm:pt modelId="{633EB412-E3B0-44E7-8EDC-B112F0BBD6C8}" type="pres">
      <dgm:prSet presAssocID="{5C5596A8-B951-4A7E-BDED-356BCD5FB9F0}" presName="Name0" presStyleCnt="0">
        <dgm:presLayoutVars>
          <dgm:chMax val="7"/>
          <dgm:chPref val="7"/>
          <dgm:dir/>
        </dgm:presLayoutVars>
      </dgm:prSet>
      <dgm:spPr/>
    </dgm:pt>
    <dgm:pt modelId="{5DFE67FA-E055-4F15-9108-8AE19218A00F}" type="pres">
      <dgm:prSet presAssocID="{5C5596A8-B951-4A7E-BDED-356BCD5FB9F0}" presName="Name1" presStyleCnt="0"/>
      <dgm:spPr/>
    </dgm:pt>
    <dgm:pt modelId="{AEF12347-C600-4465-BC49-7019465A7A6A}" type="pres">
      <dgm:prSet presAssocID="{5C5596A8-B951-4A7E-BDED-356BCD5FB9F0}" presName="cycle" presStyleCnt="0"/>
      <dgm:spPr/>
    </dgm:pt>
    <dgm:pt modelId="{48DC516A-B7D2-4749-AD8E-33A5D557DC40}" type="pres">
      <dgm:prSet presAssocID="{5C5596A8-B951-4A7E-BDED-356BCD5FB9F0}" presName="srcNode" presStyleLbl="node1" presStyleIdx="0" presStyleCnt="4"/>
      <dgm:spPr/>
    </dgm:pt>
    <dgm:pt modelId="{9AAC4117-8838-4E2A-997A-6BE3AD515E0C}" type="pres">
      <dgm:prSet presAssocID="{5C5596A8-B951-4A7E-BDED-356BCD5FB9F0}" presName="conn" presStyleLbl="parChTrans1D2" presStyleIdx="0" presStyleCnt="1"/>
      <dgm:spPr/>
    </dgm:pt>
    <dgm:pt modelId="{9001BE81-7388-4BAE-A319-763142B669A4}" type="pres">
      <dgm:prSet presAssocID="{5C5596A8-B951-4A7E-BDED-356BCD5FB9F0}" presName="extraNode" presStyleLbl="node1" presStyleIdx="0" presStyleCnt="4"/>
      <dgm:spPr/>
    </dgm:pt>
    <dgm:pt modelId="{C39321E4-09CA-470A-A1F5-2E8D0836E278}" type="pres">
      <dgm:prSet presAssocID="{5C5596A8-B951-4A7E-BDED-356BCD5FB9F0}" presName="dstNode" presStyleLbl="node1" presStyleIdx="0" presStyleCnt="4"/>
      <dgm:spPr/>
    </dgm:pt>
    <dgm:pt modelId="{8933B1D5-CD22-4C9E-BDEE-C2C9AA210199}" type="pres">
      <dgm:prSet presAssocID="{AD374AB1-E278-48DF-9467-96C1FDDEFAD7}" presName="text_1" presStyleLbl="node1" presStyleIdx="0" presStyleCnt="4">
        <dgm:presLayoutVars>
          <dgm:bulletEnabled val="1"/>
        </dgm:presLayoutVars>
      </dgm:prSet>
      <dgm:spPr/>
    </dgm:pt>
    <dgm:pt modelId="{911B2781-5DF2-4C31-87B7-A765EF8DB065}" type="pres">
      <dgm:prSet presAssocID="{AD374AB1-E278-48DF-9467-96C1FDDEFAD7}" presName="accent_1" presStyleCnt="0"/>
      <dgm:spPr/>
    </dgm:pt>
    <dgm:pt modelId="{A1798C3C-0E55-4878-8A9D-6DA26874833B}" type="pres">
      <dgm:prSet presAssocID="{AD374AB1-E278-48DF-9467-96C1FDDEFAD7}" presName="accentRepeatNode" presStyleLbl="solidFgAcc1" presStyleIdx="0" presStyleCnt="4" custLinFactNeighborX="-9226"/>
      <dgm:spPr>
        <a:prstGeom prst="ellipse">
          <a:avLst/>
        </a:prstGeom>
        <a:blipFill rotWithShape="0">
          <a:blip xmlns:r="http://schemas.openxmlformats.org/officeDocument/2006/relationships" r:embed="rId1"/>
          <a:srcRect/>
          <a:stretch>
            <a:fillRect t="-1000" b="-1000"/>
          </a:stretch>
        </a:blipFill>
      </dgm:spPr>
    </dgm:pt>
    <dgm:pt modelId="{75446D9E-CEF6-4F84-8D0F-6AC464CDD256}" type="pres">
      <dgm:prSet presAssocID="{26450E8C-7680-424F-8A62-0EFE2780E77F}" presName="text_2" presStyleLbl="node1" presStyleIdx="1" presStyleCnt="4">
        <dgm:presLayoutVars>
          <dgm:bulletEnabled val="1"/>
        </dgm:presLayoutVars>
      </dgm:prSet>
      <dgm:spPr/>
    </dgm:pt>
    <dgm:pt modelId="{FDAFE9C6-E7B1-4C5B-BFDD-A05E2AD02B9D}" type="pres">
      <dgm:prSet presAssocID="{26450E8C-7680-424F-8A62-0EFE2780E77F}" presName="accent_2" presStyleCnt="0"/>
      <dgm:spPr/>
    </dgm:pt>
    <dgm:pt modelId="{473B93A1-941B-49B3-BC72-678B2F40B85B}" type="pres">
      <dgm:prSet presAssocID="{26450E8C-7680-424F-8A62-0EFE2780E77F}" presName="accentRepeatNode" presStyleLbl="solidFgAcc1" presStyleIdx="1" presStyleCnt="4" custLinFactNeighborX="-19847" custLinFactNeighborY="-4657"/>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AC33FC9D-6C88-4B91-9AB2-FCA4EB1A8817}" type="pres">
      <dgm:prSet presAssocID="{EF15BDFA-09AC-4503-909A-64F3D1B3F09D}" presName="text_3" presStyleLbl="node1" presStyleIdx="2" presStyleCnt="4">
        <dgm:presLayoutVars>
          <dgm:bulletEnabled val="1"/>
        </dgm:presLayoutVars>
      </dgm:prSet>
      <dgm:spPr/>
    </dgm:pt>
    <dgm:pt modelId="{C898E42E-7EA4-432C-B58F-36C3D95237C2}" type="pres">
      <dgm:prSet presAssocID="{EF15BDFA-09AC-4503-909A-64F3D1B3F09D}" presName="accent_3" presStyleCnt="0"/>
      <dgm:spPr/>
    </dgm:pt>
    <dgm:pt modelId="{7DA06D9B-009C-45FF-B56C-0BE55D7A5D10}" type="pres">
      <dgm:prSet presAssocID="{EF15BDFA-09AC-4503-909A-64F3D1B3F09D}" presName="accentRepeatNode" presStyleLbl="solidFgAcc1" presStyleIdx="2" presStyleCnt="4"/>
      <dgm:spPr>
        <a:blipFill rotWithShape="0">
          <a:blip xmlns:r="http://schemas.openxmlformats.org/officeDocument/2006/relationships" r:embed="rId3"/>
          <a:srcRect/>
          <a:stretch>
            <a:fillRect t="-2000" b="-2000"/>
          </a:stretch>
        </a:blipFill>
      </dgm:spPr>
    </dgm:pt>
    <dgm:pt modelId="{0AEC16DC-598D-4D95-B114-18018CCFA775}" type="pres">
      <dgm:prSet presAssocID="{B20D1404-F75C-478A-8D5C-747A4564D9A6}" presName="text_4" presStyleLbl="node1" presStyleIdx="3" presStyleCnt="4">
        <dgm:presLayoutVars>
          <dgm:bulletEnabled val="1"/>
        </dgm:presLayoutVars>
      </dgm:prSet>
      <dgm:spPr/>
    </dgm:pt>
    <dgm:pt modelId="{B3301D9C-941A-49C3-8A8F-FE4487E6F88D}" type="pres">
      <dgm:prSet presAssocID="{B20D1404-F75C-478A-8D5C-747A4564D9A6}" presName="accent_4" presStyleCnt="0"/>
      <dgm:spPr/>
    </dgm:pt>
    <dgm:pt modelId="{1A3C36CC-98FB-4166-897D-7AFF0C19528C}" type="pres">
      <dgm:prSet presAssocID="{B20D1404-F75C-478A-8D5C-747A4564D9A6}" presName="accentRepeatNode" presStyleLbl="solidFgAcc1" presStyleIdx="3" presStyleCnt="4"/>
      <dgm:spPr>
        <a:blipFill rotWithShape="0">
          <a:blip xmlns:r="http://schemas.openxmlformats.org/officeDocument/2006/relationships" r:embed="rId4"/>
          <a:srcRect/>
          <a:stretch>
            <a:fillRect l="-9000" r="-9000"/>
          </a:stretch>
        </a:blipFill>
      </dgm:spPr>
    </dgm:pt>
  </dgm:ptLst>
  <dgm:cxnLst>
    <dgm:cxn modelId="{C9F9FB06-ED75-42F1-8FAF-A9AA8FE3AE01}" srcId="{5C5596A8-B951-4A7E-BDED-356BCD5FB9F0}" destId="{EF15BDFA-09AC-4503-909A-64F3D1B3F09D}" srcOrd="2" destOrd="0" parTransId="{A9949D7C-F7DD-4AC6-B373-B64165EDBD30}" sibTransId="{F2C10AC7-DACB-41C2-A64F-B990C21B206C}"/>
    <dgm:cxn modelId="{9E53A308-0D1E-445F-B82A-C973690C1CE4}" type="presOf" srcId="{B20D1404-F75C-478A-8D5C-747A4564D9A6}" destId="{0AEC16DC-598D-4D95-B114-18018CCFA775}" srcOrd="0" destOrd="0" presId="urn:microsoft.com/office/officeart/2008/layout/VerticalCurvedList"/>
    <dgm:cxn modelId="{76689B23-C10E-495F-AC46-FBF9A14B3FAE}" srcId="{5C5596A8-B951-4A7E-BDED-356BCD5FB9F0}" destId="{AD374AB1-E278-48DF-9467-96C1FDDEFAD7}" srcOrd="0" destOrd="0" parTransId="{1F24A958-C240-406C-B48B-57BD368E457F}" sibTransId="{BDD7F494-298E-4ECF-8FCA-5E228B027D34}"/>
    <dgm:cxn modelId="{D57D2A33-A9B4-4D00-A78F-CD6710CC2E67}" type="presOf" srcId="{AD374AB1-E278-48DF-9467-96C1FDDEFAD7}" destId="{8933B1D5-CD22-4C9E-BDEE-C2C9AA210199}" srcOrd="0" destOrd="0" presId="urn:microsoft.com/office/officeart/2008/layout/VerticalCurvedList"/>
    <dgm:cxn modelId="{0B60BC40-9EDE-40A2-8639-390ED088C0C7}" type="presOf" srcId="{26450E8C-7680-424F-8A62-0EFE2780E77F}" destId="{75446D9E-CEF6-4F84-8D0F-6AC464CDD256}" srcOrd="0" destOrd="0" presId="urn:microsoft.com/office/officeart/2008/layout/VerticalCurvedList"/>
    <dgm:cxn modelId="{3607018B-D058-4CDB-9501-3B4CAE8D8B2A}" srcId="{5C5596A8-B951-4A7E-BDED-356BCD5FB9F0}" destId="{B20D1404-F75C-478A-8D5C-747A4564D9A6}" srcOrd="3" destOrd="0" parTransId="{4095B6DA-A27D-4B43-A23C-E3D79FD9291A}" sibTransId="{D6E01679-6D93-47D4-9A0F-CF77F95DD71E}"/>
    <dgm:cxn modelId="{8F8815B1-B81A-455E-8DE9-4DF6231F1EC1}" srcId="{5C5596A8-B951-4A7E-BDED-356BCD5FB9F0}" destId="{26450E8C-7680-424F-8A62-0EFE2780E77F}" srcOrd="1" destOrd="0" parTransId="{CE1FBE20-CFF9-4294-9E9C-C1509C5EA3B2}" sibTransId="{71F4B6C0-00E1-4F79-BDF1-A3478BD8AE59}"/>
    <dgm:cxn modelId="{D18CE9D1-EE54-43E8-A0D4-9D1B8F7345B3}" type="presOf" srcId="{BDD7F494-298E-4ECF-8FCA-5E228B027D34}" destId="{9AAC4117-8838-4E2A-997A-6BE3AD515E0C}" srcOrd="0" destOrd="0" presId="urn:microsoft.com/office/officeart/2008/layout/VerticalCurvedList"/>
    <dgm:cxn modelId="{655063D3-7F5A-4B06-85C4-2E8BF5FFEC97}" type="presOf" srcId="{5C5596A8-B951-4A7E-BDED-356BCD5FB9F0}" destId="{633EB412-E3B0-44E7-8EDC-B112F0BBD6C8}" srcOrd="0" destOrd="0" presId="urn:microsoft.com/office/officeart/2008/layout/VerticalCurvedList"/>
    <dgm:cxn modelId="{FCFBF9D4-FA5E-4124-8860-831EC01B1AC0}" type="presOf" srcId="{EF15BDFA-09AC-4503-909A-64F3D1B3F09D}" destId="{AC33FC9D-6C88-4B91-9AB2-FCA4EB1A8817}" srcOrd="0" destOrd="0" presId="urn:microsoft.com/office/officeart/2008/layout/VerticalCurvedList"/>
    <dgm:cxn modelId="{76A9257E-8C5D-454B-A73E-2E8EC05290BF}" type="presParOf" srcId="{633EB412-E3B0-44E7-8EDC-B112F0BBD6C8}" destId="{5DFE67FA-E055-4F15-9108-8AE19218A00F}" srcOrd="0" destOrd="0" presId="urn:microsoft.com/office/officeart/2008/layout/VerticalCurvedList"/>
    <dgm:cxn modelId="{4E8F7D63-593A-43CB-AA41-50E0E024735F}" type="presParOf" srcId="{5DFE67FA-E055-4F15-9108-8AE19218A00F}" destId="{AEF12347-C600-4465-BC49-7019465A7A6A}" srcOrd="0" destOrd="0" presId="urn:microsoft.com/office/officeart/2008/layout/VerticalCurvedList"/>
    <dgm:cxn modelId="{A36DC151-EE3D-47B0-B7D9-634BEEE4B799}" type="presParOf" srcId="{AEF12347-C600-4465-BC49-7019465A7A6A}" destId="{48DC516A-B7D2-4749-AD8E-33A5D557DC40}" srcOrd="0" destOrd="0" presId="urn:microsoft.com/office/officeart/2008/layout/VerticalCurvedList"/>
    <dgm:cxn modelId="{7939A099-6216-4B4D-8258-79BE0B9191A8}" type="presParOf" srcId="{AEF12347-C600-4465-BC49-7019465A7A6A}" destId="{9AAC4117-8838-4E2A-997A-6BE3AD515E0C}" srcOrd="1" destOrd="0" presId="urn:microsoft.com/office/officeart/2008/layout/VerticalCurvedList"/>
    <dgm:cxn modelId="{2DEB0289-075C-4175-BA36-25EF45D96E0B}" type="presParOf" srcId="{AEF12347-C600-4465-BC49-7019465A7A6A}" destId="{9001BE81-7388-4BAE-A319-763142B669A4}" srcOrd="2" destOrd="0" presId="urn:microsoft.com/office/officeart/2008/layout/VerticalCurvedList"/>
    <dgm:cxn modelId="{F38C547C-80B4-40BB-A622-89E092412EEF}" type="presParOf" srcId="{AEF12347-C600-4465-BC49-7019465A7A6A}" destId="{C39321E4-09CA-470A-A1F5-2E8D0836E278}" srcOrd="3" destOrd="0" presId="urn:microsoft.com/office/officeart/2008/layout/VerticalCurvedList"/>
    <dgm:cxn modelId="{025F575B-CF80-473A-8ED6-08C1E48987BF}" type="presParOf" srcId="{5DFE67FA-E055-4F15-9108-8AE19218A00F}" destId="{8933B1D5-CD22-4C9E-BDEE-C2C9AA210199}" srcOrd="1" destOrd="0" presId="urn:microsoft.com/office/officeart/2008/layout/VerticalCurvedList"/>
    <dgm:cxn modelId="{537E87AD-FF50-4E26-A6B8-459806338F5B}" type="presParOf" srcId="{5DFE67FA-E055-4F15-9108-8AE19218A00F}" destId="{911B2781-5DF2-4C31-87B7-A765EF8DB065}" srcOrd="2" destOrd="0" presId="urn:microsoft.com/office/officeart/2008/layout/VerticalCurvedList"/>
    <dgm:cxn modelId="{F78A0621-F76C-489F-8A1F-A8588501C5A5}" type="presParOf" srcId="{911B2781-5DF2-4C31-87B7-A765EF8DB065}" destId="{A1798C3C-0E55-4878-8A9D-6DA26874833B}" srcOrd="0" destOrd="0" presId="urn:microsoft.com/office/officeart/2008/layout/VerticalCurvedList"/>
    <dgm:cxn modelId="{D78741AE-498A-43E2-A9F0-9FB984333C31}" type="presParOf" srcId="{5DFE67FA-E055-4F15-9108-8AE19218A00F}" destId="{75446D9E-CEF6-4F84-8D0F-6AC464CDD256}" srcOrd="3" destOrd="0" presId="urn:microsoft.com/office/officeart/2008/layout/VerticalCurvedList"/>
    <dgm:cxn modelId="{A0894DF4-489C-40F4-977A-5F11102A4649}" type="presParOf" srcId="{5DFE67FA-E055-4F15-9108-8AE19218A00F}" destId="{FDAFE9C6-E7B1-4C5B-BFDD-A05E2AD02B9D}" srcOrd="4" destOrd="0" presId="urn:microsoft.com/office/officeart/2008/layout/VerticalCurvedList"/>
    <dgm:cxn modelId="{6658FFA0-7310-44A2-8187-A35861C6564E}" type="presParOf" srcId="{FDAFE9C6-E7B1-4C5B-BFDD-A05E2AD02B9D}" destId="{473B93A1-941B-49B3-BC72-678B2F40B85B}" srcOrd="0" destOrd="0" presId="urn:microsoft.com/office/officeart/2008/layout/VerticalCurvedList"/>
    <dgm:cxn modelId="{03863861-4FFF-442B-BC35-825388109788}" type="presParOf" srcId="{5DFE67FA-E055-4F15-9108-8AE19218A00F}" destId="{AC33FC9D-6C88-4B91-9AB2-FCA4EB1A8817}" srcOrd="5" destOrd="0" presId="urn:microsoft.com/office/officeart/2008/layout/VerticalCurvedList"/>
    <dgm:cxn modelId="{9B918429-7DD9-453C-A813-DC4062D76FFE}" type="presParOf" srcId="{5DFE67FA-E055-4F15-9108-8AE19218A00F}" destId="{C898E42E-7EA4-432C-B58F-36C3D95237C2}" srcOrd="6" destOrd="0" presId="urn:microsoft.com/office/officeart/2008/layout/VerticalCurvedList"/>
    <dgm:cxn modelId="{9AAD975A-CC37-44C7-9C12-6740198446B4}" type="presParOf" srcId="{C898E42E-7EA4-432C-B58F-36C3D95237C2}" destId="{7DA06D9B-009C-45FF-B56C-0BE55D7A5D10}" srcOrd="0" destOrd="0" presId="urn:microsoft.com/office/officeart/2008/layout/VerticalCurvedList"/>
    <dgm:cxn modelId="{BBE978EE-2E44-4772-893C-C8229ADA19A8}" type="presParOf" srcId="{5DFE67FA-E055-4F15-9108-8AE19218A00F}" destId="{0AEC16DC-598D-4D95-B114-18018CCFA775}" srcOrd="7" destOrd="0" presId="urn:microsoft.com/office/officeart/2008/layout/VerticalCurvedList"/>
    <dgm:cxn modelId="{8B035B4C-30D1-46AE-9B4A-A58438E4D146}" type="presParOf" srcId="{5DFE67FA-E055-4F15-9108-8AE19218A00F}" destId="{B3301D9C-941A-49C3-8A8F-FE4487E6F88D}" srcOrd="8" destOrd="0" presId="urn:microsoft.com/office/officeart/2008/layout/VerticalCurvedList"/>
    <dgm:cxn modelId="{FB19E6B8-0E5B-4218-98C9-99083D035507}" type="presParOf" srcId="{B3301D9C-941A-49C3-8A8F-FE4487E6F88D}" destId="{1A3C36CC-98FB-4166-897D-7AFF0C19528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CF61936-9661-4FB6-A403-8F2437774F0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8DABB40E-8659-4775-B056-84C49BCCFA8A}">
      <dgm:prSet phldrT="[Texte]" custT="1"/>
      <dgm:spPr/>
      <dgm:t>
        <a:bodyPr/>
        <a:lstStyle/>
        <a:p>
          <a:endParaRPr lang="en-US" sz="2000" noProof="0" dirty="0"/>
        </a:p>
        <a:p>
          <a:r>
            <a:rPr lang="en-US" sz="2400" noProof="0" dirty="0"/>
            <a:t>Farmers</a:t>
          </a:r>
        </a:p>
      </dgm:t>
    </dgm:pt>
    <dgm:pt modelId="{88F5A785-B414-4A68-BEBC-029E4CD617CE}" type="parTrans" cxnId="{1CA4FC15-934D-4915-899B-2D9C51E193FD}">
      <dgm:prSet/>
      <dgm:spPr/>
      <dgm:t>
        <a:bodyPr/>
        <a:lstStyle/>
        <a:p>
          <a:endParaRPr lang="en-US" sz="1100" noProof="0" dirty="0"/>
        </a:p>
      </dgm:t>
    </dgm:pt>
    <dgm:pt modelId="{FD166D90-0065-474A-9BFC-5DBFA79C04E9}" type="sibTrans" cxnId="{1CA4FC15-934D-4915-899B-2D9C51E193FD}">
      <dgm:prSet/>
      <dgm:spPr/>
      <dgm:t>
        <a:bodyPr/>
        <a:lstStyle/>
        <a:p>
          <a:endParaRPr lang="en-US" sz="1100" noProof="0" dirty="0"/>
        </a:p>
      </dgm:t>
    </dgm:pt>
    <dgm:pt modelId="{1DB3DB11-C004-49D7-9DCD-10609EE22434}">
      <dgm:prSet phldrT="[Texte]" custT="1"/>
      <dgm:spPr/>
      <dgm:t>
        <a:bodyPr/>
        <a:lstStyle/>
        <a:p>
          <a:pPr>
            <a:spcAft>
              <a:spcPct val="35000"/>
            </a:spcAft>
          </a:pPr>
          <a:endParaRPr lang="en-US" sz="2400" noProof="0" dirty="0"/>
        </a:p>
        <a:p>
          <a:pPr>
            <a:spcAft>
              <a:spcPts val="0"/>
            </a:spcAft>
          </a:pPr>
          <a:r>
            <a:rPr lang="en-US" sz="2400" noProof="0" dirty="0"/>
            <a:t>Project developers </a:t>
          </a:r>
        </a:p>
        <a:p>
          <a:pPr>
            <a:spcAft>
              <a:spcPts val="0"/>
            </a:spcAft>
          </a:pPr>
          <a:r>
            <a:rPr lang="en-US" sz="2400" noProof="0" dirty="0"/>
            <a:t>&amp; advice companies</a:t>
          </a:r>
        </a:p>
      </dgm:t>
    </dgm:pt>
    <dgm:pt modelId="{BDB77490-B38A-4923-AF38-2FAF64B16B26}" type="parTrans" cxnId="{12B1440C-C1A5-4936-8D95-65F81D281127}">
      <dgm:prSet/>
      <dgm:spPr/>
      <dgm:t>
        <a:bodyPr/>
        <a:lstStyle/>
        <a:p>
          <a:endParaRPr lang="en-US" sz="1100" noProof="0" dirty="0"/>
        </a:p>
      </dgm:t>
    </dgm:pt>
    <dgm:pt modelId="{F21B6DD2-F96C-40F8-9087-CB4EBB96E879}" type="sibTrans" cxnId="{12B1440C-C1A5-4936-8D95-65F81D281127}">
      <dgm:prSet/>
      <dgm:spPr/>
      <dgm:t>
        <a:bodyPr/>
        <a:lstStyle/>
        <a:p>
          <a:endParaRPr lang="en-US" sz="1100" noProof="0" dirty="0"/>
        </a:p>
      </dgm:t>
    </dgm:pt>
    <dgm:pt modelId="{CB775EC2-3B8F-49B2-90A2-1E0A15CBA45C}">
      <dgm:prSet phldrT="[Texte]" custT="1"/>
      <dgm:spPr/>
      <dgm:t>
        <a:bodyPr/>
        <a:lstStyle/>
        <a:p>
          <a:pPr>
            <a:spcAft>
              <a:spcPts val="0"/>
            </a:spcAft>
          </a:pPr>
          <a:r>
            <a:rPr lang="en-US" sz="2400" noProof="0" dirty="0"/>
            <a:t>Contributing</a:t>
          </a:r>
        </a:p>
        <a:p>
          <a:pPr>
            <a:spcAft>
              <a:spcPts val="0"/>
            </a:spcAft>
          </a:pPr>
          <a:r>
            <a:rPr lang="en-US" sz="2400" noProof="0" dirty="0"/>
            <a:t>companies</a:t>
          </a:r>
        </a:p>
      </dgm:t>
    </dgm:pt>
    <dgm:pt modelId="{CB45625C-1218-4B8F-8517-0AF54ADAF961}" type="parTrans" cxnId="{629AAB63-888C-4258-82AC-DB0B9810DB87}">
      <dgm:prSet/>
      <dgm:spPr/>
      <dgm:t>
        <a:bodyPr/>
        <a:lstStyle/>
        <a:p>
          <a:endParaRPr lang="en-US" sz="1100" noProof="0" dirty="0"/>
        </a:p>
      </dgm:t>
    </dgm:pt>
    <dgm:pt modelId="{33489904-B4B1-4F7B-A859-BC150EDDF74A}" type="sibTrans" cxnId="{629AAB63-888C-4258-82AC-DB0B9810DB87}">
      <dgm:prSet/>
      <dgm:spPr/>
      <dgm:t>
        <a:bodyPr/>
        <a:lstStyle/>
        <a:p>
          <a:endParaRPr lang="en-US" sz="1100" noProof="0" dirty="0"/>
        </a:p>
      </dgm:t>
    </dgm:pt>
    <dgm:pt modelId="{AEC2655E-9770-4463-BA42-1F6F82266CDF}">
      <dgm:prSet phldrT="[Texte]" custT="1"/>
      <dgm:spPr/>
      <dgm:t>
        <a:bodyPr/>
        <a:lstStyle/>
        <a:p>
          <a:endParaRPr lang="en-US" sz="2200" noProof="0" dirty="0"/>
        </a:p>
        <a:p>
          <a:r>
            <a:rPr lang="en-US" sz="2300" noProof="0" dirty="0"/>
            <a:t>Certification Authority </a:t>
          </a:r>
        </a:p>
        <a:p>
          <a:r>
            <a:rPr lang="en-US" sz="2000" noProof="0" dirty="0"/>
            <a:t>(Ministry of environment)</a:t>
          </a:r>
        </a:p>
      </dgm:t>
    </dgm:pt>
    <dgm:pt modelId="{23134D0E-4421-48FD-9F50-E4BF7C5AA740}" type="parTrans" cxnId="{A5B0AA01-529D-4CE6-BB2B-7CD6DB4C67D5}">
      <dgm:prSet/>
      <dgm:spPr/>
      <dgm:t>
        <a:bodyPr/>
        <a:lstStyle/>
        <a:p>
          <a:endParaRPr lang="en-US" sz="1100" noProof="0" dirty="0"/>
        </a:p>
      </dgm:t>
    </dgm:pt>
    <dgm:pt modelId="{7C863C7F-F91E-464C-B481-80A9075F0A76}" type="sibTrans" cxnId="{A5B0AA01-529D-4CE6-BB2B-7CD6DB4C67D5}">
      <dgm:prSet/>
      <dgm:spPr/>
      <dgm:t>
        <a:bodyPr/>
        <a:lstStyle/>
        <a:p>
          <a:endParaRPr lang="en-US" sz="1100" noProof="0" dirty="0"/>
        </a:p>
      </dgm:t>
    </dgm:pt>
    <dgm:pt modelId="{0ABDDD27-9771-4A6A-AE96-D54AE09C502A}" type="pres">
      <dgm:prSet presAssocID="{1CF61936-9661-4FB6-A403-8F2437774F0C}" presName="diagram" presStyleCnt="0">
        <dgm:presLayoutVars>
          <dgm:dir/>
          <dgm:resizeHandles val="exact"/>
        </dgm:presLayoutVars>
      </dgm:prSet>
      <dgm:spPr/>
    </dgm:pt>
    <dgm:pt modelId="{AE3D562C-625B-456B-8530-816CC8B49CF7}" type="pres">
      <dgm:prSet presAssocID="{8DABB40E-8659-4775-B056-84C49BCCFA8A}" presName="node" presStyleLbl="node1" presStyleIdx="0" presStyleCnt="4" custScaleX="72838" custScaleY="68276" custLinFactNeighborX="-13922" custLinFactNeighborY="-2532">
        <dgm:presLayoutVars>
          <dgm:bulletEnabled val="1"/>
        </dgm:presLayoutVars>
      </dgm:prSet>
      <dgm:spPr/>
    </dgm:pt>
    <dgm:pt modelId="{578DF9AD-EF42-41D4-B0C7-5035D32542BD}" type="pres">
      <dgm:prSet presAssocID="{FD166D90-0065-474A-9BFC-5DBFA79C04E9}" presName="sibTrans" presStyleCnt="0"/>
      <dgm:spPr/>
    </dgm:pt>
    <dgm:pt modelId="{84D1B234-E743-4540-A708-2ECEEF1A2306}" type="pres">
      <dgm:prSet presAssocID="{1DB3DB11-C004-49D7-9DCD-10609EE22434}" presName="node" presStyleLbl="node1" presStyleIdx="1" presStyleCnt="4" custScaleX="69370" custScaleY="70924" custLinFactNeighborX="-132" custLinFactNeighborY="148">
        <dgm:presLayoutVars>
          <dgm:bulletEnabled val="1"/>
        </dgm:presLayoutVars>
      </dgm:prSet>
      <dgm:spPr/>
    </dgm:pt>
    <dgm:pt modelId="{5A601AE3-E0EE-4CF6-A347-0747AC42DBF0}" type="pres">
      <dgm:prSet presAssocID="{F21B6DD2-F96C-40F8-9087-CB4EBB96E879}" presName="sibTrans" presStyleCnt="0"/>
      <dgm:spPr/>
    </dgm:pt>
    <dgm:pt modelId="{72431D98-9F88-4049-9369-17BFA592B880}" type="pres">
      <dgm:prSet presAssocID="{CB775EC2-3B8F-49B2-90A2-1E0A15CBA45C}" presName="node" presStyleLbl="node1" presStyleIdx="2" presStyleCnt="4" custScaleX="71421" custScaleY="69102" custLinFactNeighborX="-14788" custLinFactNeighborY="2915">
        <dgm:presLayoutVars>
          <dgm:bulletEnabled val="1"/>
        </dgm:presLayoutVars>
      </dgm:prSet>
      <dgm:spPr/>
    </dgm:pt>
    <dgm:pt modelId="{7AAD1F75-9D14-467B-9D37-F6957080E602}" type="pres">
      <dgm:prSet presAssocID="{33489904-B4B1-4F7B-A859-BC150EDDF74A}" presName="sibTrans" presStyleCnt="0"/>
      <dgm:spPr/>
    </dgm:pt>
    <dgm:pt modelId="{8A8F1367-5875-4DD4-8388-E4CF03E6C0EB}" type="pres">
      <dgm:prSet presAssocID="{AEC2655E-9770-4463-BA42-1F6F82266CDF}" presName="node" presStyleLbl="node1" presStyleIdx="3" presStyleCnt="4" custScaleX="70253" custScaleY="69173">
        <dgm:presLayoutVars>
          <dgm:bulletEnabled val="1"/>
        </dgm:presLayoutVars>
      </dgm:prSet>
      <dgm:spPr/>
    </dgm:pt>
  </dgm:ptLst>
  <dgm:cxnLst>
    <dgm:cxn modelId="{A5B0AA01-529D-4CE6-BB2B-7CD6DB4C67D5}" srcId="{1CF61936-9661-4FB6-A403-8F2437774F0C}" destId="{AEC2655E-9770-4463-BA42-1F6F82266CDF}" srcOrd="3" destOrd="0" parTransId="{23134D0E-4421-48FD-9F50-E4BF7C5AA740}" sibTransId="{7C863C7F-F91E-464C-B481-80A9075F0A76}"/>
    <dgm:cxn modelId="{08B49105-32ED-4F38-B4DB-8E45A06761DC}" type="presOf" srcId="{CB775EC2-3B8F-49B2-90A2-1E0A15CBA45C}" destId="{72431D98-9F88-4049-9369-17BFA592B880}" srcOrd="0" destOrd="0" presId="urn:microsoft.com/office/officeart/2005/8/layout/default"/>
    <dgm:cxn modelId="{12B1440C-C1A5-4936-8D95-65F81D281127}" srcId="{1CF61936-9661-4FB6-A403-8F2437774F0C}" destId="{1DB3DB11-C004-49D7-9DCD-10609EE22434}" srcOrd="1" destOrd="0" parTransId="{BDB77490-B38A-4923-AF38-2FAF64B16B26}" sibTransId="{F21B6DD2-F96C-40F8-9087-CB4EBB96E879}"/>
    <dgm:cxn modelId="{1CA4FC15-934D-4915-899B-2D9C51E193FD}" srcId="{1CF61936-9661-4FB6-A403-8F2437774F0C}" destId="{8DABB40E-8659-4775-B056-84C49BCCFA8A}" srcOrd="0" destOrd="0" parTransId="{88F5A785-B414-4A68-BEBC-029E4CD617CE}" sibTransId="{FD166D90-0065-474A-9BFC-5DBFA79C04E9}"/>
    <dgm:cxn modelId="{04783D19-D820-4EA5-B5F3-06D7D0D16977}" type="presOf" srcId="{1CF61936-9661-4FB6-A403-8F2437774F0C}" destId="{0ABDDD27-9771-4A6A-AE96-D54AE09C502A}" srcOrd="0" destOrd="0" presId="urn:microsoft.com/office/officeart/2005/8/layout/default"/>
    <dgm:cxn modelId="{9512A231-01D4-4B44-8B3A-18D75FCB86F6}" type="presOf" srcId="{AEC2655E-9770-4463-BA42-1F6F82266CDF}" destId="{8A8F1367-5875-4DD4-8388-E4CF03E6C0EB}" srcOrd="0" destOrd="0" presId="urn:microsoft.com/office/officeart/2005/8/layout/default"/>
    <dgm:cxn modelId="{629AAB63-888C-4258-82AC-DB0B9810DB87}" srcId="{1CF61936-9661-4FB6-A403-8F2437774F0C}" destId="{CB775EC2-3B8F-49B2-90A2-1E0A15CBA45C}" srcOrd="2" destOrd="0" parTransId="{CB45625C-1218-4B8F-8517-0AF54ADAF961}" sibTransId="{33489904-B4B1-4F7B-A859-BC150EDDF74A}"/>
    <dgm:cxn modelId="{4DC7CAE5-2673-416C-BD91-29F680B147B6}" type="presOf" srcId="{1DB3DB11-C004-49D7-9DCD-10609EE22434}" destId="{84D1B234-E743-4540-A708-2ECEEF1A2306}" srcOrd="0" destOrd="0" presId="urn:microsoft.com/office/officeart/2005/8/layout/default"/>
    <dgm:cxn modelId="{161B0DF6-5707-4865-8F2A-2F2DCA0AA9A9}" type="presOf" srcId="{8DABB40E-8659-4775-B056-84C49BCCFA8A}" destId="{AE3D562C-625B-456B-8530-816CC8B49CF7}" srcOrd="0" destOrd="0" presId="urn:microsoft.com/office/officeart/2005/8/layout/default"/>
    <dgm:cxn modelId="{5E77CFAE-520B-4AF7-AD14-0ADB7177D8B2}" type="presParOf" srcId="{0ABDDD27-9771-4A6A-AE96-D54AE09C502A}" destId="{AE3D562C-625B-456B-8530-816CC8B49CF7}" srcOrd="0" destOrd="0" presId="urn:microsoft.com/office/officeart/2005/8/layout/default"/>
    <dgm:cxn modelId="{606BC376-69A5-4CB2-AD1F-ADF1B1D28E4C}" type="presParOf" srcId="{0ABDDD27-9771-4A6A-AE96-D54AE09C502A}" destId="{578DF9AD-EF42-41D4-B0C7-5035D32542BD}" srcOrd="1" destOrd="0" presId="urn:microsoft.com/office/officeart/2005/8/layout/default"/>
    <dgm:cxn modelId="{C6109A7F-8183-4E60-B23E-3C7EDAB7B59F}" type="presParOf" srcId="{0ABDDD27-9771-4A6A-AE96-D54AE09C502A}" destId="{84D1B234-E743-4540-A708-2ECEEF1A2306}" srcOrd="2" destOrd="0" presId="urn:microsoft.com/office/officeart/2005/8/layout/default"/>
    <dgm:cxn modelId="{74152FE7-E430-4ACA-8E17-F95626596316}" type="presParOf" srcId="{0ABDDD27-9771-4A6A-AE96-D54AE09C502A}" destId="{5A601AE3-E0EE-4CF6-A347-0747AC42DBF0}" srcOrd="3" destOrd="0" presId="urn:microsoft.com/office/officeart/2005/8/layout/default"/>
    <dgm:cxn modelId="{F61AAC1E-F7C8-4072-B6AD-CC5EA77AC71B}" type="presParOf" srcId="{0ABDDD27-9771-4A6A-AE96-D54AE09C502A}" destId="{72431D98-9F88-4049-9369-17BFA592B880}" srcOrd="4" destOrd="0" presId="urn:microsoft.com/office/officeart/2005/8/layout/default"/>
    <dgm:cxn modelId="{CC690C94-C2F0-4C3F-A2F0-65BDB3035DF9}" type="presParOf" srcId="{0ABDDD27-9771-4A6A-AE96-D54AE09C502A}" destId="{7AAD1F75-9D14-467B-9D37-F6957080E602}" srcOrd="5" destOrd="0" presId="urn:microsoft.com/office/officeart/2005/8/layout/default"/>
    <dgm:cxn modelId="{09A63C23-2E25-4F1A-B94F-EF2C0F8BFA28}" type="presParOf" srcId="{0ABDDD27-9771-4A6A-AE96-D54AE09C502A}" destId="{8A8F1367-5875-4DD4-8388-E4CF03E6C0E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F9556BB-1721-4AD2-9A3D-FE4F6AFA8D95}" type="doc">
      <dgm:prSet loTypeId="urn:microsoft.com/office/officeart/2005/8/layout/pList2" loCatId="list" qsTypeId="urn:microsoft.com/office/officeart/2005/8/quickstyle/simple1" qsCatId="simple" csTypeId="urn:microsoft.com/office/officeart/2005/8/colors/accent1_2" csCatId="accent1" phldr="1"/>
      <dgm:spPr/>
    </dgm:pt>
    <dgm:pt modelId="{605155BF-0667-4759-A407-7DD84DA5FF91}">
      <dgm:prSet phldrT="[Texte]" custT="1"/>
      <dgm:spPr>
        <a:xfrm rot="10800000">
          <a:off x="307291" y="1646934"/>
          <a:ext cx="2217513" cy="2012920"/>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dirty="0">
              <a:solidFill>
                <a:sysClr val="window" lastClr="FFFFFF"/>
              </a:solidFill>
              <a:latin typeface="Calibri" panose="020F0502020204030204"/>
              <a:ea typeface="+mn-ea"/>
              <a:cs typeface="+mn-cs"/>
            </a:rPr>
            <a:t>Land management</a:t>
          </a:r>
          <a:r>
            <a:rPr lang="en-US" sz="1100" dirty="0">
              <a:solidFill>
                <a:sysClr val="window" lastClr="FFFFFF"/>
              </a:solidFill>
              <a:latin typeface="Calibri" panose="020F0502020204030204"/>
              <a:ea typeface="+mn-ea"/>
              <a:cs typeface="+mn-cs"/>
            </a:rPr>
            <a:t>
Hedges plantation, agroforestry, grasslands management, legumes seedling, reduction of fertilization</a:t>
          </a:r>
          <a:endParaRPr lang="fr-FR" sz="1100" dirty="0">
            <a:solidFill>
              <a:sysClr val="window" lastClr="FFFFFF"/>
            </a:solidFill>
            <a:latin typeface="Calibri" panose="020F0502020204030204"/>
            <a:ea typeface="+mn-ea"/>
            <a:cs typeface="+mn-cs"/>
          </a:endParaRPr>
        </a:p>
      </dgm:t>
    </dgm:pt>
    <dgm:pt modelId="{32560414-A619-45B5-B2B1-CD8AA379B6B2}" type="parTrans" cxnId="{60CA6E6F-DD08-4DF8-BD11-3902332C805B}">
      <dgm:prSet/>
      <dgm:spPr/>
      <dgm:t>
        <a:bodyPr/>
        <a:lstStyle/>
        <a:p>
          <a:endParaRPr lang="fr-FR" sz="1400"/>
        </a:p>
      </dgm:t>
    </dgm:pt>
    <dgm:pt modelId="{D2D46F39-1D65-4228-875B-F0FFF50F9B8D}" type="sibTrans" cxnId="{60CA6E6F-DD08-4DF8-BD11-3902332C805B}">
      <dgm:prSet/>
      <dgm:spPr/>
      <dgm:t>
        <a:bodyPr/>
        <a:lstStyle/>
        <a:p>
          <a:endParaRPr lang="fr-FR" sz="1400"/>
        </a:p>
      </dgm:t>
    </dgm:pt>
    <dgm:pt modelId="{A0A546B6-96B0-48CF-B064-223B0DCA7DB7}">
      <dgm:prSet phldrT="[Texte]" custT="1"/>
      <dgm:spPr>
        <a:xfrm rot="10800000">
          <a:off x="2746556" y="1646934"/>
          <a:ext cx="2217513" cy="2012920"/>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dirty="0">
              <a:solidFill>
                <a:sysClr val="window" lastClr="FFFFFF"/>
              </a:solidFill>
              <a:latin typeface="Calibri" panose="020F0502020204030204"/>
              <a:ea typeface="+mn-ea"/>
              <a:cs typeface="+mn-cs"/>
            </a:rPr>
            <a:t>Feed
</a:t>
          </a:r>
          <a:r>
            <a:rPr lang="en-US" sz="1100" dirty="0">
              <a:solidFill>
                <a:sysClr val="window" lastClr="FFFFFF"/>
              </a:solidFill>
              <a:latin typeface="Calibri" panose="020F0502020204030204"/>
              <a:ea typeface="+mn-ea"/>
              <a:cs typeface="+mn-cs"/>
            </a:rPr>
            <a:t>Improving forage quality, more grazing and less concentrates. Protein autonomy.</a:t>
          </a:r>
          <a:endParaRPr lang="fr-FR" sz="900" dirty="0">
            <a:solidFill>
              <a:sysClr val="window" lastClr="FFFFFF"/>
            </a:solidFill>
            <a:latin typeface="Calibri" panose="020F0502020204030204"/>
            <a:ea typeface="+mn-ea"/>
            <a:cs typeface="+mn-cs"/>
          </a:endParaRPr>
        </a:p>
      </dgm:t>
    </dgm:pt>
    <dgm:pt modelId="{C40C9654-DE81-4F1C-B47A-E65880B00681}" type="parTrans" cxnId="{9497F8DD-74F5-458B-A003-6F2CFEECD584}">
      <dgm:prSet/>
      <dgm:spPr/>
      <dgm:t>
        <a:bodyPr/>
        <a:lstStyle/>
        <a:p>
          <a:endParaRPr lang="fr-FR" sz="1400"/>
        </a:p>
      </dgm:t>
    </dgm:pt>
    <dgm:pt modelId="{883D09FD-82A9-4AD7-A4F6-ECDBC31B2598}" type="sibTrans" cxnId="{9497F8DD-74F5-458B-A003-6F2CFEECD584}">
      <dgm:prSet/>
      <dgm:spPr/>
      <dgm:t>
        <a:bodyPr/>
        <a:lstStyle/>
        <a:p>
          <a:endParaRPr lang="fr-FR" sz="1400"/>
        </a:p>
      </dgm:t>
    </dgm:pt>
    <dgm:pt modelId="{FBFD7879-98C0-4328-BB07-32EB64729152}">
      <dgm:prSet phldrT="[Texte]" custT="1"/>
      <dgm:spPr>
        <a:xfrm rot="10800000">
          <a:off x="5185820" y="1646934"/>
          <a:ext cx="2217513" cy="2012920"/>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dirty="0">
              <a:solidFill>
                <a:sysClr val="window" lastClr="FFFFFF"/>
              </a:solidFill>
              <a:latin typeface="Calibri" panose="020F0502020204030204"/>
              <a:ea typeface="+mn-ea"/>
              <a:cs typeface="+mn-cs"/>
            </a:rPr>
            <a:t>Energy and buildings</a:t>
          </a:r>
          <a:r>
            <a:rPr lang="en-US" sz="1100" dirty="0">
              <a:solidFill>
                <a:sysClr val="window" lastClr="FFFFFF"/>
              </a:solidFill>
              <a:latin typeface="Calibri" panose="020F0502020204030204"/>
              <a:ea typeface="+mn-ea"/>
              <a:cs typeface="+mn-cs"/>
            </a:rPr>
            <a:t>
Reduction of fuel and electricity consumption. Biogas and pit cover</a:t>
          </a:r>
          <a:endParaRPr lang="fr-FR" sz="1100" dirty="0">
            <a:solidFill>
              <a:sysClr val="window" lastClr="FFFFFF"/>
            </a:solidFill>
            <a:latin typeface="Calibri" panose="020F0502020204030204"/>
            <a:ea typeface="+mn-ea"/>
            <a:cs typeface="+mn-cs"/>
          </a:endParaRPr>
        </a:p>
      </dgm:t>
    </dgm:pt>
    <dgm:pt modelId="{3FBDF3C4-B1B4-4567-8284-31E48BE5CFA3}" type="parTrans" cxnId="{A97E92E2-CB27-48C0-8933-2F9C8691384F}">
      <dgm:prSet/>
      <dgm:spPr/>
      <dgm:t>
        <a:bodyPr/>
        <a:lstStyle/>
        <a:p>
          <a:endParaRPr lang="fr-FR" sz="1400"/>
        </a:p>
      </dgm:t>
    </dgm:pt>
    <dgm:pt modelId="{881716CC-EFAA-4BB7-929C-99FDB2AE89DB}" type="sibTrans" cxnId="{A97E92E2-CB27-48C0-8933-2F9C8691384F}">
      <dgm:prSet/>
      <dgm:spPr/>
      <dgm:t>
        <a:bodyPr/>
        <a:lstStyle/>
        <a:p>
          <a:endParaRPr lang="fr-FR" sz="1400"/>
        </a:p>
      </dgm:t>
    </dgm:pt>
    <dgm:pt modelId="{B7FF3A62-FF1F-44E6-9DB0-710EA0F21557}">
      <dgm:prSet custT="1"/>
      <dgm:spPr>
        <a:xfrm rot="10800000">
          <a:off x="7625085" y="1646934"/>
          <a:ext cx="2217513" cy="2012920"/>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dirty="0">
              <a:solidFill>
                <a:sysClr val="window" lastClr="FFFFFF"/>
              </a:solidFill>
              <a:latin typeface="Calibri" panose="020F0502020204030204"/>
              <a:ea typeface="+mn-ea"/>
              <a:cs typeface="+mn-cs"/>
            </a:rPr>
            <a:t>Herd management</a:t>
          </a:r>
          <a:r>
            <a:rPr lang="en-US" sz="1100" dirty="0">
              <a:solidFill>
                <a:sysClr val="window" lastClr="FFFFFF"/>
              </a:solidFill>
              <a:latin typeface="Calibri" panose="020F0502020204030204"/>
              <a:ea typeface="+mn-ea"/>
              <a:cs typeface="+mn-cs"/>
            </a:rPr>
            <a:t>
Animal health, housing and rearing of heifers</a:t>
          </a:r>
          <a:endParaRPr lang="fr-FR" sz="1100" dirty="0">
            <a:solidFill>
              <a:sysClr val="window" lastClr="FFFFFF"/>
            </a:solidFill>
            <a:latin typeface="Calibri" panose="020F0502020204030204"/>
            <a:ea typeface="+mn-ea"/>
            <a:cs typeface="+mn-cs"/>
          </a:endParaRPr>
        </a:p>
      </dgm:t>
    </dgm:pt>
    <dgm:pt modelId="{A7CEA756-B93E-4B40-BE3C-698B35A00433}" type="parTrans" cxnId="{88808017-4F93-4281-9793-C931D95FD43D}">
      <dgm:prSet/>
      <dgm:spPr/>
      <dgm:t>
        <a:bodyPr/>
        <a:lstStyle/>
        <a:p>
          <a:endParaRPr lang="fr-FR" sz="1400"/>
        </a:p>
      </dgm:t>
    </dgm:pt>
    <dgm:pt modelId="{63EB6240-13BA-4C62-8AF0-F7CB3B82DA93}" type="sibTrans" cxnId="{88808017-4F93-4281-9793-C931D95FD43D}">
      <dgm:prSet/>
      <dgm:spPr/>
      <dgm:t>
        <a:bodyPr/>
        <a:lstStyle/>
        <a:p>
          <a:endParaRPr lang="fr-FR" sz="1400"/>
        </a:p>
      </dgm:t>
    </dgm:pt>
    <dgm:pt modelId="{23C5B26D-3572-408E-B5E4-3019471797BC}" type="pres">
      <dgm:prSet presAssocID="{2F9556BB-1721-4AD2-9A3D-FE4F6AFA8D95}" presName="Name0" presStyleCnt="0">
        <dgm:presLayoutVars>
          <dgm:dir/>
          <dgm:resizeHandles val="exact"/>
        </dgm:presLayoutVars>
      </dgm:prSet>
      <dgm:spPr/>
    </dgm:pt>
    <dgm:pt modelId="{D038963C-41C8-40C2-97E7-BA693D038C8E}" type="pres">
      <dgm:prSet presAssocID="{2F9556BB-1721-4AD2-9A3D-FE4F6AFA8D95}" presName="bkgdShp" presStyleLbl="alignAccFollowNode1" presStyleIdx="0" presStyleCnt="1" custLinFactNeighborX="142" custLinFactNeighborY="3540"/>
      <dgm:spPr>
        <a:xfrm>
          <a:off x="0" y="0"/>
          <a:ext cx="10149889" cy="1646934"/>
        </a:xfrm>
        <a:prstGeom prst="roundRect">
          <a:avLst>
            <a:gd name="adj" fmla="val 10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pt>
    <dgm:pt modelId="{18ECEAB4-367E-4524-98E6-D79C630A5894}" type="pres">
      <dgm:prSet presAssocID="{2F9556BB-1721-4AD2-9A3D-FE4F6AFA8D95}" presName="linComp" presStyleCnt="0"/>
      <dgm:spPr/>
    </dgm:pt>
    <dgm:pt modelId="{09A2A463-F6A2-407B-A456-0B03043D32FF}" type="pres">
      <dgm:prSet presAssocID="{605155BF-0667-4759-A407-7DD84DA5FF91}" presName="compNode" presStyleCnt="0"/>
      <dgm:spPr/>
    </dgm:pt>
    <dgm:pt modelId="{91A9DB3B-DF77-4148-B76F-527CA37E7114}" type="pres">
      <dgm:prSet presAssocID="{605155BF-0667-4759-A407-7DD84DA5FF91}" presName="node" presStyleLbl="node1" presStyleIdx="0" presStyleCnt="4">
        <dgm:presLayoutVars>
          <dgm:bulletEnabled val="1"/>
        </dgm:presLayoutVars>
      </dgm:prSet>
      <dgm:spPr>
        <a:prstGeom prst="round2SameRect">
          <a:avLst>
            <a:gd name="adj1" fmla="val 10500"/>
            <a:gd name="adj2" fmla="val 0"/>
          </a:avLst>
        </a:prstGeom>
      </dgm:spPr>
    </dgm:pt>
    <dgm:pt modelId="{17D737F9-BAEA-4337-9DF8-C159718C1421}" type="pres">
      <dgm:prSet presAssocID="{605155BF-0667-4759-A407-7DD84DA5FF91}" presName="invisiNode" presStyleLbl="node1" presStyleIdx="0" presStyleCnt="4"/>
      <dgm:spPr/>
    </dgm:pt>
    <dgm:pt modelId="{AE186B81-F151-4C8B-A3FA-076CD72D9F94}" type="pres">
      <dgm:prSet presAssocID="{605155BF-0667-4759-A407-7DD84DA5FF91}" presName="imagNode" presStyleLbl="fgImgPlace1" presStyleIdx="0" presStyleCnt="4"/>
      <dgm:spPr>
        <a:xfrm>
          <a:off x="307291" y="219591"/>
          <a:ext cx="2217513" cy="1207752"/>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C711D52-18A8-4D61-B2B9-C041B33E7D02}" type="pres">
      <dgm:prSet presAssocID="{D2D46F39-1D65-4228-875B-F0FFF50F9B8D}" presName="sibTrans" presStyleLbl="sibTrans2D1" presStyleIdx="0" presStyleCnt="0"/>
      <dgm:spPr/>
    </dgm:pt>
    <dgm:pt modelId="{72C06C9D-56AF-4CAC-A97F-FB9603CEEC85}" type="pres">
      <dgm:prSet presAssocID="{A0A546B6-96B0-48CF-B064-223B0DCA7DB7}" presName="compNode" presStyleCnt="0"/>
      <dgm:spPr/>
    </dgm:pt>
    <dgm:pt modelId="{6BBD2A9F-9C3B-4D5D-9F86-5D4E6260CBA4}" type="pres">
      <dgm:prSet presAssocID="{A0A546B6-96B0-48CF-B064-223B0DCA7DB7}" presName="node" presStyleLbl="node1" presStyleIdx="1" presStyleCnt="4">
        <dgm:presLayoutVars>
          <dgm:bulletEnabled val="1"/>
        </dgm:presLayoutVars>
      </dgm:prSet>
      <dgm:spPr>
        <a:prstGeom prst="round2SameRect">
          <a:avLst>
            <a:gd name="adj1" fmla="val 10500"/>
            <a:gd name="adj2" fmla="val 0"/>
          </a:avLst>
        </a:prstGeom>
      </dgm:spPr>
    </dgm:pt>
    <dgm:pt modelId="{0A007AE7-58FB-4F15-8606-2D3D5918A1C3}" type="pres">
      <dgm:prSet presAssocID="{A0A546B6-96B0-48CF-B064-223B0DCA7DB7}" presName="invisiNode" presStyleLbl="node1" presStyleIdx="1" presStyleCnt="4"/>
      <dgm:spPr/>
    </dgm:pt>
    <dgm:pt modelId="{7B4E3D6B-57D1-448D-91A1-6517AC23E1FF}" type="pres">
      <dgm:prSet presAssocID="{A0A546B6-96B0-48CF-B064-223B0DCA7DB7}" presName="imagNode" presStyleLbl="fgImgPlace1" presStyleIdx="1" presStyleCnt="4"/>
      <dgm:spPr>
        <a:xfrm>
          <a:off x="2746556" y="219591"/>
          <a:ext cx="2217513" cy="1207752"/>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0A45877B-0366-4680-9A66-DDF43D966E16}" type="pres">
      <dgm:prSet presAssocID="{883D09FD-82A9-4AD7-A4F6-ECDBC31B2598}" presName="sibTrans" presStyleLbl="sibTrans2D1" presStyleIdx="0" presStyleCnt="0"/>
      <dgm:spPr/>
    </dgm:pt>
    <dgm:pt modelId="{42F1BC04-DBE3-4AB1-9E87-F0CB22D14C3E}" type="pres">
      <dgm:prSet presAssocID="{FBFD7879-98C0-4328-BB07-32EB64729152}" presName="compNode" presStyleCnt="0"/>
      <dgm:spPr/>
    </dgm:pt>
    <dgm:pt modelId="{4D0C1E44-02BB-4028-A0C4-C1D8A137D972}" type="pres">
      <dgm:prSet presAssocID="{FBFD7879-98C0-4328-BB07-32EB64729152}" presName="node" presStyleLbl="node1" presStyleIdx="2" presStyleCnt="4">
        <dgm:presLayoutVars>
          <dgm:bulletEnabled val="1"/>
        </dgm:presLayoutVars>
      </dgm:prSet>
      <dgm:spPr>
        <a:prstGeom prst="round2SameRect">
          <a:avLst>
            <a:gd name="adj1" fmla="val 10500"/>
            <a:gd name="adj2" fmla="val 0"/>
          </a:avLst>
        </a:prstGeom>
      </dgm:spPr>
    </dgm:pt>
    <dgm:pt modelId="{D2171EF1-6D45-4595-A5DA-A8D2820C4F35}" type="pres">
      <dgm:prSet presAssocID="{FBFD7879-98C0-4328-BB07-32EB64729152}" presName="invisiNode" presStyleLbl="node1" presStyleIdx="2" presStyleCnt="4"/>
      <dgm:spPr/>
    </dgm:pt>
    <dgm:pt modelId="{1E4BE65D-92AC-451F-88EC-7BEA095A879D}" type="pres">
      <dgm:prSet presAssocID="{FBFD7879-98C0-4328-BB07-32EB64729152}" presName="imagNode" presStyleLbl="fgImgPlace1" presStyleIdx="2" presStyleCnt="4"/>
      <dgm:spPr>
        <a:xfrm>
          <a:off x="5185820" y="219591"/>
          <a:ext cx="2217513" cy="1207752"/>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213A7615-64C1-4011-9C8B-8B296D2D9D05}" type="pres">
      <dgm:prSet presAssocID="{881716CC-EFAA-4BB7-929C-99FDB2AE89DB}" presName="sibTrans" presStyleLbl="sibTrans2D1" presStyleIdx="0" presStyleCnt="0"/>
      <dgm:spPr/>
    </dgm:pt>
    <dgm:pt modelId="{4EE562AC-090F-4804-9A5B-898BD1A95C63}" type="pres">
      <dgm:prSet presAssocID="{B7FF3A62-FF1F-44E6-9DB0-710EA0F21557}" presName="compNode" presStyleCnt="0"/>
      <dgm:spPr/>
    </dgm:pt>
    <dgm:pt modelId="{4C69823C-E649-40EC-A72F-2562EACC637E}" type="pres">
      <dgm:prSet presAssocID="{B7FF3A62-FF1F-44E6-9DB0-710EA0F21557}" presName="node" presStyleLbl="node1" presStyleIdx="3" presStyleCnt="4">
        <dgm:presLayoutVars>
          <dgm:bulletEnabled val="1"/>
        </dgm:presLayoutVars>
      </dgm:prSet>
      <dgm:spPr>
        <a:prstGeom prst="round2SameRect">
          <a:avLst>
            <a:gd name="adj1" fmla="val 10500"/>
            <a:gd name="adj2" fmla="val 0"/>
          </a:avLst>
        </a:prstGeom>
      </dgm:spPr>
    </dgm:pt>
    <dgm:pt modelId="{D8AA6E8C-EE1A-408E-BCEC-2F001C2983D6}" type="pres">
      <dgm:prSet presAssocID="{B7FF3A62-FF1F-44E6-9DB0-710EA0F21557}" presName="invisiNode" presStyleLbl="node1" presStyleIdx="3" presStyleCnt="4"/>
      <dgm:spPr/>
    </dgm:pt>
    <dgm:pt modelId="{42935FC4-53E7-44BE-B8D1-ED080543CB1B}" type="pres">
      <dgm:prSet presAssocID="{B7FF3A62-FF1F-44E6-9DB0-710EA0F21557}" presName="imagNode" presStyleLbl="fgImgPlace1" presStyleIdx="3" presStyleCnt="4"/>
      <dgm:spPr>
        <a:xfrm>
          <a:off x="7625085" y="219591"/>
          <a:ext cx="2217513" cy="1207752"/>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D27CD106-035F-4565-BD66-5648F1778EBD}" type="presOf" srcId="{A0A546B6-96B0-48CF-B064-223B0DCA7DB7}" destId="{6BBD2A9F-9C3B-4D5D-9F86-5D4E6260CBA4}" srcOrd="0" destOrd="0" presId="urn:microsoft.com/office/officeart/2005/8/layout/pList2"/>
    <dgm:cxn modelId="{BBB2E011-98C5-4FFD-8525-E04923334BAC}" type="presOf" srcId="{883D09FD-82A9-4AD7-A4F6-ECDBC31B2598}" destId="{0A45877B-0366-4680-9A66-DDF43D966E16}" srcOrd="0" destOrd="0" presId="urn:microsoft.com/office/officeart/2005/8/layout/pList2"/>
    <dgm:cxn modelId="{1B7A9A16-DAD0-4488-AA81-E512569A0C61}" type="presOf" srcId="{B7FF3A62-FF1F-44E6-9DB0-710EA0F21557}" destId="{4C69823C-E649-40EC-A72F-2562EACC637E}" srcOrd="0" destOrd="0" presId="urn:microsoft.com/office/officeart/2005/8/layout/pList2"/>
    <dgm:cxn modelId="{88808017-4F93-4281-9793-C931D95FD43D}" srcId="{2F9556BB-1721-4AD2-9A3D-FE4F6AFA8D95}" destId="{B7FF3A62-FF1F-44E6-9DB0-710EA0F21557}" srcOrd="3" destOrd="0" parTransId="{A7CEA756-B93E-4B40-BE3C-698B35A00433}" sibTransId="{63EB6240-13BA-4C62-8AF0-F7CB3B82DA93}"/>
    <dgm:cxn modelId="{7C524C60-8639-4240-BCE0-575DA1610BF8}" type="presOf" srcId="{FBFD7879-98C0-4328-BB07-32EB64729152}" destId="{4D0C1E44-02BB-4028-A0C4-C1D8A137D972}" srcOrd="0" destOrd="0" presId="urn:microsoft.com/office/officeart/2005/8/layout/pList2"/>
    <dgm:cxn modelId="{CB99BF68-838E-4E82-96CA-E2322021807B}" type="presOf" srcId="{881716CC-EFAA-4BB7-929C-99FDB2AE89DB}" destId="{213A7615-64C1-4011-9C8B-8B296D2D9D05}" srcOrd="0" destOrd="0" presId="urn:microsoft.com/office/officeart/2005/8/layout/pList2"/>
    <dgm:cxn modelId="{60CA6E6F-DD08-4DF8-BD11-3902332C805B}" srcId="{2F9556BB-1721-4AD2-9A3D-FE4F6AFA8D95}" destId="{605155BF-0667-4759-A407-7DD84DA5FF91}" srcOrd="0" destOrd="0" parTransId="{32560414-A619-45B5-B2B1-CD8AA379B6B2}" sibTransId="{D2D46F39-1D65-4228-875B-F0FFF50F9B8D}"/>
    <dgm:cxn modelId="{3F3B8957-E00C-407B-9ED4-80564DE1D5EE}" type="presOf" srcId="{D2D46F39-1D65-4228-875B-F0FFF50F9B8D}" destId="{9C711D52-18A8-4D61-B2B9-C041B33E7D02}" srcOrd="0" destOrd="0" presId="urn:microsoft.com/office/officeart/2005/8/layout/pList2"/>
    <dgm:cxn modelId="{7E3E76AA-EBD4-481D-AECB-BD91F7C512B4}" type="presOf" srcId="{2F9556BB-1721-4AD2-9A3D-FE4F6AFA8D95}" destId="{23C5B26D-3572-408E-B5E4-3019471797BC}" srcOrd="0" destOrd="0" presId="urn:microsoft.com/office/officeart/2005/8/layout/pList2"/>
    <dgm:cxn modelId="{DC4F84CE-7DEC-464F-B3DC-2CCFDFBE1899}" type="presOf" srcId="{605155BF-0667-4759-A407-7DD84DA5FF91}" destId="{91A9DB3B-DF77-4148-B76F-527CA37E7114}" srcOrd="0" destOrd="0" presId="urn:microsoft.com/office/officeart/2005/8/layout/pList2"/>
    <dgm:cxn modelId="{9497F8DD-74F5-458B-A003-6F2CFEECD584}" srcId="{2F9556BB-1721-4AD2-9A3D-FE4F6AFA8D95}" destId="{A0A546B6-96B0-48CF-B064-223B0DCA7DB7}" srcOrd="1" destOrd="0" parTransId="{C40C9654-DE81-4F1C-B47A-E65880B00681}" sibTransId="{883D09FD-82A9-4AD7-A4F6-ECDBC31B2598}"/>
    <dgm:cxn modelId="{A97E92E2-CB27-48C0-8933-2F9C8691384F}" srcId="{2F9556BB-1721-4AD2-9A3D-FE4F6AFA8D95}" destId="{FBFD7879-98C0-4328-BB07-32EB64729152}" srcOrd="2" destOrd="0" parTransId="{3FBDF3C4-B1B4-4567-8284-31E48BE5CFA3}" sibTransId="{881716CC-EFAA-4BB7-929C-99FDB2AE89DB}"/>
    <dgm:cxn modelId="{E8DFB56C-7B68-4ED3-9BFE-CB91F393FAF1}" type="presParOf" srcId="{23C5B26D-3572-408E-B5E4-3019471797BC}" destId="{D038963C-41C8-40C2-97E7-BA693D038C8E}" srcOrd="0" destOrd="0" presId="urn:microsoft.com/office/officeart/2005/8/layout/pList2"/>
    <dgm:cxn modelId="{BFBEBDC6-733F-4DC3-875A-049B547D0626}" type="presParOf" srcId="{23C5B26D-3572-408E-B5E4-3019471797BC}" destId="{18ECEAB4-367E-4524-98E6-D79C630A5894}" srcOrd="1" destOrd="0" presId="urn:microsoft.com/office/officeart/2005/8/layout/pList2"/>
    <dgm:cxn modelId="{9FC9D7A7-5C14-40AA-8C82-130D7B5A1083}" type="presParOf" srcId="{18ECEAB4-367E-4524-98E6-D79C630A5894}" destId="{09A2A463-F6A2-407B-A456-0B03043D32FF}" srcOrd="0" destOrd="0" presId="urn:microsoft.com/office/officeart/2005/8/layout/pList2"/>
    <dgm:cxn modelId="{96CFC3C9-253E-464E-9F0F-B1323E375302}" type="presParOf" srcId="{09A2A463-F6A2-407B-A456-0B03043D32FF}" destId="{91A9DB3B-DF77-4148-B76F-527CA37E7114}" srcOrd="0" destOrd="0" presId="urn:microsoft.com/office/officeart/2005/8/layout/pList2"/>
    <dgm:cxn modelId="{D25F60D2-050D-48B3-A1A9-43C59EB5F3C9}" type="presParOf" srcId="{09A2A463-F6A2-407B-A456-0B03043D32FF}" destId="{17D737F9-BAEA-4337-9DF8-C159718C1421}" srcOrd="1" destOrd="0" presId="urn:microsoft.com/office/officeart/2005/8/layout/pList2"/>
    <dgm:cxn modelId="{1175E448-8B95-485B-8931-014F3D3C6101}" type="presParOf" srcId="{09A2A463-F6A2-407B-A456-0B03043D32FF}" destId="{AE186B81-F151-4C8B-A3FA-076CD72D9F94}" srcOrd="2" destOrd="0" presId="urn:microsoft.com/office/officeart/2005/8/layout/pList2"/>
    <dgm:cxn modelId="{D5BB3212-B7C8-4953-8B44-AC55AC204785}" type="presParOf" srcId="{18ECEAB4-367E-4524-98E6-D79C630A5894}" destId="{9C711D52-18A8-4D61-B2B9-C041B33E7D02}" srcOrd="1" destOrd="0" presId="urn:microsoft.com/office/officeart/2005/8/layout/pList2"/>
    <dgm:cxn modelId="{B934BEB6-DA89-47EB-8E7B-1E5F3068C8D5}" type="presParOf" srcId="{18ECEAB4-367E-4524-98E6-D79C630A5894}" destId="{72C06C9D-56AF-4CAC-A97F-FB9603CEEC85}" srcOrd="2" destOrd="0" presId="urn:microsoft.com/office/officeart/2005/8/layout/pList2"/>
    <dgm:cxn modelId="{462B765A-B6BB-4083-B6F1-3A9E8EDF3725}" type="presParOf" srcId="{72C06C9D-56AF-4CAC-A97F-FB9603CEEC85}" destId="{6BBD2A9F-9C3B-4D5D-9F86-5D4E6260CBA4}" srcOrd="0" destOrd="0" presId="urn:microsoft.com/office/officeart/2005/8/layout/pList2"/>
    <dgm:cxn modelId="{B879A4C1-75AF-45A9-BD4A-D8BEF107C599}" type="presParOf" srcId="{72C06C9D-56AF-4CAC-A97F-FB9603CEEC85}" destId="{0A007AE7-58FB-4F15-8606-2D3D5918A1C3}" srcOrd="1" destOrd="0" presId="urn:microsoft.com/office/officeart/2005/8/layout/pList2"/>
    <dgm:cxn modelId="{8EF745ED-4C41-47D3-AD2C-FEE542FC59CD}" type="presParOf" srcId="{72C06C9D-56AF-4CAC-A97F-FB9603CEEC85}" destId="{7B4E3D6B-57D1-448D-91A1-6517AC23E1FF}" srcOrd="2" destOrd="0" presId="urn:microsoft.com/office/officeart/2005/8/layout/pList2"/>
    <dgm:cxn modelId="{A27CBF9A-338F-4973-8666-C9D22F8AFF3E}" type="presParOf" srcId="{18ECEAB4-367E-4524-98E6-D79C630A5894}" destId="{0A45877B-0366-4680-9A66-DDF43D966E16}" srcOrd="3" destOrd="0" presId="urn:microsoft.com/office/officeart/2005/8/layout/pList2"/>
    <dgm:cxn modelId="{BBBAF49D-ADD0-40EA-A49A-3E67F5C742DB}" type="presParOf" srcId="{18ECEAB4-367E-4524-98E6-D79C630A5894}" destId="{42F1BC04-DBE3-4AB1-9E87-F0CB22D14C3E}" srcOrd="4" destOrd="0" presId="urn:microsoft.com/office/officeart/2005/8/layout/pList2"/>
    <dgm:cxn modelId="{090B5970-38E9-406E-9980-B1517EEFEC14}" type="presParOf" srcId="{42F1BC04-DBE3-4AB1-9E87-F0CB22D14C3E}" destId="{4D0C1E44-02BB-4028-A0C4-C1D8A137D972}" srcOrd="0" destOrd="0" presId="urn:microsoft.com/office/officeart/2005/8/layout/pList2"/>
    <dgm:cxn modelId="{C9A0F2F8-B642-4C99-A05A-16AB4636A192}" type="presParOf" srcId="{42F1BC04-DBE3-4AB1-9E87-F0CB22D14C3E}" destId="{D2171EF1-6D45-4595-A5DA-A8D2820C4F35}" srcOrd="1" destOrd="0" presId="urn:microsoft.com/office/officeart/2005/8/layout/pList2"/>
    <dgm:cxn modelId="{6C59DF0C-6ADB-4E5B-9F0C-1965C3FB27A8}" type="presParOf" srcId="{42F1BC04-DBE3-4AB1-9E87-F0CB22D14C3E}" destId="{1E4BE65D-92AC-451F-88EC-7BEA095A879D}" srcOrd="2" destOrd="0" presId="urn:microsoft.com/office/officeart/2005/8/layout/pList2"/>
    <dgm:cxn modelId="{8096D454-01CA-473B-BD49-741503CB1ABA}" type="presParOf" srcId="{18ECEAB4-367E-4524-98E6-D79C630A5894}" destId="{213A7615-64C1-4011-9C8B-8B296D2D9D05}" srcOrd="5" destOrd="0" presId="urn:microsoft.com/office/officeart/2005/8/layout/pList2"/>
    <dgm:cxn modelId="{AA21342B-F58E-40BC-9EF8-BB9F314D04A9}" type="presParOf" srcId="{18ECEAB4-367E-4524-98E6-D79C630A5894}" destId="{4EE562AC-090F-4804-9A5B-898BD1A95C63}" srcOrd="6" destOrd="0" presId="urn:microsoft.com/office/officeart/2005/8/layout/pList2"/>
    <dgm:cxn modelId="{2C7ABE3B-ECF2-409B-AB10-54F039A6BE7F}" type="presParOf" srcId="{4EE562AC-090F-4804-9A5B-898BD1A95C63}" destId="{4C69823C-E649-40EC-A72F-2562EACC637E}" srcOrd="0" destOrd="0" presId="urn:microsoft.com/office/officeart/2005/8/layout/pList2"/>
    <dgm:cxn modelId="{91A1DEF8-A6C3-4384-B523-FB93E89B92D4}" type="presParOf" srcId="{4EE562AC-090F-4804-9A5B-898BD1A95C63}" destId="{D8AA6E8C-EE1A-408E-BCEC-2F001C2983D6}" srcOrd="1" destOrd="0" presId="urn:microsoft.com/office/officeart/2005/8/layout/pList2"/>
    <dgm:cxn modelId="{718CCB29-0BFC-4465-BF64-6ED58FB05801}" type="presParOf" srcId="{4EE562AC-090F-4804-9A5B-898BD1A95C63}" destId="{42935FC4-53E7-44BE-B8D1-ED080543CB1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5596A8-B951-4A7E-BDED-356BCD5FB9F0}"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AD374AB1-E278-48DF-9467-96C1FDDEFAD7}">
      <dgm:prSet phldrT="[Text]"/>
      <dgm:spPr/>
      <dgm:t>
        <a:bodyPr/>
        <a:lstStyle/>
        <a:p>
          <a:r>
            <a:rPr lang="de-AT" b="1" err="1"/>
            <a:t>Incentivising</a:t>
          </a:r>
          <a:r>
            <a:rPr lang="de-AT" b="1"/>
            <a:t> high-QU.A.L.ITY </a:t>
          </a:r>
          <a:r>
            <a:rPr lang="de-AT" b="1" err="1"/>
            <a:t>carbon</a:t>
          </a:r>
          <a:r>
            <a:rPr lang="de-AT" b="1"/>
            <a:t> </a:t>
          </a:r>
          <a:r>
            <a:rPr lang="de-AT" b="1" err="1"/>
            <a:t>removals</a:t>
          </a:r>
          <a:endParaRPr lang="en-IE" b="1"/>
        </a:p>
      </dgm:t>
    </dgm:pt>
    <dgm:pt modelId="{1F24A958-C240-406C-B48B-57BD368E457F}" type="parTrans" cxnId="{76689B23-C10E-495F-AC46-FBF9A14B3FAE}">
      <dgm:prSet/>
      <dgm:spPr/>
      <dgm:t>
        <a:bodyPr/>
        <a:lstStyle/>
        <a:p>
          <a:endParaRPr lang="en-IE"/>
        </a:p>
      </dgm:t>
    </dgm:pt>
    <dgm:pt modelId="{BDD7F494-298E-4ECF-8FCA-5E228B027D34}" type="sibTrans" cxnId="{76689B23-C10E-495F-AC46-FBF9A14B3FAE}">
      <dgm:prSet/>
      <dgm:spPr/>
      <dgm:t>
        <a:bodyPr/>
        <a:lstStyle/>
        <a:p>
          <a:endParaRPr lang="en-IE"/>
        </a:p>
      </dgm:t>
    </dgm:pt>
    <dgm:pt modelId="{EF15BDFA-09AC-4503-909A-64F3D1B3F09D}">
      <dgm:prSet phldrT="[Text]"/>
      <dgm:spPr/>
      <dgm:t>
        <a:bodyPr/>
        <a:lstStyle/>
        <a:p>
          <a:r>
            <a:rPr lang="fr-BE" b="1" err="1"/>
            <a:t>Fighting</a:t>
          </a:r>
          <a:r>
            <a:rPr lang="fr-BE" b="1"/>
            <a:t> greenwashing &amp; </a:t>
          </a:r>
          <a:r>
            <a:rPr lang="fr-BE" b="1" err="1"/>
            <a:t>build</a:t>
          </a:r>
          <a:r>
            <a:rPr lang="fr-BE" b="1"/>
            <a:t> TRUST</a:t>
          </a:r>
          <a:endParaRPr lang="en-IE" b="1"/>
        </a:p>
      </dgm:t>
    </dgm:pt>
    <dgm:pt modelId="{A9949D7C-F7DD-4AC6-B373-B64165EDBD30}" type="parTrans" cxnId="{C9F9FB06-ED75-42F1-8FAF-A9AA8FE3AE01}">
      <dgm:prSet/>
      <dgm:spPr/>
      <dgm:t>
        <a:bodyPr/>
        <a:lstStyle/>
        <a:p>
          <a:endParaRPr lang="en-IE"/>
        </a:p>
      </dgm:t>
    </dgm:pt>
    <dgm:pt modelId="{F2C10AC7-DACB-41C2-A64F-B990C21B206C}" type="sibTrans" cxnId="{C9F9FB06-ED75-42F1-8FAF-A9AA8FE3AE01}">
      <dgm:prSet/>
      <dgm:spPr/>
      <dgm:t>
        <a:bodyPr/>
        <a:lstStyle/>
        <a:p>
          <a:endParaRPr lang="en-IE"/>
        </a:p>
      </dgm:t>
    </dgm:pt>
    <dgm:pt modelId="{B20D1404-F75C-478A-8D5C-747A4564D9A6}">
      <dgm:prSet phldrT="[Text]"/>
      <dgm:spPr/>
      <dgm:t>
        <a:bodyPr/>
        <a:lstStyle/>
        <a:p>
          <a:r>
            <a:rPr lang="fr-BE" b="1"/>
            <a:t>HARMONISATION of </a:t>
          </a:r>
          <a:r>
            <a:rPr lang="fr-BE" b="1" err="1"/>
            <a:t>market</a:t>
          </a:r>
          <a:r>
            <a:rPr lang="fr-BE" b="1"/>
            <a:t> conditions</a:t>
          </a:r>
          <a:endParaRPr lang="en-IE" b="1"/>
        </a:p>
      </dgm:t>
    </dgm:pt>
    <dgm:pt modelId="{4095B6DA-A27D-4B43-A23C-E3D79FD9291A}" type="parTrans" cxnId="{3607018B-D058-4CDB-9501-3B4CAE8D8B2A}">
      <dgm:prSet/>
      <dgm:spPr/>
      <dgm:t>
        <a:bodyPr/>
        <a:lstStyle/>
        <a:p>
          <a:endParaRPr lang="en-IE"/>
        </a:p>
      </dgm:t>
    </dgm:pt>
    <dgm:pt modelId="{D6E01679-6D93-47D4-9A0F-CF77F95DD71E}" type="sibTrans" cxnId="{3607018B-D058-4CDB-9501-3B4CAE8D8B2A}">
      <dgm:prSet/>
      <dgm:spPr/>
      <dgm:t>
        <a:bodyPr/>
        <a:lstStyle/>
        <a:p>
          <a:endParaRPr lang="en-IE"/>
        </a:p>
      </dgm:t>
    </dgm:pt>
    <dgm:pt modelId="{26450E8C-7680-424F-8A62-0EFE2780E77F}">
      <dgm:prSet phldrT="[Text]"/>
      <dgm:spPr/>
      <dgm:t>
        <a:bodyPr/>
        <a:lstStyle/>
        <a:p>
          <a:r>
            <a:rPr lang="en-IE" b="1" dirty="0"/>
            <a:t>TAILORED certification methodologies</a:t>
          </a:r>
        </a:p>
      </dgm:t>
    </dgm:pt>
    <dgm:pt modelId="{CE1FBE20-CFF9-4294-9E9C-C1509C5EA3B2}" type="parTrans" cxnId="{8F8815B1-B81A-455E-8DE9-4DF6231F1EC1}">
      <dgm:prSet/>
      <dgm:spPr/>
      <dgm:t>
        <a:bodyPr/>
        <a:lstStyle/>
        <a:p>
          <a:endParaRPr lang="en-IE"/>
        </a:p>
      </dgm:t>
    </dgm:pt>
    <dgm:pt modelId="{71F4B6C0-00E1-4F79-BDF1-A3478BD8AE59}" type="sibTrans" cxnId="{8F8815B1-B81A-455E-8DE9-4DF6231F1EC1}">
      <dgm:prSet/>
      <dgm:spPr/>
      <dgm:t>
        <a:bodyPr/>
        <a:lstStyle/>
        <a:p>
          <a:endParaRPr lang="en-IE"/>
        </a:p>
      </dgm:t>
    </dgm:pt>
    <dgm:pt modelId="{633EB412-E3B0-44E7-8EDC-B112F0BBD6C8}" type="pres">
      <dgm:prSet presAssocID="{5C5596A8-B951-4A7E-BDED-356BCD5FB9F0}" presName="Name0" presStyleCnt="0">
        <dgm:presLayoutVars>
          <dgm:chMax val="7"/>
          <dgm:chPref val="7"/>
          <dgm:dir/>
        </dgm:presLayoutVars>
      </dgm:prSet>
      <dgm:spPr/>
    </dgm:pt>
    <dgm:pt modelId="{5DFE67FA-E055-4F15-9108-8AE19218A00F}" type="pres">
      <dgm:prSet presAssocID="{5C5596A8-B951-4A7E-BDED-356BCD5FB9F0}" presName="Name1" presStyleCnt="0"/>
      <dgm:spPr/>
    </dgm:pt>
    <dgm:pt modelId="{AEF12347-C600-4465-BC49-7019465A7A6A}" type="pres">
      <dgm:prSet presAssocID="{5C5596A8-B951-4A7E-BDED-356BCD5FB9F0}" presName="cycle" presStyleCnt="0"/>
      <dgm:spPr/>
    </dgm:pt>
    <dgm:pt modelId="{48DC516A-B7D2-4749-AD8E-33A5D557DC40}" type="pres">
      <dgm:prSet presAssocID="{5C5596A8-B951-4A7E-BDED-356BCD5FB9F0}" presName="srcNode" presStyleLbl="node1" presStyleIdx="0" presStyleCnt="4"/>
      <dgm:spPr/>
    </dgm:pt>
    <dgm:pt modelId="{9AAC4117-8838-4E2A-997A-6BE3AD515E0C}" type="pres">
      <dgm:prSet presAssocID="{5C5596A8-B951-4A7E-BDED-356BCD5FB9F0}" presName="conn" presStyleLbl="parChTrans1D2" presStyleIdx="0" presStyleCnt="1"/>
      <dgm:spPr/>
    </dgm:pt>
    <dgm:pt modelId="{9001BE81-7388-4BAE-A319-763142B669A4}" type="pres">
      <dgm:prSet presAssocID="{5C5596A8-B951-4A7E-BDED-356BCD5FB9F0}" presName="extraNode" presStyleLbl="node1" presStyleIdx="0" presStyleCnt="4"/>
      <dgm:spPr/>
    </dgm:pt>
    <dgm:pt modelId="{C39321E4-09CA-470A-A1F5-2E8D0836E278}" type="pres">
      <dgm:prSet presAssocID="{5C5596A8-B951-4A7E-BDED-356BCD5FB9F0}" presName="dstNode" presStyleLbl="node1" presStyleIdx="0" presStyleCnt="4"/>
      <dgm:spPr/>
    </dgm:pt>
    <dgm:pt modelId="{8933B1D5-CD22-4C9E-BDEE-C2C9AA210199}" type="pres">
      <dgm:prSet presAssocID="{AD374AB1-E278-48DF-9467-96C1FDDEFAD7}" presName="text_1" presStyleLbl="node1" presStyleIdx="0" presStyleCnt="4">
        <dgm:presLayoutVars>
          <dgm:bulletEnabled val="1"/>
        </dgm:presLayoutVars>
      </dgm:prSet>
      <dgm:spPr/>
    </dgm:pt>
    <dgm:pt modelId="{911B2781-5DF2-4C31-87B7-A765EF8DB065}" type="pres">
      <dgm:prSet presAssocID="{AD374AB1-E278-48DF-9467-96C1FDDEFAD7}" presName="accent_1" presStyleCnt="0"/>
      <dgm:spPr/>
    </dgm:pt>
    <dgm:pt modelId="{A1798C3C-0E55-4878-8A9D-6DA26874833B}" type="pres">
      <dgm:prSet presAssocID="{AD374AB1-E278-48DF-9467-96C1FDDEFAD7}" presName="accentRepeatNode" presStyleLbl="solidFgAcc1" presStyleIdx="0" presStyleCnt="4" custLinFactNeighborX="-9226"/>
      <dgm:spPr>
        <a:prstGeom prst="ellipse">
          <a:avLst/>
        </a:prstGeom>
        <a:blipFill rotWithShape="0">
          <a:blip xmlns:r="http://schemas.openxmlformats.org/officeDocument/2006/relationships" r:embed="rId1"/>
          <a:srcRect/>
          <a:stretch>
            <a:fillRect t="-1000" b="-1000"/>
          </a:stretch>
        </a:blipFill>
      </dgm:spPr>
    </dgm:pt>
    <dgm:pt modelId="{75446D9E-CEF6-4F84-8D0F-6AC464CDD256}" type="pres">
      <dgm:prSet presAssocID="{26450E8C-7680-424F-8A62-0EFE2780E77F}" presName="text_2" presStyleLbl="node1" presStyleIdx="1" presStyleCnt="4">
        <dgm:presLayoutVars>
          <dgm:bulletEnabled val="1"/>
        </dgm:presLayoutVars>
      </dgm:prSet>
      <dgm:spPr/>
    </dgm:pt>
    <dgm:pt modelId="{FDAFE9C6-E7B1-4C5B-BFDD-A05E2AD02B9D}" type="pres">
      <dgm:prSet presAssocID="{26450E8C-7680-424F-8A62-0EFE2780E77F}" presName="accent_2" presStyleCnt="0"/>
      <dgm:spPr/>
    </dgm:pt>
    <dgm:pt modelId="{473B93A1-941B-49B3-BC72-678B2F40B85B}" type="pres">
      <dgm:prSet presAssocID="{26450E8C-7680-424F-8A62-0EFE2780E77F}" presName="accentRepeatNode" presStyleLbl="solidFgAcc1" presStyleIdx="1" presStyleCnt="4" custLinFactNeighborX="-19847" custLinFactNeighborY="-4657"/>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AC33FC9D-6C88-4B91-9AB2-FCA4EB1A8817}" type="pres">
      <dgm:prSet presAssocID="{EF15BDFA-09AC-4503-909A-64F3D1B3F09D}" presName="text_3" presStyleLbl="node1" presStyleIdx="2" presStyleCnt="4">
        <dgm:presLayoutVars>
          <dgm:bulletEnabled val="1"/>
        </dgm:presLayoutVars>
      </dgm:prSet>
      <dgm:spPr/>
    </dgm:pt>
    <dgm:pt modelId="{C898E42E-7EA4-432C-B58F-36C3D95237C2}" type="pres">
      <dgm:prSet presAssocID="{EF15BDFA-09AC-4503-909A-64F3D1B3F09D}" presName="accent_3" presStyleCnt="0"/>
      <dgm:spPr/>
    </dgm:pt>
    <dgm:pt modelId="{7DA06D9B-009C-45FF-B56C-0BE55D7A5D10}" type="pres">
      <dgm:prSet presAssocID="{EF15BDFA-09AC-4503-909A-64F3D1B3F09D}" presName="accentRepeatNode" presStyleLbl="solidFgAcc1" presStyleIdx="2" presStyleCnt="4"/>
      <dgm:spPr>
        <a:blipFill rotWithShape="0">
          <a:blip xmlns:r="http://schemas.openxmlformats.org/officeDocument/2006/relationships" r:embed="rId3"/>
          <a:srcRect/>
          <a:stretch>
            <a:fillRect t="-2000" b="-2000"/>
          </a:stretch>
        </a:blipFill>
      </dgm:spPr>
    </dgm:pt>
    <dgm:pt modelId="{0AEC16DC-598D-4D95-B114-18018CCFA775}" type="pres">
      <dgm:prSet presAssocID="{B20D1404-F75C-478A-8D5C-747A4564D9A6}" presName="text_4" presStyleLbl="node1" presStyleIdx="3" presStyleCnt="4">
        <dgm:presLayoutVars>
          <dgm:bulletEnabled val="1"/>
        </dgm:presLayoutVars>
      </dgm:prSet>
      <dgm:spPr/>
    </dgm:pt>
    <dgm:pt modelId="{B3301D9C-941A-49C3-8A8F-FE4487E6F88D}" type="pres">
      <dgm:prSet presAssocID="{B20D1404-F75C-478A-8D5C-747A4564D9A6}" presName="accent_4" presStyleCnt="0"/>
      <dgm:spPr/>
    </dgm:pt>
    <dgm:pt modelId="{1A3C36CC-98FB-4166-897D-7AFF0C19528C}" type="pres">
      <dgm:prSet presAssocID="{B20D1404-F75C-478A-8D5C-747A4564D9A6}" presName="accentRepeatNode" presStyleLbl="solidFgAcc1" presStyleIdx="3" presStyleCnt="4"/>
      <dgm:spPr>
        <a:blipFill rotWithShape="0">
          <a:blip xmlns:r="http://schemas.openxmlformats.org/officeDocument/2006/relationships" r:embed="rId4"/>
          <a:srcRect/>
          <a:stretch>
            <a:fillRect l="-9000" r="-9000"/>
          </a:stretch>
        </a:blipFill>
      </dgm:spPr>
    </dgm:pt>
  </dgm:ptLst>
  <dgm:cxnLst>
    <dgm:cxn modelId="{C9F9FB06-ED75-42F1-8FAF-A9AA8FE3AE01}" srcId="{5C5596A8-B951-4A7E-BDED-356BCD5FB9F0}" destId="{EF15BDFA-09AC-4503-909A-64F3D1B3F09D}" srcOrd="2" destOrd="0" parTransId="{A9949D7C-F7DD-4AC6-B373-B64165EDBD30}" sibTransId="{F2C10AC7-DACB-41C2-A64F-B990C21B206C}"/>
    <dgm:cxn modelId="{9E53A308-0D1E-445F-B82A-C973690C1CE4}" type="presOf" srcId="{B20D1404-F75C-478A-8D5C-747A4564D9A6}" destId="{0AEC16DC-598D-4D95-B114-18018CCFA775}" srcOrd="0" destOrd="0" presId="urn:microsoft.com/office/officeart/2008/layout/VerticalCurvedList"/>
    <dgm:cxn modelId="{76689B23-C10E-495F-AC46-FBF9A14B3FAE}" srcId="{5C5596A8-B951-4A7E-BDED-356BCD5FB9F0}" destId="{AD374AB1-E278-48DF-9467-96C1FDDEFAD7}" srcOrd="0" destOrd="0" parTransId="{1F24A958-C240-406C-B48B-57BD368E457F}" sibTransId="{BDD7F494-298E-4ECF-8FCA-5E228B027D34}"/>
    <dgm:cxn modelId="{D57D2A33-A9B4-4D00-A78F-CD6710CC2E67}" type="presOf" srcId="{AD374AB1-E278-48DF-9467-96C1FDDEFAD7}" destId="{8933B1D5-CD22-4C9E-BDEE-C2C9AA210199}" srcOrd="0" destOrd="0" presId="urn:microsoft.com/office/officeart/2008/layout/VerticalCurvedList"/>
    <dgm:cxn modelId="{0B60BC40-9EDE-40A2-8639-390ED088C0C7}" type="presOf" srcId="{26450E8C-7680-424F-8A62-0EFE2780E77F}" destId="{75446D9E-CEF6-4F84-8D0F-6AC464CDD256}" srcOrd="0" destOrd="0" presId="urn:microsoft.com/office/officeart/2008/layout/VerticalCurvedList"/>
    <dgm:cxn modelId="{3607018B-D058-4CDB-9501-3B4CAE8D8B2A}" srcId="{5C5596A8-B951-4A7E-BDED-356BCD5FB9F0}" destId="{B20D1404-F75C-478A-8D5C-747A4564D9A6}" srcOrd="3" destOrd="0" parTransId="{4095B6DA-A27D-4B43-A23C-E3D79FD9291A}" sibTransId="{D6E01679-6D93-47D4-9A0F-CF77F95DD71E}"/>
    <dgm:cxn modelId="{8F8815B1-B81A-455E-8DE9-4DF6231F1EC1}" srcId="{5C5596A8-B951-4A7E-BDED-356BCD5FB9F0}" destId="{26450E8C-7680-424F-8A62-0EFE2780E77F}" srcOrd="1" destOrd="0" parTransId="{CE1FBE20-CFF9-4294-9E9C-C1509C5EA3B2}" sibTransId="{71F4B6C0-00E1-4F79-BDF1-A3478BD8AE59}"/>
    <dgm:cxn modelId="{D18CE9D1-EE54-43E8-A0D4-9D1B8F7345B3}" type="presOf" srcId="{BDD7F494-298E-4ECF-8FCA-5E228B027D34}" destId="{9AAC4117-8838-4E2A-997A-6BE3AD515E0C}" srcOrd="0" destOrd="0" presId="urn:microsoft.com/office/officeart/2008/layout/VerticalCurvedList"/>
    <dgm:cxn modelId="{655063D3-7F5A-4B06-85C4-2E8BF5FFEC97}" type="presOf" srcId="{5C5596A8-B951-4A7E-BDED-356BCD5FB9F0}" destId="{633EB412-E3B0-44E7-8EDC-B112F0BBD6C8}" srcOrd="0" destOrd="0" presId="urn:microsoft.com/office/officeart/2008/layout/VerticalCurvedList"/>
    <dgm:cxn modelId="{FCFBF9D4-FA5E-4124-8860-831EC01B1AC0}" type="presOf" srcId="{EF15BDFA-09AC-4503-909A-64F3D1B3F09D}" destId="{AC33FC9D-6C88-4B91-9AB2-FCA4EB1A8817}" srcOrd="0" destOrd="0" presId="urn:microsoft.com/office/officeart/2008/layout/VerticalCurvedList"/>
    <dgm:cxn modelId="{76A9257E-8C5D-454B-A73E-2E8EC05290BF}" type="presParOf" srcId="{633EB412-E3B0-44E7-8EDC-B112F0BBD6C8}" destId="{5DFE67FA-E055-4F15-9108-8AE19218A00F}" srcOrd="0" destOrd="0" presId="urn:microsoft.com/office/officeart/2008/layout/VerticalCurvedList"/>
    <dgm:cxn modelId="{4E8F7D63-593A-43CB-AA41-50E0E024735F}" type="presParOf" srcId="{5DFE67FA-E055-4F15-9108-8AE19218A00F}" destId="{AEF12347-C600-4465-BC49-7019465A7A6A}" srcOrd="0" destOrd="0" presId="urn:microsoft.com/office/officeart/2008/layout/VerticalCurvedList"/>
    <dgm:cxn modelId="{A36DC151-EE3D-47B0-B7D9-634BEEE4B799}" type="presParOf" srcId="{AEF12347-C600-4465-BC49-7019465A7A6A}" destId="{48DC516A-B7D2-4749-AD8E-33A5D557DC40}" srcOrd="0" destOrd="0" presId="urn:microsoft.com/office/officeart/2008/layout/VerticalCurvedList"/>
    <dgm:cxn modelId="{7939A099-6216-4B4D-8258-79BE0B9191A8}" type="presParOf" srcId="{AEF12347-C600-4465-BC49-7019465A7A6A}" destId="{9AAC4117-8838-4E2A-997A-6BE3AD515E0C}" srcOrd="1" destOrd="0" presId="urn:microsoft.com/office/officeart/2008/layout/VerticalCurvedList"/>
    <dgm:cxn modelId="{2DEB0289-075C-4175-BA36-25EF45D96E0B}" type="presParOf" srcId="{AEF12347-C600-4465-BC49-7019465A7A6A}" destId="{9001BE81-7388-4BAE-A319-763142B669A4}" srcOrd="2" destOrd="0" presId="urn:microsoft.com/office/officeart/2008/layout/VerticalCurvedList"/>
    <dgm:cxn modelId="{F38C547C-80B4-40BB-A622-89E092412EEF}" type="presParOf" srcId="{AEF12347-C600-4465-BC49-7019465A7A6A}" destId="{C39321E4-09CA-470A-A1F5-2E8D0836E278}" srcOrd="3" destOrd="0" presId="urn:microsoft.com/office/officeart/2008/layout/VerticalCurvedList"/>
    <dgm:cxn modelId="{025F575B-CF80-473A-8ED6-08C1E48987BF}" type="presParOf" srcId="{5DFE67FA-E055-4F15-9108-8AE19218A00F}" destId="{8933B1D5-CD22-4C9E-BDEE-C2C9AA210199}" srcOrd="1" destOrd="0" presId="urn:microsoft.com/office/officeart/2008/layout/VerticalCurvedList"/>
    <dgm:cxn modelId="{537E87AD-FF50-4E26-A6B8-459806338F5B}" type="presParOf" srcId="{5DFE67FA-E055-4F15-9108-8AE19218A00F}" destId="{911B2781-5DF2-4C31-87B7-A765EF8DB065}" srcOrd="2" destOrd="0" presId="urn:microsoft.com/office/officeart/2008/layout/VerticalCurvedList"/>
    <dgm:cxn modelId="{F78A0621-F76C-489F-8A1F-A8588501C5A5}" type="presParOf" srcId="{911B2781-5DF2-4C31-87B7-A765EF8DB065}" destId="{A1798C3C-0E55-4878-8A9D-6DA26874833B}" srcOrd="0" destOrd="0" presId="urn:microsoft.com/office/officeart/2008/layout/VerticalCurvedList"/>
    <dgm:cxn modelId="{D78741AE-498A-43E2-A9F0-9FB984333C31}" type="presParOf" srcId="{5DFE67FA-E055-4F15-9108-8AE19218A00F}" destId="{75446D9E-CEF6-4F84-8D0F-6AC464CDD256}" srcOrd="3" destOrd="0" presId="urn:microsoft.com/office/officeart/2008/layout/VerticalCurvedList"/>
    <dgm:cxn modelId="{A0894DF4-489C-40F4-977A-5F11102A4649}" type="presParOf" srcId="{5DFE67FA-E055-4F15-9108-8AE19218A00F}" destId="{FDAFE9C6-E7B1-4C5B-BFDD-A05E2AD02B9D}" srcOrd="4" destOrd="0" presId="urn:microsoft.com/office/officeart/2008/layout/VerticalCurvedList"/>
    <dgm:cxn modelId="{6658FFA0-7310-44A2-8187-A35861C6564E}" type="presParOf" srcId="{FDAFE9C6-E7B1-4C5B-BFDD-A05E2AD02B9D}" destId="{473B93A1-941B-49B3-BC72-678B2F40B85B}" srcOrd="0" destOrd="0" presId="urn:microsoft.com/office/officeart/2008/layout/VerticalCurvedList"/>
    <dgm:cxn modelId="{03863861-4FFF-442B-BC35-825388109788}" type="presParOf" srcId="{5DFE67FA-E055-4F15-9108-8AE19218A00F}" destId="{AC33FC9D-6C88-4B91-9AB2-FCA4EB1A8817}" srcOrd="5" destOrd="0" presId="urn:microsoft.com/office/officeart/2008/layout/VerticalCurvedList"/>
    <dgm:cxn modelId="{9B918429-7DD9-453C-A813-DC4062D76FFE}" type="presParOf" srcId="{5DFE67FA-E055-4F15-9108-8AE19218A00F}" destId="{C898E42E-7EA4-432C-B58F-36C3D95237C2}" srcOrd="6" destOrd="0" presId="urn:microsoft.com/office/officeart/2008/layout/VerticalCurvedList"/>
    <dgm:cxn modelId="{9AAD975A-CC37-44C7-9C12-6740198446B4}" type="presParOf" srcId="{C898E42E-7EA4-432C-B58F-36C3D95237C2}" destId="{7DA06D9B-009C-45FF-B56C-0BE55D7A5D10}" srcOrd="0" destOrd="0" presId="urn:microsoft.com/office/officeart/2008/layout/VerticalCurvedList"/>
    <dgm:cxn modelId="{BBE978EE-2E44-4772-893C-C8229ADA19A8}" type="presParOf" srcId="{5DFE67FA-E055-4F15-9108-8AE19218A00F}" destId="{0AEC16DC-598D-4D95-B114-18018CCFA775}" srcOrd="7" destOrd="0" presId="urn:microsoft.com/office/officeart/2008/layout/VerticalCurvedList"/>
    <dgm:cxn modelId="{8B035B4C-30D1-46AE-9B4A-A58438E4D146}" type="presParOf" srcId="{5DFE67FA-E055-4F15-9108-8AE19218A00F}" destId="{B3301D9C-941A-49C3-8A8F-FE4487E6F88D}" srcOrd="8" destOrd="0" presId="urn:microsoft.com/office/officeart/2008/layout/VerticalCurvedList"/>
    <dgm:cxn modelId="{FB19E6B8-0E5B-4218-98C9-99083D035507}" type="presParOf" srcId="{B3301D9C-941A-49C3-8A8F-FE4487E6F88D}" destId="{1A3C36CC-98FB-4166-897D-7AFF0C19528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609DCB-96A4-4C34-84F2-65CEC65B26F6}"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CAFF02ED-57C3-40D3-B095-B77BD53083DB}">
      <dgm:prSet custT="1"/>
      <dgm:spPr>
        <a:xfrm>
          <a:off x="943" y="1054187"/>
          <a:ext cx="1313085" cy="525234"/>
        </a:xfrm>
        <a:prstGeom prst="rect">
          <a:avLst/>
        </a:prstGeom>
      </dgm:spPr>
      <dgm:t>
        <a:bodyPr/>
        <a:lstStyle/>
        <a:p>
          <a:pPr>
            <a:lnSpc>
              <a:spcPct val="100000"/>
            </a:lnSpc>
            <a:defRPr cap="all"/>
          </a:pPr>
          <a:r>
            <a:rPr lang="en-IE" sz="2000" b="1" cap="all">
              <a:solidFill>
                <a:schemeClr val="accent3"/>
              </a:solidFill>
              <a:latin typeface="Calibri" panose="020F0502020204030204"/>
              <a:ea typeface="+mn-ea"/>
              <a:cs typeface="+mn-cs"/>
            </a:rPr>
            <a:t>Qu</a:t>
          </a:r>
          <a:r>
            <a:rPr lang="en-IE" sz="1600" cap="all">
              <a:latin typeface="Calibri" panose="020F0502020204030204"/>
              <a:ea typeface="+mn-ea"/>
              <a:cs typeface="+mn-cs"/>
            </a:rPr>
            <a:t>antification</a:t>
          </a:r>
          <a:endParaRPr lang="en-US" sz="1500" cap="all">
            <a:latin typeface="Calibri" panose="020F0502020204030204"/>
            <a:ea typeface="+mn-ea"/>
            <a:cs typeface="+mn-cs"/>
          </a:endParaRPr>
        </a:p>
      </dgm:t>
    </dgm:pt>
    <dgm:pt modelId="{B3E012EA-CED6-48CC-9048-001537AFA45D}" type="parTrans" cxnId="{C43D23AF-DEE4-452D-96D1-4A79038B2DE8}">
      <dgm:prSet/>
      <dgm:spPr/>
      <dgm:t>
        <a:bodyPr/>
        <a:lstStyle/>
        <a:p>
          <a:endParaRPr lang="en-US"/>
        </a:p>
      </dgm:t>
    </dgm:pt>
    <dgm:pt modelId="{A708FC1E-1B27-4E9D-B093-249E3E1E53BE}" type="sibTrans" cxnId="{C43D23AF-DEE4-452D-96D1-4A79038B2DE8}">
      <dgm:prSet/>
      <dgm:spPr/>
      <dgm:t>
        <a:bodyPr/>
        <a:lstStyle/>
        <a:p>
          <a:endParaRPr lang="en-US"/>
        </a:p>
      </dgm:t>
    </dgm:pt>
    <dgm:pt modelId="{BE536330-4944-4629-9D0F-DE8C77063178}">
      <dgm:prSet custT="1"/>
      <dgm:spPr>
        <a:xfrm>
          <a:off x="1543819" y="1054187"/>
          <a:ext cx="1313085" cy="525234"/>
        </a:xfrm>
        <a:prstGeom prst="rect">
          <a:avLst/>
        </a:prstGeom>
      </dgm:spPr>
      <dgm:t>
        <a:bodyPr/>
        <a:lstStyle/>
        <a:p>
          <a:pPr>
            <a:lnSpc>
              <a:spcPct val="100000"/>
            </a:lnSpc>
            <a:defRPr cap="all"/>
          </a:pPr>
          <a:r>
            <a:rPr lang="en-US" sz="2400" b="1" cap="all">
              <a:solidFill>
                <a:schemeClr val="accent3"/>
              </a:solidFill>
              <a:latin typeface="Calibri" panose="020F0502020204030204"/>
              <a:ea typeface="+mn-ea"/>
              <a:cs typeface="+mn-cs"/>
            </a:rPr>
            <a:t>A</a:t>
          </a:r>
          <a:r>
            <a:rPr lang="en-US" sz="1600" cap="all">
              <a:latin typeface="Calibri" panose="020F0502020204030204"/>
              <a:ea typeface="+mn-ea"/>
              <a:cs typeface="+mn-cs"/>
            </a:rPr>
            <a:t>dditionality</a:t>
          </a:r>
        </a:p>
      </dgm:t>
    </dgm:pt>
    <dgm:pt modelId="{3A049849-BB78-49AB-A6E9-786B6DC1C876}" type="parTrans" cxnId="{F89165F7-AF5B-435E-80F0-63ACB7A1EF2E}">
      <dgm:prSet/>
      <dgm:spPr/>
      <dgm:t>
        <a:bodyPr/>
        <a:lstStyle/>
        <a:p>
          <a:endParaRPr lang="en-US"/>
        </a:p>
      </dgm:t>
    </dgm:pt>
    <dgm:pt modelId="{502CC3E0-CCFF-4E84-AC3A-2D4FA98491A6}" type="sibTrans" cxnId="{F89165F7-AF5B-435E-80F0-63ACB7A1EF2E}">
      <dgm:prSet/>
      <dgm:spPr/>
      <dgm:t>
        <a:bodyPr/>
        <a:lstStyle/>
        <a:p>
          <a:endParaRPr lang="en-US"/>
        </a:p>
      </dgm:t>
    </dgm:pt>
    <dgm:pt modelId="{5BB9AE7E-2D9B-4192-AACD-F43F5039FDF7}">
      <dgm:prSet custT="1"/>
      <dgm:spPr>
        <a:xfrm>
          <a:off x="3086695" y="1054187"/>
          <a:ext cx="1313085" cy="525234"/>
        </a:xfrm>
        <a:prstGeom prst="rect">
          <a:avLst/>
        </a:prstGeom>
      </dgm:spPr>
      <dgm:t>
        <a:bodyPr/>
        <a:lstStyle/>
        <a:p>
          <a:pPr>
            <a:lnSpc>
              <a:spcPct val="100000"/>
            </a:lnSpc>
            <a:defRPr cap="all"/>
          </a:pPr>
          <a:r>
            <a:rPr lang="en-IE" sz="2400" b="1" cap="all">
              <a:solidFill>
                <a:schemeClr val="accent3"/>
              </a:solidFill>
              <a:latin typeface="Calibri" panose="020F0502020204030204"/>
              <a:ea typeface="+mn-ea"/>
              <a:cs typeface="+mn-cs"/>
            </a:rPr>
            <a:t>L</a:t>
          </a:r>
          <a:r>
            <a:rPr lang="en-IE" sz="1600" cap="all">
              <a:latin typeface="Calibri" panose="020F0502020204030204"/>
              <a:ea typeface="+mn-ea"/>
              <a:cs typeface="+mn-cs"/>
            </a:rPr>
            <a:t>ong-term storage</a:t>
          </a:r>
          <a:endParaRPr lang="en-US" sz="1600" cap="all">
            <a:latin typeface="Calibri" panose="020F0502020204030204"/>
            <a:ea typeface="+mn-ea"/>
            <a:cs typeface="+mn-cs"/>
          </a:endParaRPr>
        </a:p>
      </dgm:t>
    </dgm:pt>
    <dgm:pt modelId="{BB08A94A-2005-4E49-B7C4-B6B5BAB5CABE}" type="parTrans" cxnId="{2EC1324C-FB59-43E4-9AD5-FAFEE757C079}">
      <dgm:prSet/>
      <dgm:spPr/>
      <dgm:t>
        <a:bodyPr/>
        <a:lstStyle/>
        <a:p>
          <a:endParaRPr lang="en-US"/>
        </a:p>
      </dgm:t>
    </dgm:pt>
    <dgm:pt modelId="{CC0486B9-8C62-4AB6-938E-F40B06D17E1E}" type="sibTrans" cxnId="{2EC1324C-FB59-43E4-9AD5-FAFEE757C079}">
      <dgm:prSet/>
      <dgm:spPr/>
      <dgm:t>
        <a:bodyPr/>
        <a:lstStyle/>
        <a:p>
          <a:endParaRPr lang="en-US"/>
        </a:p>
      </dgm:t>
    </dgm:pt>
    <dgm:pt modelId="{FF24D6C0-237E-4B40-942C-F7423310285C}">
      <dgm:prSet custT="1"/>
      <dgm:spPr>
        <a:xfrm>
          <a:off x="4629570" y="1054187"/>
          <a:ext cx="1313085" cy="525234"/>
        </a:xfrm>
        <a:prstGeom prst="rect">
          <a:avLst/>
        </a:prstGeom>
      </dgm:spPr>
      <dgm:t>
        <a:bodyPr/>
        <a:lstStyle/>
        <a:p>
          <a:pPr>
            <a:lnSpc>
              <a:spcPct val="100000"/>
            </a:lnSpc>
            <a:defRPr cap="all"/>
          </a:pPr>
          <a:r>
            <a:rPr lang="en-IE" sz="1600" cap="all">
              <a:latin typeface="Calibri" panose="020F0502020204030204"/>
              <a:ea typeface="+mn-ea"/>
              <a:cs typeface="+mn-cs"/>
            </a:rPr>
            <a:t>Sustainabil</a:t>
          </a:r>
          <a:r>
            <a:rPr lang="en-IE" sz="2400" b="1" cap="all">
              <a:solidFill>
                <a:schemeClr val="accent3"/>
              </a:solidFill>
              <a:latin typeface="Calibri" panose="020F0502020204030204"/>
              <a:ea typeface="+mn-ea"/>
              <a:cs typeface="+mn-cs"/>
            </a:rPr>
            <a:t>ity</a:t>
          </a:r>
          <a:endParaRPr lang="en-US" sz="1600" b="1" cap="all">
            <a:solidFill>
              <a:schemeClr val="accent3"/>
            </a:solidFill>
            <a:latin typeface="Calibri" panose="020F0502020204030204"/>
            <a:ea typeface="+mn-ea"/>
            <a:cs typeface="+mn-cs"/>
          </a:endParaRPr>
        </a:p>
      </dgm:t>
    </dgm:pt>
    <dgm:pt modelId="{772681ED-4B85-4E84-94C5-0B9D7AC4F37F}" type="parTrans" cxnId="{E5A120A8-59DD-40B0-9E8A-51F29B368D57}">
      <dgm:prSet/>
      <dgm:spPr/>
      <dgm:t>
        <a:bodyPr/>
        <a:lstStyle/>
        <a:p>
          <a:endParaRPr lang="en-US"/>
        </a:p>
      </dgm:t>
    </dgm:pt>
    <dgm:pt modelId="{D07DE314-0BDF-406A-B21C-078EAE222DB0}" type="sibTrans" cxnId="{E5A120A8-59DD-40B0-9E8A-51F29B368D57}">
      <dgm:prSet/>
      <dgm:spPr/>
      <dgm:t>
        <a:bodyPr/>
        <a:lstStyle/>
        <a:p>
          <a:endParaRPr lang="en-US"/>
        </a:p>
      </dgm:t>
    </dgm:pt>
    <dgm:pt modelId="{3C16F731-7452-4FBE-B58A-4ADF8C0D3D67}" type="pres">
      <dgm:prSet presAssocID="{A5609DCB-96A4-4C34-84F2-65CEC65B26F6}" presName="root" presStyleCnt="0">
        <dgm:presLayoutVars>
          <dgm:dir/>
          <dgm:resizeHandles val="exact"/>
        </dgm:presLayoutVars>
      </dgm:prSet>
      <dgm:spPr/>
    </dgm:pt>
    <dgm:pt modelId="{B32E8776-A094-4144-8A84-07A0BCBFE40A}" type="pres">
      <dgm:prSet presAssocID="{CAFF02ED-57C3-40D3-B095-B77BD53083DB}" presName="compNode" presStyleCnt="0"/>
      <dgm:spPr/>
    </dgm:pt>
    <dgm:pt modelId="{F42E9C95-4B2A-49A6-A26A-7F42CB048AFD}" type="pres">
      <dgm:prSet presAssocID="{CAFF02ED-57C3-40D3-B095-B77BD53083DB}" presName="iconBgRect" presStyleLbl="bgShp" presStyleIdx="0" presStyleCnt="4" custLinFactX="-45772" custLinFactNeighborX="-100000" custLinFactNeighborY="1202"/>
      <dgm:spPr>
        <a:xfrm>
          <a:off x="256994" y="3718"/>
          <a:ext cx="800982" cy="800982"/>
        </a:xfrm>
        <a:prstGeom prst="ellipse">
          <a:avLst/>
        </a:prstGeom>
      </dgm:spPr>
    </dgm:pt>
    <dgm:pt modelId="{81614666-E9D9-442E-A5AC-1896FCFAC89F}" type="pres">
      <dgm:prSet presAssocID="{CAFF02ED-57C3-40D3-B095-B77BD53083DB}" presName="iconRect" presStyleLbl="node1" presStyleIdx="0" presStyleCnt="4" custLinFactX="-100000" custLinFactNeighborX="-154059" custLinFactNeighborY="2095"/>
      <dgm:spPr>
        <a:xfrm>
          <a:off x="427695" y="174420"/>
          <a:ext cx="459580" cy="45958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
        </a:ext>
      </dgm:extLst>
    </dgm:pt>
    <dgm:pt modelId="{7FA2C6DE-9CAF-40D6-A662-2D6FD2204759}" type="pres">
      <dgm:prSet presAssocID="{CAFF02ED-57C3-40D3-B095-B77BD53083DB}" presName="spaceRect" presStyleCnt="0"/>
      <dgm:spPr/>
    </dgm:pt>
    <dgm:pt modelId="{69CEDF37-15EC-4AD9-99BC-41C201E18830}" type="pres">
      <dgm:prSet presAssocID="{CAFF02ED-57C3-40D3-B095-B77BD53083DB}" presName="textRect" presStyleLbl="revTx" presStyleIdx="0" presStyleCnt="4" custScaleX="158329" custScaleY="100000" custLinFactNeighborX="-73021" custLinFactNeighborY="110">
        <dgm:presLayoutVars>
          <dgm:chMax val="1"/>
          <dgm:chPref val="1"/>
        </dgm:presLayoutVars>
      </dgm:prSet>
      <dgm:spPr/>
    </dgm:pt>
    <dgm:pt modelId="{A0176D15-FB39-49C1-BCFC-CE0C964A286A}" type="pres">
      <dgm:prSet presAssocID="{A708FC1E-1B27-4E9D-B093-249E3E1E53BE}" presName="sibTrans" presStyleCnt="0"/>
      <dgm:spPr/>
    </dgm:pt>
    <dgm:pt modelId="{A33DD71D-CDCD-474D-89F2-4220F875BDE2}" type="pres">
      <dgm:prSet presAssocID="{BE536330-4944-4629-9D0F-DE8C77063178}" presName="compNode" presStyleCnt="0"/>
      <dgm:spPr/>
    </dgm:pt>
    <dgm:pt modelId="{3D327D99-7363-405D-95EA-B6F22EDE834A}" type="pres">
      <dgm:prSet presAssocID="{BE536330-4944-4629-9D0F-DE8C77063178}" presName="iconBgRect" presStyleLbl="bgShp" presStyleIdx="1" presStyleCnt="4" custLinFactNeighborX="-49721" custLinFactNeighborY="72"/>
      <dgm:spPr>
        <a:xfrm>
          <a:off x="1799870" y="3718"/>
          <a:ext cx="800982" cy="800982"/>
        </a:xfrm>
        <a:prstGeom prst="ellipse">
          <a:avLst/>
        </a:prstGeom>
      </dgm:spPr>
    </dgm:pt>
    <dgm:pt modelId="{3FB8CC61-BBCE-4426-8DAA-2093C4DDCAAE}" type="pres">
      <dgm:prSet presAssocID="{BE536330-4944-4629-9D0F-DE8C77063178}" presName="iconRect" presStyleLbl="node1" presStyleIdx="1" presStyleCnt="4" custLinFactNeighborX="-86654" custLinFactNeighborY="126"/>
      <dgm:spPr>
        <a:xfrm>
          <a:off x="1970571" y="174420"/>
          <a:ext cx="459580" cy="45958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d"/>
        </a:ext>
      </dgm:extLst>
    </dgm:pt>
    <dgm:pt modelId="{99D89E63-575E-436B-8156-44B1B97CA648}" type="pres">
      <dgm:prSet presAssocID="{BE536330-4944-4629-9D0F-DE8C77063178}" presName="spaceRect" presStyleCnt="0"/>
      <dgm:spPr/>
    </dgm:pt>
    <dgm:pt modelId="{68BBF0CA-729A-436D-A673-175833117074}" type="pres">
      <dgm:prSet presAssocID="{BE536330-4944-4629-9D0F-DE8C77063178}" presName="textRect" presStyleLbl="revTx" presStyleIdx="1" presStyleCnt="4" custScaleX="100000" custLinFactNeighborX="-28830" custLinFactNeighborY="-6566">
        <dgm:presLayoutVars>
          <dgm:chMax val="1"/>
          <dgm:chPref val="1"/>
        </dgm:presLayoutVars>
      </dgm:prSet>
      <dgm:spPr/>
    </dgm:pt>
    <dgm:pt modelId="{609E2168-35A1-413D-848C-003AE3D9B4D9}" type="pres">
      <dgm:prSet presAssocID="{502CC3E0-CCFF-4E84-AC3A-2D4FA98491A6}" presName="sibTrans" presStyleCnt="0"/>
      <dgm:spPr/>
    </dgm:pt>
    <dgm:pt modelId="{180A7083-45E0-4C4A-BB8A-FD5643E7FBC4}" type="pres">
      <dgm:prSet presAssocID="{5BB9AE7E-2D9B-4192-AACD-F43F5039FDF7}" presName="compNode" presStyleCnt="0"/>
      <dgm:spPr/>
    </dgm:pt>
    <dgm:pt modelId="{0821C505-1ADF-49BE-9E28-6CCA5A3E350B}" type="pres">
      <dgm:prSet presAssocID="{5BB9AE7E-2D9B-4192-AACD-F43F5039FDF7}" presName="iconBgRect" presStyleLbl="bgShp" presStyleIdx="2" presStyleCnt="4" custLinFactNeighborX="13938" custLinFactNeighborY="72"/>
      <dgm:spPr>
        <a:xfrm>
          <a:off x="3342746" y="3718"/>
          <a:ext cx="800982" cy="800982"/>
        </a:xfrm>
        <a:prstGeom prst="ellipse">
          <a:avLst/>
        </a:prstGeom>
      </dgm:spPr>
    </dgm:pt>
    <dgm:pt modelId="{BDF94A45-BF8A-43A7-A7A1-8C8430383F0D}" type="pres">
      <dgm:prSet presAssocID="{5BB9AE7E-2D9B-4192-AACD-F43F5039FDF7}" presName="iconRect" presStyleLbl="node1" presStyleIdx="2" presStyleCnt="4" custLinFactNeighborX="24291" custLinFactNeighborY="126"/>
      <dgm:spPr>
        <a:xfrm>
          <a:off x="3513447" y="174420"/>
          <a:ext cx="459580" cy="45958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E38282D6-143D-4106-9C77-641CECC1D39B}" type="pres">
      <dgm:prSet presAssocID="{5BB9AE7E-2D9B-4192-AACD-F43F5039FDF7}" presName="spaceRect" presStyleCnt="0"/>
      <dgm:spPr/>
    </dgm:pt>
    <dgm:pt modelId="{3BB92F8B-EC0F-4A3F-A596-EC1349F69FF2}" type="pres">
      <dgm:prSet presAssocID="{5BB9AE7E-2D9B-4192-AACD-F43F5039FDF7}" presName="textRect" presStyleLbl="revTx" presStyleIdx="2" presStyleCnt="4" custScaleX="189717" custLinFactNeighborX="8817" custLinFactNeighborY="-4843">
        <dgm:presLayoutVars>
          <dgm:chMax val="1"/>
          <dgm:chPref val="1"/>
        </dgm:presLayoutVars>
      </dgm:prSet>
      <dgm:spPr/>
    </dgm:pt>
    <dgm:pt modelId="{7FED5DEB-AD97-448F-8E37-D81EB2F18CF8}" type="pres">
      <dgm:prSet presAssocID="{CC0486B9-8C62-4AB6-938E-F40B06D17E1E}" presName="sibTrans" presStyleCnt="0"/>
      <dgm:spPr/>
    </dgm:pt>
    <dgm:pt modelId="{99B2B78C-F1E1-4943-A32D-7FB306197128}" type="pres">
      <dgm:prSet presAssocID="{FF24D6C0-237E-4B40-942C-F7423310285C}" presName="compNode" presStyleCnt="0"/>
      <dgm:spPr/>
    </dgm:pt>
    <dgm:pt modelId="{705D8730-8253-4151-B518-C789CEB466B9}" type="pres">
      <dgm:prSet presAssocID="{FF24D6C0-237E-4B40-942C-F7423310285C}" presName="iconBgRect" presStyleLbl="bgShp" presStyleIdx="3" presStyleCnt="4" custLinFactNeighborX="57759" custLinFactNeighborY="1202"/>
      <dgm:spPr>
        <a:xfrm>
          <a:off x="4885622" y="3718"/>
          <a:ext cx="800982" cy="800982"/>
        </a:xfrm>
        <a:prstGeom prst="ellipse">
          <a:avLst/>
        </a:prstGeom>
      </dgm:spPr>
    </dgm:pt>
    <dgm:pt modelId="{90103857-BABD-4016-8EA6-8EEA69BE8059}" type="pres">
      <dgm:prSet presAssocID="{FF24D6C0-237E-4B40-942C-F7423310285C}" presName="iconRect" presStyleLbl="node1" presStyleIdx="3" presStyleCnt="4" custLinFactNeighborX="97060" custLinFactNeighborY="2096"/>
      <dgm:spPr>
        <a:xfrm>
          <a:off x="5056323" y="174420"/>
          <a:ext cx="459580" cy="45958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stainability"/>
        </a:ext>
      </dgm:extLst>
    </dgm:pt>
    <dgm:pt modelId="{D7FA422B-7F60-4E5E-BBB8-EDA003DCB2FE}" type="pres">
      <dgm:prSet presAssocID="{FF24D6C0-237E-4B40-942C-F7423310285C}" presName="spaceRect" presStyleCnt="0"/>
      <dgm:spPr/>
    </dgm:pt>
    <dgm:pt modelId="{FBCB480A-A62C-4CC4-8A09-7AAA598AD2BA}" type="pres">
      <dgm:prSet presAssocID="{FF24D6C0-237E-4B40-942C-F7423310285C}" presName="textRect" presStyleLbl="revTx" presStyleIdx="3" presStyleCnt="4" custScaleX="124649" custLinFactNeighborX="32769" custLinFactNeighborY="-5202">
        <dgm:presLayoutVars>
          <dgm:chMax val="1"/>
          <dgm:chPref val="1"/>
        </dgm:presLayoutVars>
      </dgm:prSet>
      <dgm:spPr/>
    </dgm:pt>
  </dgm:ptLst>
  <dgm:cxnLst>
    <dgm:cxn modelId="{05798D34-30F5-43A8-A857-701F348747CB}" type="presOf" srcId="{A5609DCB-96A4-4C34-84F2-65CEC65B26F6}" destId="{3C16F731-7452-4FBE-B58A-4ADF8C0D3D67}" srcOrd="0" destOrd="0" presId="urn:microsoft.com/office/officeart/2018/5/layout/IconCircleLabelList"/>
    <dgm:cxn modelId="{2EC1324C-FB59-43E4-9AD5-FAFEE757C079}" srcId="{A5609DCB-96A4-4C34-84F2-65CEC65B26F6}" destId="{5BB9AE7E-2D9B-4192-AACD-F43F5039FDF7}" srcOrd="2" destOrd="0" parTransId="{BB08A94A-2005-4E49-B7C4-B6B5BAB5CABE}" sibTransId="{CC0486B9-8C62-4AB6-938E-F40B06D17E1E}"/>
    <dgm:cxn modelId="{E5A120A8-59DD-40B0-9E8A-51F29B368D57}" srcId="{A5609DCB-96A4-4C34-84F2-65CEC65B26F6}" destId="{FF24D6C0-237E-4B40-942C-F7423310285C}" srcOrd="3" destOrd="0" parTransId="{772681ED-4B85-4E84-94C5-0B9D7AC4F37F}" sibTransId="{D07DE314-0BDF-406A-B21C-078EAE222DB0}"/>
    <dgm:cxn modelId="{604902AA-9D9B-4C00-832E-4D5FCB0A6E03}" type="presOf" srcId="{CAFF02ED-57C3-40D3-B095-B77BD53083DB}" destId="{69CEDF37-15EC-4AD9-99BC-41C201E18830}" srcOrd="0" destOrd="0" presId="urn:microsoft.com/office/officeart/2018/5/layout/IconCircleLabelList"/>
    <dgm:cxn modelId="{E36E97AC-7CDD-415A-90EB-23C9401632A9}" type="presOf" srcId="{FF24D6C0-237E-4B40-942C-F7423310285C}" destId="{FBCB480A-A62C-4CC4-8A09-7AAA598AD2BA}" srcOrd="0" destOrd="0" presId="urn:microsoft.com/office/officeart/2018/5/layout/IconCircleLabelList"/>
    <dgm:cxn modelId="{C43D23AF-DEE4-452D-96D1-4A79038B2DE8}" srcId="{A5609DCB-96A4-4C34-84F2-65CEC65B26F6}" destId="{CAFF02ED-57C3-40D3-B095-B77BD53083DB}" srcOrd="0" destOrd="0" parTransId="{B3E012EA-CED6-48CC-9048-001537AFA45D}" sibTransId="{A708FC1E-1B27-4E9D-B093-249E3E1E53BE}"/>
    <dgm:cxn modelId="{F72C76D0-D52F-48D2-B17A-4E7FD43A3C0B}" type="presOf" srcId="{5BB9AE7E-2D9B-4192-AACD-F43F5039FDF7}" destId="{3BB92F8B-EC0F-4A3F-A596-EC1349F69FF2}" srcOrd="0" destOrd="0" presId="urn:microsoft.com/office/officeart/2018/5/layout/IconCircleLabelList"/>
    <dgm:cxn modelId="{DB603EED-47AC-443B-B083-05473E9CD2BB}" type="presOf" srcId="{BE536330-4944-4629-9D0F-DE8C77063178}" destId="{68BBF0CA-729A-436D-A673-175833117074}" srcOrd="0" destOrd="0" presId="urn:microsoft.com/office/officeart/2018/5/layout/IconCircleLabelList"/>
    <dgm:cxn modelId="{F89165F7-AF5B-435E-80F0-63ACB7A1EF2E}" srcId="{A5609DCB-96A4-4C34-84F2-65CEC65B26F6}" destId="{BE536330-4944-4629-9D0F-DE8C77063178}" srcOrd="1" destOrd="0" parTransId="{3A049849-BB78-49AB-A6E9-786B6DC1C876}" sibTransId="{502CC3E0-CCFF-4E84-AC3A-2D4FA98491A6}"/>
    <dgm:cxn modelId="{0138BF8F-27F0-4B93-805D-122467E9D89D}" type="presParOf" srcId="{3C16F731-7452-4FBE-B58A-4ADF8C0D3D67}" destId="{B32E8776-A094-4144-8A84-07A0BCBFE40A}" srcOrd="0" destOrd="0" presId="urn:microsoft.com/office/officeart/2018/5/layout/IconCircleLabelList"/>
    <dgm:cxn modelId="{746C3287-FCE8-4E40-99D2-F4BEB291BB92}" type="presParOf" srcId="{B32E8776-A094-4144-8A84-07A0BCBFE40A}" destId="{F42E9C95-4B2A-49A6-A26A-7F42CB048AFD}" srcOrd="0" destOrd="0" presId="urn:microsoft.com/office/officeart/2018/5/layout/IconCircleLabelList"/>
    <dgm:cxn modelId="{1EA6BDC3-FE07-4585-B6BC-2089DA0AF3A3}" type="presParOf" srcId="{B32E8776-A094-4144-8A84-07A0BCBFE40A}" destId="{81614666-E9D9-442E-A5AC-1896FCFAC89F}" srcOrd="1" destOrd="0" presId="urn:microsoft.com/office/officeart/2018/5/layout/IconCircleLabelList"/>
    <dgm:cxn modelId="{FA968265-FAA0-4432-8F24-9865483F647F}" type="presParOf" srcId="{B32E8776-A094-4144-8A84-07A0BCBFE40A}" destId="{7FA2C6DE-9CAF-40D6-A662-2D6FD2204759}" srcOrd="2" destOrd="0" presId="urn:microsoft.com/office/officeart/2018/5/layout/IconCircleLabelList"/>
    <dgm:cxn modelId="{58CFC5C6-C02C-4BD7-8B09-B46ACE55BE69}" type="presParOf" srcId="{B32E8776-A094-4144-8A84-07A0BCBFE40A}" destId="{69CEDF37-15EC-4AD9-99BC-41C201E18830}" srcOrd="3" destOrd="0" presId="urn:microsoft.com/office/officeart/2018/5/layout/IconCircleLabelList"/>
    <dgm:cxn modelId="{B5F86871-80F4-4E56-AE11-35670A03323A}" type="presParOf" srcId="{3C16F731-7452-4FBE-B58A-4ADF8C0D3D67}" destId="{A0176D15-FB39-49C1-BCFC-CE0C964A286A}" srcOrd="1" destOrd="0" presId="urn:microsoft.com/office/officeart/2018/5/layout/IconCircleLabelList"/>
    <dgm:cxn modelId="{6D794907-7422-4183-A4E9-5006FBA2DB95}" type="presParOf" srcId="{3C16F731-7452-4FBE-B58A-4ADF8C0D3D67}" destId="{A33DD71D-CDCD-474D-89F2-4220F875BDE2}" srcOrd="2" destOrd="0" presId="urn:microsoft.com/office/officeart/2018/5/layout/IconCircleLabelList"/>
    <dgm:cxn modelId="{01D7213C-5D13-4130-AB0D-F525B9BEE443}" type="presParOf" srcId="{A33DD71D-CDCD-474D-89F2-4220F875BDE2}" destId="{3D327D99-7363-405D-95EA-B6F22EDE834A}" srcOrd="0" destOrd="0" presId="urn:microsoft.com/office/officeart/2018/5/layout/IconCircleLabelList"/>
    <dgm:cxn modelId="{6347B504-6C05-432C-8851-07F499B2AE57}" type="presParOf" srcId="{A33DD71D-CDCD-474D-89F2-4220F875BDE2}" destId="{3FB8CC61-BBCE-4426-8DAA-2093C4DDCAAE}" srcOrd="1" destOrd="0" presId="urn:microsoft.com/office/officeart/2018/5/layout/IconCircleLabelList"/>
    <dgm:cxn modelId="{650544DC-94EE-4E63-81C1-B96EADC8D2D3}" type="presParOf" srcId="{A33DD71D-CDCD-474D-89F2-4220F875BDE2}" destId="{99D89E63-575E-436B-8156-44B1B97CA648}" srcOrd="2" destOrd="0" presId="urn:microsoft.com/office/officeart/2018/5/layout/IconCircleLabelList"/>
    <dgm:cxn modelId="{3991C54C-8F54-4472-9C90-751F002DB0FE}" type="presParOf" srcId="{A33DD71D-CDCD-474D-89F2-4220F875BDE2}" destId="{68BBF0CA-729A-436D-A673-175833117074}" srcOrd="3" destOrd="0" presId="urn:microsoft.com/office/officeart/2018/5/layout/IconCircleLabelList"/>
    <dgm:cxn modelId="{7486A972-4AD9-4BFF-8CAA-06B0A48C825B}" type="presParOf" srcId="{3C16F731-7452-4FBE-B58A-4ADF8C0D3D67}" destId="{609E2168-35A1-413D-848C-003AE3D9B4D9}" srcOrd="3" destOrd="0" presId="urn:microsoft.com/office/officeart/2018/5/layout/IconCircleLabelList"/>
    <dgm:cxn modelId="{639EA9D6-EC59-4CBB-B870-A71CA270C19E}" type="presParOf" srcId="{3C16F731-7452-4FBE-B58A-4ADF8C0D3D67}" destId="{180A7083-45E0-4C4A-BB8A-FD5643E7FBC4}" srcOrd="4" destOrd="0" presId="urn:microsoft.com/office/officeart/2018/5/layout/IconCircleLabelList"/>
    <dgm:cxn modelId="{6CFB95F3-6E80-4512-A6A8-CE56F6C0CA27}" type="presParOf" srcId="{180A7083-45E0-4C4A-BB8A-FD5643E7FBC4}" destId="{0821C505-1ADF-49BE-9E28-6CCA5A3E350B}" srcOrd="0" destOrd="0" presId="urn:microsoft.com/office/officeart/2018/5/layout/IconCircleLabelList"/>
    <dgm:cxn modelId="{7319944B-EE31-4A48-B1D0-7340A7A2FDDB}" type="presParOf" srcId="{180A7083-45E0-4C4A-BB8A-FD5643E7FBC4}" destId="{BDF94A45-BF8A-43A7-A7A1-8C8430383F0D}" srcOrd="1" destOrd="0" presId="urn:microsoft.com/office/officeart/2018/5/layout/IconCircleLabelList"/>
    <dgm:cxn modelId="{1B480FB0-BB40-4333-861C-4909FCF1B87B}" type="presParOf" srcId="{180A7083-45E0-4C4A-BB8A-FD5643E7FBC4}" destId="{E38282D6-143D-4106-9C77-641CECC1D39B}" srcOrd="2" destOrd="0" presId="urn:microsoft.com/office/officeart/2018/5/layout/IconCircleLabelList"/>
    <dgm:cxn modelId="{E18A8A84-7BA0-43CE-B3DE-17D603409826}" type="presParOf" srcId="{180A7083-45E0-4C4A-BB8A-FD5643E7FBC4}" destId="{3BB92F8B-EC0F-4A3F-A596-EC1349F69FF2}" srcOrd="3" destOrd="0" presId="urn:microsoft.com/office/officeart/2018/5/layout/IconCircleLabelList"/>
    <dgm:cxn modelId="{F7482C0D-7AC2-4C03-8E84-476B62FC7D7E}" type="presParOf" srcId="{3C16F731-7452-4FBE-B58A-4ADF8C0D3D67}" destId="{7FED5DEB-AD97-448F-8E37-D81EB2F18CF8}" srcOrd="5" destOrd="0" presId="urn:microsoft.com/office/officeart/2018/5/layout/IconCircleLabelList"/>
    <dgm:cxn modelId="{26C9B79A-3617-48F9-A13B-73A2ED8678BF}" type="presParOf" srcId="{3C16F731-7452-4FBE-B58A-4ADF8C0D3D67}" destId="{99B2B78C-F1E1-4943-A32D-7FB306197128}" srcOrd="6" destOrd="0" presId="urn:microsoft.com/office/officeart/2018/5/layout/IconCircleLabelList"/>
    <dgm:cxn modelId="{6313904B-3336-496D-83B4-A92B3A3C4C1C}" type="presParOf" srcId="{99B2B78C-F1E1-4943-A32D-7FB306197128}" destId="{705D8730-8253-4151-B518-C789CEB466B9}" srcOrd="0" destOrd="0" presId="urn:microsoft.com/office/officeart/2018/5/layout/IconCircleLabelList"/>
    <dgm:cxn modelId="{41880C19-693C-4F04-87E6-5A2274AFC4C0}" type="presParOf" srcId="{99B2B78C-F1E1-4943-A32D-7FB306197128}" destId="{90103857-BABD-4016-8EA6-8EEA69BE8059}" srcOrd="1" destOrd="0" presId="urn:microsoft.com/office/officeart/2018/5/layout/IconCircleLabelList"/>
    <dgm:cxn modelId="{DC7CB35F-F8F3-4CDC-8936-9176FB567820}" type="presParOf" srcId="{99B2B78C-F1E1-4943-A32D-7FB306197128}" destId="{D7FA422B-7F60-4E5E-BBB8-EDA003DCB2FE}" srcOrd="2" destOrd="0" presId="urn:microsoft.com/office/officeart/2018/5/layout/IconCircleLabelList"/>
    <dgm:cxn modelId="{1F3AF290-03C0-400D-AD65-1E2710936127}" type="presParOf" srcId="{99B2B78C-F1E1-4943-A32D-7FB306197128}" destId="{FBCB480A-A62C-4CC4-8A09-7AAA598AD2B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609DCB-96A4-4C34-84F2-65CEC65B26F6}" type="doc">
      <dgm:prSet loTypeId="urn:microsoft.com/office/officeart/2018/5/layout/IconCircleLabelList" loCatId="icon" qsTypeId="urn:microsoft.com/office/officeart/2005/8/quickstyle/simple1" qsCatId="simple" csTypeId="urn:microsoft.com/office/officeart/2005/8/colors/accent4_2" csCatId="accent4" phldr="1"/>
      <dgm:spPr/>
      <dgm:t>
        <a:bodyPr/>
        <a:lstStyle/>
        <a:p>
          <a:endParaRPr lang="en-US"/>
        </a:p>
      </dgm:t>
    </dgm:pt>
    <dgm:pt modelId="{CAFF02ED-57C3-40D3-B095-B77BD53083DB}">
      <dgm:prSet custT="1"/>
      <dgm:spPr>
        <a:xfrm>
          <a:off x="943" y="1054187"/>
          <a:ext cx="1313085" cy="525234"/>
        </a:xfrm>
        <a:prstGeom prst="rect">
          <a:avLst/>
        </a:prstGeom>
      </dgm:spPr>
      <dgm:t>
        <a:bodyPr/>
        <a:lstStyle/>
        <a:p>
          <a:pPr>
            <a:lnSpc>
              <a:spcPct val="100000"/>
            </a:lnSpc>
            <a:defRPr cap="all"/>
          </a:pPr>
          <a:r>
            <a:rPr lang="en-IE" sz="1600" kern="1200" cap="all">
              <a:latin typeface="Calibri" panose="020F0502020204030204"/>
              <a:ea typeface="+mn-ea"/>
              <a:cs typeface="+mn-cs"/>
            </a:rPr>
            <a:t>Third-party verification</a:t>
          </a:r>
          <a:endParaRPr lang="en-US" sz="1600" kern="1200" cap="all">
            <a:latin typeface="Calibri" panose="020F0502020204030204"/>
            <a:ea typeface="+mn-ea"/>
            <a:cs typeface="+mn-cs"/>
          </a:endParaRPr>
        </a:p>
      </dgm:t>
    </dgm:pt>
    <dgm:pt modelId="{B3E012EA-CED6-48CC-9048-001537AFA45D}" type="parTrans" cxnId="{C43D23AF-DEE4-452D-96D1-4A79038B2DE8}">
      <dgm:prSet/>
      <dgm:spPr/>
      <dgm:t>
        <a:bodyPr/>
        <a:lstStyle/>
        <a:p>
          <a:endParaRPr lang="en-US"/>
        </a:p>
      </dgm:t>
    </dgm:pt>
    <dgm:pt modelId="{A708FC1E-1B27-4E9D-B093-249E3E1E53BE}" type="sibTrans" cxnId="{C43D23AF-DEE4-452D-96D1-4A79038B2DE8}">
      <dgm:prSet/>
      <dgm:spPr/>
      <dgm:t>
        <a:bodyPr/>
        <a:lstStyle/>
        <a:p>
          <a:endParaRPr lang="en-US"/>
        </a:p>
      </dgm:t>
    </dgm:pt>
    <dgm:pt modelId="{BE536330-4944-4629-9D0F-DE8C77063178}">
      <dgm:prSet custT="1"/>
      <dgm:spPr>
        <a:xfrm>
          <a:off x="1543819" y="1054187"/>
          <a:ext cx="1313085" cy="525234"/>
        </a:xfrm>
        <a:prstGeom prst="rect">
          <a:avLst/>
        </a:prstGeom>
      </dgm:spPr>
      <dgm:t>
        <a:bodyPr/>
        <a:lstStyle/>
        <a:p>
          <a:pPr>
            <a:lnSpc>
              <a:spcPct val="100000"/>
            </a:lnSpc>
            <a:defRPr cap="all"/>
          </a:pPr>
          <a:r>
            <a:rPr lang="en-US" sz="1600" kern="1200" cap="all">
              <a:latin typeface="Calibri" panose="020F0502020204030204"/>
              <a:ea typeface="+mn-ea"/>
              <a:cs typeface="+mn-cs"/>
            </a:rPr>
            <a:t>Reliable certification schemes</a:t>
          </a:r>
        </a:p>
      </dgm:t>
    </dgm:pt>
    <dgm:pt modelId="{3A049849-BB78-49AB-A6E9-786B6DC1C876}" type="parTrans" cxnId="{F89165F7-AF5B-435E-80F0-63ACB7A1EF2E}">
      <dgm:prSet/>
      <dgm:spPr/>
      <dgm:t>
        <a:bodyPr/>
        <a:lstStyle/>
        <a:p>
          <a:endParaRPr lang="en-US"/>
        </a:p>
      </dgm:t>
    </dgm:pt>
    <dgm:pt modelId="{502CC3E0-CCFF-4E84-AC3A-2D4FA98491A6}" type="sibTrans" cxnId="{F89165F7-AF5B-435E-80F0-63ACB7A1EF2E}">
      <dgm:prSet/>
      <dgm:spPr/>
      <dgm:t>
        <a:bodyPr/>
        <a:lstStyle/>
        <a:p>
          <a:endParaRPr lang="en-US"/>
        </a:p>
      </dgm:t>
    </dgm:pt>
    <dgm:pt modelId="{4B66D528-D445-40B5-A3AB-951BB2A90982}">
      <dgm:prSet custT="1"/>
      <dgm:spPr>
        <a:xfrm>
          <a:off x="1543819" y="1054187"/>
          <a:ext cx="1313085" cy="525234"/>
        </a:xfrm>
      </dgm:spPr>
      <dgm:t>
        <a:bodyPr/>
        <a:lstStyle/>
        <a:p>
          <a:pPr>
            <a:lnSpc>
              <a:spcPct val="100000"/>
            </a:lnSpc>
            <a:defRPr cap="all"/>
          </a:pPr>
          <a:r>
            <a:rPr lang="en-US" sz="1600" cap="all">
              <a:latin typeface="Calibri" panose="020F0502020204030204"/>
              <a:ea typeface="+mn-ea"/>
              <a:cs typeface="+mn-cs"/>
            </a:rPr>
            <a:t>PUBLIC registries of carbon removals</a:t>
          </a:r>
        </a:p>
      </dgm:t>
    </dgm:pt>
    <dgm:pt modelId="{8ED8EEE3-125D-4474-B86D-0318224994FA}" type="parTrans" cxnId="{58AB637A-8196-4D2E-8EA7-9B17E8EB5B82}">
      <dgm:prSet/>
      <dgm:spPr/>
      <dgm:t>
        <a:bodyPr/>
        <a:lstStyle/>
        <a:p>
          <a:endParaRPr lang="en-IE"/>
        </a:p>
      </dgm:t>
    </dgm:pt>
    <dgm:pt modelId="{78065B09-CB44-49AD-B5AB-F7A5BCA35F32}" type="sibTrans" cxnId="{58AB637A-8196-4D2E-8EA7-9B17E8EB5B82}">
      <dgm:prSet/>
      <dgm:spPr/>
      <dgm:t>
        <a:bodyPr/>
        <a:lstStyle/>
        <a:p>
          <a:endParaRPr lang="en-IE"/>
        </a:p>
      </dgm:t>
    </dgm:pt>
    <dgm:pt modelId="{3C16F731-7452-4FBE-B58A-4ADF8C0D3D67}" type="pres">
      <dgm:prSet presAssocID="{A5609DCB-96A4-4C34-84F2-65CEC65B26F6}" presName="root" presStyleCnt="0">
        <dgm:presLayoutVars>
          <dgm:dir/>
          <dgm:resizeHandles val="exact"/>
        </dgm:presLayoutVars>
      </dgm:prSet>
      <dgm:spPr/>
    </dgm:pt>
    <dgm:pt modelId="{B32E8776-A094-4144-8A84-07A0BCBFE40A}" type="pres">
      <dgm:prSet presAssocID="{CAFF02ED-57C3-40D3-B095-B77BD53083DB}" presName="compNode" presStyleCnt="0"/>
      <dgm:spPr/>
    </dgm:pt>
    <dgm:pt modelId="{F42E9C95-4B2A-49A6-A26A-7F42CB048AFD}" type="pres">
      <dgm:prSet presAssocID="{CAFF02ED-57C3-40D3-B095-B77BD53083DB}" presName="iconBgRect" presStyleLbl="bgShp" presStyleIdx="0" presStyleCnt="3" custLinFactX="-12288" custLinFactNeighborX="-100000" custLinFactNeighborY="-182"/>
      <dgm:spPr>
        <a:xfrm>
          <a:off x="256994" y="3718"/>
          <a:ext cx="800982" cy="800982"/>
        </a:xfrm>
        <a:prstGeom prst="ellipse">
          <a:avLst/>
        </a:prstGeom>
      </dgm:spPr>
    </dgm:pt>
    <dgm:pt modelId="{81614666-E9D9-442E-A5AC-1896FCFAC89F}" type="pres">
      <dgm:prSet presAssocID="{CAFF02ED-57C3-40D3-B095-B77BD53083DB}" presName="iconRect" presStyleLbl="node1" presStyleIdx="0" presStyleCnt="3" custLinFactX="-95702" custLinFactNeighborX="-100000" custLinFactNeighborY="-318"/>
      <dgm:spPr>
        <a:xfrm>
          <a:off x="427695" y="174420"/>
          <a:ext cx="459580" cy="45958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7FA2C6DE-9CAF-40D6-A662-2D6FD2204759}" type="pres">
      <dgm:prSet presAssocID="{CAFF02ED-57C3-40D3-B095-B77BD53083DB}" presName="spaceRect" presStyleCnt="0"/>
      <dgm:spPr/>
    </dgm:pt>
    <dgm:pt modelId="{69CEDF37-15EC-4AD9-99BC-41C201E18830}" type="pres">
      <dgm:prSet presAssocID="{CAFF02ED-57C3-40D3-B095-B77BD53083DB}" presName="textRect" presStyleLbl="revTx" presStyleIdx="0" presStyleCnt="3" custScaleX="117453" custScaleY="100000" custLinFactNeighborX="-68654" custLinFactNeighborY="-26166">
        <dgm:presLayoutVars>
          <dgm:chMax val="1"/>
          <dgm:chPref val="1"/>
        </dgm:presLayoutVars>
      </dgm:prSet>
      <dgm:spPr/>
    </dgm:pt>
    <dgm:pt modelId="{A0176D15-FB39-49C1-BCFC-CE0C964A286A}" type="pres">
      <dgm:prSet presAssocID="{A708FC1E-1B27-4E9D-B093-249E3E1E53BE}" presName="sibTrans" presStyleCnt="0"/>
      <dgm:spPr/>
    </dgm:pt>
    <dgm:pt modelId="{A33DD71D-CDCD-474D-89F2-4220F875BDE2}" type="pres">
      <dgm:prSet presAssocID="{BE536330-4944-4629-9D0F-DE8C77063178}" presName="compNode" presStyleCnt="0"/>
      <dgm:spPr/>
    </dgm:pt>
    <dgm:pt modelId="{3D327D99-7363-405D-95EA-B6F22EDE834A}" type="pres">
      <dgm:prSet presAssocID="{BE536330-4944-4629-9D0F-DE8C77063178}" presName="iconBgRect" presStyleLbl="bgShp" presStyleIdx="1" presStyleCnt="3" custLinFactNeighborX="-23434" custLinFactNeighborY="72"/>
      <dgm:spPr>
        <a:xfrm>
          <a:off x="1799870" y="3718"/>
          <a:ext cx="800982" cy="800982"/>
        </a:xfrm>
        <a:prstGeom prst="ellipse">
          <a:avLst/>
        </a:prstGeom>
      </dgm:spPr>
    </dgm:pt>
    <dgm:pt modelId="{3FB8CC61-BBCE-4426-8DAA-2093C4DDCAAE}" type="pres">
      <dgm:prSet presAssocID="{BE536330-4944-4629-9D0F-DE8C77063178}" presName="iconRect" presStyleLbl="node1" presStyleIdx="1" presStyleCnt="3" custLinFactNeighborX="-40839" custLinFactNeighborY="126"/>
      <dgm:spPr>
        <a:xfrm>
          <a:off x="1970571" y="174420"/>
          <a:ext cx="459580" cy="45958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oard Of Directors with solid fill"/>
        </a:ext>
      </dgm:extLst>
    </dgm:pt>
    <dgm:pt modelId="{99D89E63-575E-436B-8156-44B1B97CA648}" type="pres">
      <dgm:prSet presAssocID="{BE536330-4944-4629-9D0F-DE8C77063178}" presName="spaceRect" presStyleCnt="0"/>
      <dgm:spPr/>
    </dgm:pt>
    <dgm:pt modelId="{68BBF0CA-729A-436D-A673-175833117074}" type="pres">
      <dgm:prSet presAssocID="{BE536330-4944-4629-9D0F-DE8C77063178}" presName="textRect" presStyleLbl="revTx" presStyleIdx="1" presStyleCnt="3" custScaleX="102643" custLinFactNeighborX="-12025" custLinFactNeighborY="-26166">
        <dgm:presLayoutVars>
          <dgm:chMax val="1"/>
          <dgm:chPref val="1"/>
        </dgm:presLayoutVars>
      </dgm:prSet>
      <dgm:spPr/>
    </dgm:pt>
    <dgm:pt modelId="{D8C9B209-8731-4B29-9C27-C7BA25EEBD52}" type="pres">
      <dgm:prSet presAssocID="{502CC3E0-CCFF-4E84-AC3A-2D4FA98491A6}" presName="sibTrans" presStyleCnt="0"/>
      <dgm:spPr/>
    </dgm:pt>
    <dgm:pt modelId="{836ADC07-B15C-4A62-A32C-E309FA841157}" type="pres">
      <dgm:prSet presAssocID="{4B66D528-D445-40B5-A3AB-951BB2A90982}" presName="compNode" presStyleCnt="0"/>
      <dgm:spPr/>
    </dgm:pt>
    <dgm:pt modelId="{4250039D-BA02-4289-9AE1-0D36AAD1ECE8}" type="pres">
      <dgm:prSet presAssocID="{4B66D528-D445-40B5-A3AB-951BB2A90982}" presName="iconBgRect" presStyleLbl="bgShp" presStyleIdx="2" presStyleCnt="3" custLinFactNeighborX="97925" custLinFactNeighborY="80"/>
      <dgm:spPr/>
    </dgm:pt>
    <dgm:pt modelId="{1D100DF1-4171-4E6E-8986-0AE5B1A7F00B}" type="pres">
      <dgm:prSet presAssocID="{4B66D528-D445-40B5-A3AB-951BB2A90982}" presName="iconRect" presStyleLbl="node1" presStyleIdx="2" presStyleCnt="3" custLinFactX="70670" custLinFactNeighborX="100000" custLinFactNeighborY="-1779"/>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able with solid fill"/>
        </a:ext>
      </dgm:extLst>
    </dgm:pt>
    <dgm:pt modelId="{44CC26E6-39CE-4612-A97B-B7DA5E07374D}" type="pres">
      <dgm:prSet presAssocID="{4B66D528-D445-40B5-A3AB-951BB2A90982}" presName="spaceRect" presStyleCnt="0"/>
      <dgm:spPr/>
    </dgm:pt>
    <dgm:pt modelId="{DB4148F8-A1FC-4522-BB9B-40A2A5F26546}" type="pres">
      <dgm:prSet presAssocID="{4B66D528-D445-40B5-A3AB-951BB2A90982}" presName="textRect" presStyleLbl="revTx" presStyleIdx="2" presStyleCnt="3" custLinFactNeighborX="59928" custLinFactNeighborY="-26166">
        <dgm:presLayoutVars>
          <dgm:chMax val="1"/>
          <dgm:chPref val="1"/>
        </dgm:presLayoutVars>
      </dgm:prSet>
      <dgm:spPr>
        <a:prstGeom prst="rect">
          <a:avLst/>
        </a:prstGeom>
      </dgm:spPr>
    </dgm:pt>
  </dgm:ptLst>
  <dgm:cxnLst>
    <dgm:cxn modelId="{E3DD9D19-A57B-49C8-924F-5A9AA7B2F757}" type="presOf" srcId="{4B66D528-D445-40B5-A3AB-951BB2A90982}" destId="{DB4148F8-A1FC-4522-BB9B-40A2A5F26546}" srcOrd="0" destOrd="0" presId="urn:microsoft.com/office/officeart/2018/5/layout/IconCircleLabelList"/>
    <dgm:cxn modelId="{05798D34-30F5-43A8-A857-701F348747CB}" type="presOf" srcId="{A5609DCB-96A4-4C34-84F2-65CEC65B26F6}" destId="{3C16F731-7452-4FBE-B58A-4ADF8C0D3D67}" srcOrd="0" destOrd="0" presId="urn:microsoft.com/office/officeart/2018/5/layout/IconCircleLabelList"/>
    <dgm:cxn modelId="{58AB637A-8196-4D2E-8EA7-9B17E8EB5B82}" srcId="{A5609DCB-96A4-4C34-84F2-65CEC65B26F6}" destId="{4B66D528-D445-40B5-A3AB-951BB2A90982}" srcOrd="2" destOrd="0" parTransId="{8ED8EEE3-125D-4474-B86D-0318224994FA}" sibTransId="{78065B09-CB44-49AD-B5AB-F7A5BCA35F32}"/>
    <dgm:cxn modelId="{604902AA-9D9B-4C00-832E-4D5FCB0A6E03}" type="presOf" srcId="{CAFF02ED-57C3-40D3-B095-B77BD53083DB}" destId="{69CEDF37-15EC-4AD9-99BC-41C201E18830}" srcOrd="0" destOrd="0" presId="urn:microsoft.com/office/officeart/2018/5/layout/IconCircleLabelList"/>
    <dgm:cxn modelId="{C43D23AF-DEE4-452D-96D1-4A79038B2DE8}" srcId="{A5609DCB-96A4-4C34-84F2-65CEC65B26F6}" destId="{CAFF02ED-57C3-40D3-B095-B77BD53083DB}" srcOrd="0" destOrd="0" parTransId="{B3E012EA-CED6-48CC-9048-001537AFA45D}" sibTransId="{A708FC1E-1B27-4E9D-B093-249E3E1E53BE}"/>
    <dgm:cxn modelId="{DB603EED-47AC-443B-B083-05473E9CD2BB}" type="presOf" srcId="{BE536330-4944-4629-9D0F-DE8C77063178}" destId="{68BBF0CA-729A-436D-A673-175833117074}" srcOrd="0" destOrd="0" presId="urn:microsoft.com/office/officeart/2018/5/layout/IconCircleLabelList"/>
    <dgm:cxn modelId="{F89165F7-AF5B-435E-80F0-63ACB7A1EF2E}" srcId="{A5609DCB-96A4-4C34-84F2-65CEC65B26F6}" destId="{BE536330-4944-4629-9D0F-DE8C77063178}" srcOrd="1" destOrd="0" parTransId="{3A049849-BB78-49AB-A6E9-786B6DC1C876}" sibTransId="{502CC3E0-CCFF-4E84-AC3A-2D4FA98491A6}"/>
    <dgm:cxn modelId="{0138BF8F-27F0-4B93-805D-122467E9D89D}" type="presParOf" srcId="{3C16F731-7452-4FBE-B58A-4ADF8C0D3D67}" destId="{B32E8776-A094-4144-8A84-07A0BCBFE40A}" srcOrd="0" destOrd="0" presId="urn:microsoft.com/office/officeart/2018/5/layout/IconCircleLabelList"/>
    <dgm:cxn modelId="{746C3287-FCE8-4E40-99D2-F4BEB291BB92}" type="presParOf" srcId="{B32E8776-A094-4144-8A84-07A0BCBFE40A}" destId="{F42E9C95-4B2A-49A6-A26A-7F42CB048AFD}" srcOrd="0" destOrd="0" presId="urn:microsoft.com/office/officeart/2018/5/layout/IconCircleLabelList"/>
    <dgm:cxn modelId="{1EA6BDC3-FE07-4585-B6BC-2089DA0AF3A3}" type="presParOf" srcId="{B32E8776-A094-4144-8A84-07A0BCBFE40A}" destId="{81614666-E9D9-442E-A5AC-1896FCFAC89F}" srcOrd="1" destOrd="0" presId="urn:microsoft.com/office/officeart/2018/5/layout/IconCircleLabelList"/>
    <dgm:cxn modelId="{FA968265-FAA0-4432-8F24-9865483F647F}" type="presParOf" srcId="{B32E8776-A094-4144-8A84-07A0BCBFE40A}" destId="{7FA2C6DE-9CAF-40D6-A662-2D6FD2204759}" srcOrd="2" destOrd="0" presId="urn:microsoft.com/office/officeart/2018/5/layout/IconCircleLabelList"/>
    <dgm:cxn modelId="{58CFC5C6-C02C-4BD7-8B09-B46ACE55BE69}" type="presParOf" srcId="{B32E8776-A094-4144-8A84-07A0BCBFE40A}" destId="{69CEDF37-15EC-4AD9-99BC-41C201E18830}" srcOrd="3" destOrd="0" presId="urn:microsoft.com/office/officeart/2018/5/layout/IconCircleLabelList"/>
    <dgm:cxn modelId="{B5F86871-80F4-4E56-AE11-35670A03323A}" type="presParOf" srcId="{3C16F731-7452-4FBE-B58A-4ADF8C0D3D67}" destId="{A0176D15-FB39-49C1-BCFC-CE0C964A286A}" srcOrd="1" destOrd="0" presId="urn:microsoft.com/office/officeart/2018/5/layout/IconCircleLabelList"/>
    <dgm:cxn modelId="{6D794907-7422-4183-A4E9-5006FBA2DB95}" type="presParOf" srcId="{3C16F731-7452-4FBE-B58A-4ADF8C0D3D67}" destId="{A33DD71D-CDCD-474D-89F2-4220F875BDE2}" srcOrd="2" destOrd="0" presId="urn:microsoft.com/office/officeart/2018/5/layout/IconCircleLabelList"/>
    <dgm:cxn modelId="{01D7213C-5D13-4130-AB0D-F525B9BEE443}" type="presParOf" srcId="{A33DD71D-CDCD-474D-89F2-4220F875BDE2}" destId="{3D327D99-7363-405D-95EA-B6F22EDE834A}" srcOrd="0" destOrd="0" presId="urn:microsoft.com/office/officeart/2018/5/layout/IconCircleLabelList"/>
    <dgm:cxn modelId="{6347B504-6C05-432C-8851-07F499B2AE57}" type="presParOf" srcId="{A33DD71D-CDCD-474D-89F2-4220F875BDE2}" destId="{3FB8CC61-BBCE-4426-8DAA-2093C4DDCAAE}" srcOrd="1" destOrd="0" presId="urn:microsoft.com/office/officeart/2018/5/layout/IconCircleLabelList"/>
    <dgm:cxn modelId="{650544DC-94EE-4E63-81C1-B96EADC8D2D3}" type="presParOf" srcId="{A33DD71D-CDCD-474D-89F2-4220F875BDE2}" destId="{99D89E63-575E-436B-8156-44B1B97CA648}" srcOrd="2" destOrd="0" presId="urn:microsoft.com/office/officeart/2018/5/layout/IconCircleLabelList"/>
    <dgm:cxn modelId="{3991C54C-8F54-4472-9C90-751F002DB0FE}" type="presParOf" srcId="{A33DD71D-CDCD-474D-89F2-4220F875BDE2}" destId="{68BBF0CA-729A-436D-A673-175833117074}" srcOrd="3" destOrd="0" presId="urn:microsoft.com/office/officeart/2018/5/layout/IconCircleLabelList"/>
    <dgm:cxn modelId="{72F9A750-F8EA-4678-8A02-4A2E4D109143}" type="presParOf" srcId="{3C16F731-7452-4FBE-B58A-4ADF8C0D3D67}" destId="{D8C9B209-8731-4B29-9C27-C7BA25EEBD52}" srcOrd="3" destOrd="0" presId="urn:microsoft.com/office/officeart/2018/5/layout/IconCircleLabelList"/>
    <dgm:cxn modelId="{D253F929-1779-488E-91CD-0C6753933608}" type="presParOf" srcId="{3C16F731-7452-4FBE-B58A-4ADF8C0D3D67}" destId="{836ADC07-B15C-4A62-A32C-E309FA841157}" srcOrd="4" destOrd="0" presId="urn:microsoft.com/office/officeart/2018/5/layout/IconCircleLabelList"/>
    <dgm:cxn modelId="{8F4D6D44-01E4-4E90-B114-48448B223448}" type="presParOf" srcId="{836ADC07-B15C-4A62-A32C-E309FA841157}" destId="{4250039D-BA02-4289-9AE1-0D36AAD1ECE8}" srcOrd="0" destOrd="0" presId="urn:microsoft.com/office/officeart/2018/5/layout/IconCircleLabelList"/>
    <dgm:cxn modelId="{785683AE-429E-4F26-8E42-0D9682314200}" type="presParOf" srcId="{836ADC07-B15C-4A62-A32C-E309FA841157}" destId="{1D100DF1-4171-4E6E-8986-0AE5B1A7F00B}" srcOrd="1" destOrd="0" presId="urn:microsoft.com/office/officeart/2018/5/layout/IconCircleLabelList"/>
    <dgm:cxn modelId="{4E853DDD-0B6D-4CB3-948B-CEE5FD0C5A93}" type="presParOf" srcId="{836ADC07-B15C-4A62-A32C-E309FA841157}" destId="{44CC26E6-39CE-4612-A97B-B7DA5E07374D}" srcOrd="2" destOrd="0" presId="urn:microsoft.com/office/officeart/2018/5/layout/IconCircleLabelList"/>
    <dgm:cxn modelId="{3CC7D1E7-4CCC-438C-8EE5-D4189AC12E1D}" type="presParOf" srcId="{836ADC07-B15C-4A62-A32C-E309FA841157}" destId="{DB4148F8-A1FC-4522-BB9B-40A2A5F2654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F55A52-88A5-4952-9FFC-9CD7CA31D23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BD0AF085-FFDA-4282-A885-141DBB772CF5}">
      <dgm:prSet phldr="0"/>
      <dgm:spPr/>
      <dgm:t>
        <a:bodyPr/>
        <a:lstStyle/>
        <a:p>
          <a:pPr rtl="0"/>
          <a:r>
            <a:rPr lang="en-US"/>
            <a:t>Public support</a:t>
          </a:r>
        </a:p>
      </dgm:t>
    </dgm:pt>
    <dgm:pt modelId="{84BE429D-409B-4222-89AD-51F3F96AED06}" type="parTrans" cxnId="{DE8BE1C7-C347-4D64-81E1-BE07F552C693}">
      <dgm:prSet/>
      <dgm:spPr/>
      <dgm:t>
        <a:bodyPr/>
        <a:lstStyle/>
        <a:p>
          <a:endParaRPr lang="en-US"/>
        </a:p>
      </dgm:t>
    </dgm:pt>
    <dgm:pt modelId="{BCBCA314-B20F-421A-8EAC-4F961F5049EC}" type="sibTrans" cxnId="{DE8BE1C7-C347-4D64-81E1-BE07F552C693}">
      <dgm:prSet/>
      <dgm:spPr/>
      <dgm:t>
        <a:bodyPr/>
        <a:lstStyle/>
        <a:p>
          <a:endParaRPr lang="en-US"/>
        </a:p>
      </dgm:t>
    </dgm:pt>
    <dgm:pt modelId="{FD14910A-5E94-4752-A677-23C6DB5E5DEC}">
      <dgm:prSet phldr="0"/>
      <dgm:spPr/>
      <dgm:t>
        <a:bodyPr/>
        <a:lstStyle/>
        <a:p>
          <a:pPr rtl="0"/>
          <a:r>
            <a:rPr lang="en-US"/>
            <a:t>Achieve climate targets, e.g. LULUCF, Nature Restoration Law</a:t>
          </a:r>
        </a:p>
      </dgm:t>
    </dgm:pt>
    <dgm:pt modelId="{5E086B4E-A872-4701-8B19-3D9FAD1AF55E}" type="parTrans" cxnId="{4589196F-8479-430D-8EC1-16A758373F54}">
      <dgm:prSet/>
      <dgm:spPr/>
      <dgm:t>
        <a:bodyPr/>
        <a:lstStyle/>
        <a:p>
          <a:endParaRPr lang="en-IE"/>
        </a:p>
      </dgm:t>
    </dgm:pt>
    <dgm:pt modelId="{25B6C5B8-294E-4A6A-8C70-A2FBF5CD39E0}" type="sibTrans" cxnId="{4589196F-8479-430D-8EC1-16A758373F54}">
      <dgm:prSet/>
      <dgm:spPr/>
      <dgm:t>
        <a:bodyPr/>
        <a:lstStyle/>
        <a:p>
          <a:endParaRPr lang="en-IE"/>
        </a:p>
      </dgm:t>
    </dgm:pt>
    <dgm:pt modelId="{409BA3F4-DDDE-44FF-9E22-2D82F5E98D71}">
      <dgm:prSet phldr="0"/>
      <dgm:spPr/>
      <dgm:t>
        <a:bodyPr/>
        <a:lstStyle/>
        <a:p>
          <a:pPr rtl="0"/>
          <a:r>
            <a:rPr lang="en-US"/>
            <a:t>Targeted support under CAP, State Aid, Innovation Fund…</a:t>
          </a:r>
        </a:p>
      </dgm:t>
    </dgm:pt>
    <dgm:pt modelId="{F10886B1-3D08-4AF4-BD67-1EB1031AE7D1}" type="parTrans" cxnId="{6A52119E-2F8B-44FB-AF49-C9EEE73BFD2F}">
      <dgm:prSet/>
      <dgm:spPr/>
      <dgm:t>
        <a:bodyPr/>
        <a:lstStyle/>
        <a:p>
          <a:endParaRPr lang="en-IE"/>
        </a:p>
      </dgm:t>
    </dgm:pt>
    <dgm:pt modelId="{F796961C-0965-45EF-AD38-5D50012630EE}" type="sibTrans" cxnId="{6A52119E-2F8B-44FB-AF49-C9EEE73BFD2F}">
      <dgm:prSet/>
      <dgm:spPr/>
      <dgm:t>
        <a:bodyPr/>
        <a:lstStyle/>
        <a:p>
          <a:endParaRPr lang="en-IE"/>
        </a:p>
      </dgm:t>
    </dgm:pt>
    <dgm:pt modelId="{D016965F-BD64-4746-A905-5082141E19BB}">
      <dgm:prSet phldr="0"/>
      <dgm:spPr/>
      <dgm:t>
        <a:bodyPr/>
        <a:lstStyle/>
        <a:p>
          <a:pPr rtl="0"/>
          <a:r>
            <a:rPr lang="en-US"/>
            <a:t>Private financing</a:t>
          </a:r>
        </a:p>
      </dgm:t>
    </dgm:pt>
    <dgm:pt modelId="{6E931DC6-7A4B-416F-8253-ECF16E9C3564}" type="parTrans" cxnId="{AFEB42E4-5F6E-4140-9045-FC1E0E4559C9}">
      <dgm:prSet/>
      <dgm:spPr/>
      <dgm:t>
        <a:bodyPr/>
        <a:lstStyle/>
        <a:p>
          <a:endParaRPr lang="en-IE"/>
        </a:p>
      </dgm:t>
    </dgm:pt>
    <dgm:pt modelId="{1CC1178B-EC79-491F-9837-A944833F4007}" type="sibTrans" cxnId="{AFEB42E4-5F6E-4140-9045-FC1E0E4559C9}">
      <dgm:prSet/>
      <dgm:spPr/>
      <dgm:t>
        <a:bodyPr/>
        <a:lstStyle/>
        <a:p>
          <a:endParaRPr lang="en-IE"/>
        </a:p>
      </dgm:t>
    </dgm:pt>
    <dgm:pt modelId="{E701AB75-404F-4335-BDFC-2E7A14C4C0AC}">
      <dgm:prSet phldr="0"/>
      <dgm:spPr/>
      <dgm:t>
        <a:bodyPr/>
        <a:lstStyle/>
        <a:p>
          <a:pPr rtl="0"/>
          <a:r>
            <a:rPr lang="en-US"/>
            <a:t>Fight greenwashing</a:t>
          </a:r>
        </a:p>
      </dgm:t>
    </dgm:pt>
    <dgm:pt modelId="{9AE3D271-8126-42F5-A019-164FEE6ADCF5}" type="parTrans" cxnId="{00CB0665-D3EB-4693-90FA-DE619BE001DA}">
      <dgm:prSet/>
      <dgm:spPr/>
      <dgm:t>
        <a:bodyPr/>
        <a:lstStyle/>
        <a:p>
          <a:endParaRPr lang="en-IE"/>
        </a:p>
      </dgm:t>
    </dgm:pt>
    <dgm:pt modelId="{CCF40509-8A97-4043-9663-A36391BD08C2}" type="sibTrans" cxnId="{00CB0665-D3EB-4693-90FA-DE619BE001DA}">
      <dgm:prSet/>
      <dgm:spPr/>
      <dgm:t>
        <a:bodyPr/>
        <a:lstStyle/>
        <a:p>
          <a:endParaRPr lang="en-IE"/>
        </a:p>
      </dgm:t>
    </dgm:pt>
    <dgm:pt modelId="{3FE9D6BF-112F-4291-A738-D4BDBD6F4860}">
      <dgm:prSet phldr="0"/>
      <dgm:spPr/>
      <dgm:t>
        <a:bodyPr/>
        <a:lstStyle/>
        <a:p>
          <a:pPr marL="360363" lvl="1" indent="-268288" defTabSz="1200150" rtl="0">
            <a:lnSpc>
              <a:spcPct val="90000"/>
            </a:lnSpc>
            <a:spcBef>
              <a:spcPct val="0"/>
            </a:spcBef>
            <a:spcAft>
              <a:spcPct val="15000"/>
            </a:spcAft>
          </a:pPr>
          <a:r>
            <a:rPr lang="en-US"/>
            <a:t>Corporate Sustainability Reporting</a:t>
          </a:r>
        </a:p>
      </dgm:t>
    </dgm:pt>
    <dgm:pt modelId="{73B212AF-5BA5-48AA-9D3E-3BEF4A7DD697}" type="parTrans" cxnId="{19FA12AD-0C80-441C-8D94-D92493555DF4}">
      <dgm:prSet/>
      <dgm:spPr/>
      <dgm:t>
        <a:bodyPr/>
        <a:lstStyle/>
        <a:p>
          <a:endParaRPr lang="en-IE"/>
        </a:p>
      </dgm:t>
    </dgm:pt>
    <dgm:pt modelId="{21AA35DC-B745-42B6-B361-0D48D023920A}" type="sibTrans" cxnId="{19FA12AD-0C80-441C-8D94-D92493555DF4}">
      <dgm:prSet/>
      <dgm:spPr/>
      <dgm:t>
        <a:bodyPr/>
        <a:lstStyle/>
        <a:p>
          <a:endParaRPr lang="en-IE"/>
        </a:p>
      </dgm:t>
    </dgm:pt>
    <dgm:pt modelId="{D6AFE757-B00C-498D-B1E3-99348E7278C7}">
      <dgm:prSet phldr="0" custT="1"/>
      <dgm:spPr/>
      <dgm:t>
        <a:bodyPr/>
        <a:lstStyle/>
        <a:p>
          <a:pPr marL="228600" lvl="1" indent="-228600" algn="l" defTabSz="1200150" rtl="0">
            <a:lnSpc>
              <a:spcPct val="90000"/>
            </a:lnSpc>
            <a:spcBef>
              <a:spcPct val="0"/>
            </a:spcBef>
            <a:spcAft>
              <a:spcPct val="15000"/>
            </a:spcAft>
            <a:buChar char="•"/>
          </a:pPr>
          <a:r>
            <a:rPr lang="en-US" sz="2700" kern="1200">
              <a:solidFill>
                <a:srgbClr val="4D4D4D">
                  <a:hueOff val="0"/>
                  <a:satOff val="0"/>
                  <a:lumOff val="0"/>
                  <a:alphaOff val="0"/>
                </a:srgbClr>
              </a:solidFill>
              <a:latin typeface="Arial"/>
              <a:ea typeface="+mn-ea"/>
              <a:cs typeface="+mn-cs"/>
            </a:rPr>
            <a:t>Supply chain contracts</a:t>
          </a:r>
        </a:p>
      </dgm:t>
    </dgm:pt>
    <dgm:pt modelId="{D56A00CC-ADFF-4A8F-BEE2-C060ACAF9E8C}" type="parTrans" cxnId="{D2F04A94-2693-4CA0-83AD-5123ACFAF5C5}">
      <dgm:prSet/>
      <dgm:spPr/>
      <dgm:t>
        <a:bodyPr/>
        <a:lstStyle/>
        <a:p>
          <a:endParaRPr lang="en-IE"/>
        </a:p>
      </dgm:t>
    </dgm:pt>
    <dgm:pt modelId="{D0D00A6C-A3C0-49F0-9CA9-DE5F4029C2A6}" type="sibTrans" cxnId="{D2F04A94-2693-4CA0-83AD-5123ACFAF5C5}">
      <dgm:prSet/>
      <dgm:spPr/>
      <dgm:t>
        <a:bodyPr/>
        <a:lstStyle/>
        <a:p>
          <a:endParaRPr lang="en-IE"/>
        </a:p>
      </dgm:t>
    </dgm:pt>
    <dgm:pt modelId="{5FA9A7EF-1356-4B61-8456-DB2B092E1521}">
      <dgm:prSet phldr="0" custT="1"/>
      <dgm:spPr/>
      <dgm:t>
        <a:bodyPr/>
        <a:lstStyle/>
        <a:p>
          <a:pPr marL="228600" lvl="1" indent="-228600" algn="l" defTabSz="1200150" rtl="0">
            <a:lnSpc>
              <a:spcPct val="90000"/>
            </a:lnSpc>
            <a:spcBef>
              <a:spcPct val="0"/>
            </a:spcBef>
            <a:spcAft>
              <a:spcPct val="15000"/>
            </a:spcAft>
            <a:buChar char="•"/>
          </a:pPr>
          <a:r>
            <a:rPr lang="en-US" sz="2700" kern="1200">
              <a:solidFill>
                <a:srgbClr val="4D4D4D">
                  <a:hueOff val="0"/>
                  <a:satOff val="0"/>
                  <a:lumOff val="0"/>
                  <a:alphaOff val="0"/>
                </a:srgbClr>
              </a:solidFill>
              <a:latin typeface="Arial"/>
              <a:ea typeface="+mn-ea"/>
              <a:cs typeface="+mn-cs"/>
            </a:rPr>
            <a:t>Improve transparency</a:t>
          </a:r>
          <a:r>
            <a:rPr lang="en-US" sz="2700" kern="1200"/>
            <a:t> and integrity of voluntary carbon markets</a:t>
          </a:r>
          <a:endParaRPr lang="en-US" sz="2700" kern="1200">
            <a:solidFill>
              <a:srgbClr val="4D4D4D">
                <a:hueOff val="0"/>
                <a:satOff val="0"/>
                <a:lumOff val="0"/>
                <a:alphaOff val="0"/>
              </a:srgbClr>
            </a:solidFill>
            <a:latin typeface="Arial"/>
            <a:ea typeface="+mn-ea"/>
            <a:cs typeface="+mn-cs"/>
          </a:endParaRPr>
        </a:p>
      </dgm:t>
    </dgm:pt>
    <dgm:pt modelId="{6BFE473E-BBF7-44BD-808D-605E80E1EC20}" type="parTrans" cxnId="{1070D960-98B1-416C-8170-E62A468C1E01}">
      <dgm:prSet/>
      <dgm:spPr/>
      <dgm:t>
        <a:bodyPr/>
        <a:lstStyle/>
        <a:p>
          <a:endParaRPr lang="en-IE"/>
        </a:p>
      </dgm:t>
    </dgm:pt>
    <dgm:pt modelId="{734E1EAB-D8B5-41B8-912A-8C0AED653A55}" type="sibTrans" cxnId="{1070D960-98B1-416C-8170-E62A468C1E01}">
      <dgm:prSet/>
      <dgm:spPr/>
      <dgm:t>
        <a:bodyPr/>
        <a:lstStyle/>
        <a:p>
          <a:endParaRPr lang="en-IE"/>
        </a:p>
      </dgm:t>
    </dgm:pt>
    <dgm:pt modelId="{64390469-DCE9-4DA7-94ED-1B647FBF4D83}">
      <dgm:prSet phldr="0" custT="1"/>
      <dgm:spPr/>
      <dgm:t>
        <a:bodyPr/>
        <a:lstStyle/>
        <a:p>
          <a:pPr marL="228600" lvl="1" indent="-228600" algn="l" defTabSz="1200150" rtl="0">
            <a:lnSpc>
              <a:spcPct val="90000"/>
            </a:lnSpc>
            <a:spcBef>
              <a:spcPct val="0"/>
            </a:spcBef>
            <a:spcAft>
              <a:spcPct val="15000"/>
            </a:spcAft>
            <a:buChar char="•"/>
          </a:pPr>
          <a:r>
            <a:rPr lang="en-US" sz="2700" kern="1200">
              <a:solidFill>
                <a:srgbClr val="4D4D4D">
                  <a:hueOff val="0"/>
                  <a:satOff val="0"/>
                  <a:lumOff val="0"/>
                  <a:alphaOff val="0"/>
                </a:srgbClr>
              </a:solidFill>
              <a:latin typeface="Arial"/>
              <a:ea typeface="+mn-ea"/>
              <a:cs typeface="+mn-cs"/>
            </a:rPr>
            <a:t>No link with the EU ETS</a:t>
          </a:r>
        </a:p>
      </dgm:t>
    </dgm:pt>
    <dgm:pt modelId="{029526F6-75B9-4468-A762-6896878F9DAF}" type="parTrans" cxnId="{D52A4FCB-A558-47EF-AEA5-F7999680B43E}">
      <dgm:prSet/>
      <dgm:spPr/>
      <dgm:t>
        <a:bodyPr/>
        <a:lstStyle/>
        <a:p>
          <a:endParaRPr lang="en-IE"/>
        </a:p>
      </dgm:t>
    </dgm:pt>
    <dgm:pt modelId="{A42FB538-882A-4148-B76B-22FAB02E69EE}" type="sibTrans" cxnId="{D52A4FCB-A558-47EF-AEA5-F7999680B43E}">
      <dgm:prSet/>
      <dgm:spPr/>
      <dgm:t>
        <a:bodyPr/>
        <a:lstStyle/>
        <a:p>
          <a:endParaRPr lang="en-IE"/>
        </a:p>
      </dgm:t>
    </dgm:pt>
    <dgm:pt modelId="{1474B1F7-DD9D-4880-9E1D-DC9EEF6AF484}">
      <dgm:prSet phldr="0"/>
      <dgm:spPr/>
      <dgm:t>
        <a:bodyPr/>
        <a:lstStyle/>
        <a:p>
          <a:pPr marL="360363" lvl="1" indent="-268288" defTabSz="1200150" rtl="0">
            <a:lnSpc>
              <a:spcPct val="90000"/>
            </a:lnSpc>
            <a:spcBef>
              <a:spcPct val="0"/>
            </a:spcBef>
            <a:spcAft>
              <a:spcPct val="15000"/>
            </a:spcAft>
          </a:pPr>
          <a:r>
            <a:rPr lang="en-US"/>
            <a:t>Green claims</a:t>
          </a:r>
        </a:p>
        <a:p>
          <a:pPr rtl="0"/>
          <a:endParaRPr lang="en-US"/>
        </a:p>
      </dgm:t>
    </dgm:pt>
    <dgm:pt modelId="{A54FCA52-2472-4D3C-9CEB-DFC215631211}" type="parTrans" cxnId="{6EBC5E88-4206-4EAC-AFA5-B8531F40EF73}">
      <dgm:prSet/>
      <dgm:spPr/>
      <dgm:t>
        <a:bodyPr/>
        <a:lstStyle/>
        <a:p>
          <a:endParaRPr lang="en-IE"/>
        </a:p>
      </dgm:t>
    </dgm:pt>
    <dgm:pt modelId="{6AAEBDFB-BC4F-47F8-9DF0-375D31622E72}" type="sibTrans" cxnId="{6EBC5E88-4206-4EAC-AFA5-B8531F40EF73}">
      <dgm:prSet/>
      <dgm:spPr/>
      <dgm:t>
        <a:bodyPr/>
        <a:lstStyle/>
        <a:p>
          <a:endParaRPr lang="en-IE"/>
        </a:p>
      </dgm:t>
    </dgm:pt>
    <dgm:pt modelId="{27EBEC77-D318-48AA-8AE0-3FF366E7F69D}" type="pres">
      <dgm:prSet presAssocID="{5AF55A52-88A5-4952-9FFC-9CD7CA31D237}" presName="Name0" presStyleCnt="0">
        <dgm:presLayoutVars>
          <dgm:dir/>
          <dgm:animLvl val="lvl"/>
          <dgm:resizeHandles val="exact"/>
        </dgm:presLayoutVars>
      </dgm:prSet>
      <dgm:spPr/>
    </dgm:pt>
    <dgm:pt modelId="{CF4F6CA9-2A42-423E-9750-167E3A49060E}" type="pres">
      <dgm:prSet presAssocID="{BD0AF085-FFDA-4282-A885-141DBB772CF5}" presName="composite" presStyleCnt="0"/>
      <dgm:spPr/>
    </dgm:pt>
    <dgm:pt modelId="{3EE3ED8D-316A-47F0-87F9-22EC6941C8FC}" type="pres">
      <dgm:prSet presAssocID="{BD0AF085-FFDA-4282-A885-141DBB772CF5}" presName="parTx" presStyleLbl="alignNode1" presStyleIdx="0" presStyleCnt="3">
        <dgm:presLayoutVars>
          <dgm:chMax val="0"/>
          <dgm:chPref val="0"/>
          <dgm:bulletEnabled val="1"/>
        </dgm:presLayoutVars>
      </dgm:prSet>
      <dgm:spPr/>
    </dgm:pt>
    <dgm:pt modelId="{8D4AA477-CEEE-465C-95A0-BCA279D70052}" type="pres">
      <dgm:prSet presAssocID="{BD0AF085-FFDA-4282-A885-141DBB772CF5}" presName="desTx" presStyleLbl="alignAccFollowNode1" presStyleIdx="0" presStyleCnt="3">
        <dgm:presLayoutVars>
          <dgm:bulletEnabled val="1"/>
        </dgm:presLayoutVars>
      </dgm:prSet>
      <dgm:spPr/>
    </dgm:pt>
    <dgm:pt modelId="{E079A05E-2D6B-4384-A719-E6C6B56FD57D}" type="pres">
      <dgm:prSet presAssocID="{BCBCA314-B20F-421A-8EAC-4F961F5049EC}" presName="space" presStyleCnt="0"/>
      <dgm:spPr/>
    </dgm:pt>
    <dgm:pt modelId="{80381155-BC01-4E78-B548-0CE94CCDA8C1}" type="pres">
      <dgm:prSet presAssocID="{D016965F-BD64-4746-A905-5082141E19BB}" presName="composite" presStyleCnt="0"/>
      <dgm:spPr/>
    </dgm:pt>
    <dgm:pt modelId="{7C725B27-0419-4480-A490-1CB5A0AC31FA}" type="pres">
      <dgm:prSet presAssocID="{D016965F-BD64-4746-A905-5082141E19BB}" presName="parTx" presStyleLbl="alignNode1" presStyleIdx="1" presStyleCnt="3">
        <dgm:presLayoutVars>
          <dgm:chMax val="0"/>
          <dgm:chPref val="0"/>
          <dgm:bulletEnabled val="1"/>
        </dgm:presLayoutVars>
      </dgm:prSet>
      <dgm:spPr/>
    </dgm:pt>
    <dgm:pt modelId="{02BB2488-B13C-4470-A986-2A014D4CF268}" type="pres">
      <dgm:prSet presAssocID="{D016965F-BD64-4746-A905-5082141E19BB}" presName="desTx" presStyleLbl="alignAccFollowNode1" presStyleIdx="1" presStyleCnt="3">
        <dgm:presLayoutVars>
          <dgm:bulletEnabled val="1"/>
        </dgm:presLayoutVars>
      </dgm:prSet>
      <dgm:spPr/>
    </dgm:pt>
    <dgm:pt modelId="{92EE5020-131B-4082-87BA-4080E71EB9C0}" type="pres">
      <dgm:prSet presAssocID="{1CC1178B-EC79-491F-9837-A944833F4007}" presName="space" presStyleCnt="0"/>
      <dgm:spPr/>
    </dgm:pt>
    <dgm:pt modelId="{AE2C5651-CA2D-4AA5-BDA5-EA4F39D3AF17}" type="pres">
      <dgm:prSet presAssocID="{E701AB75-404F-4335-BDFC-2E7A14C4C0AC}" presName="composite" presStyleCnt="0"/>
      <dgm:spPr/>
    </dgm:pt>
    <dgm:pt modelId="{8F3B77EE-2651-48CE-977F-01067A780FEF}" type="pres">
      <dgm:prSet presAssocID="{E701AB75-404F-4335-BDFC-2E7A14C4C0AC}" presName="parTx" presStyleLbl="alignNode1" presStyleIdx="2" presStyleCnt="3">
        <dgm:presLayoutVars>
          <dgm:chMax val="0"/>
          <dgm:chPref val="0"/>
          <dgm:bulletEnabled val="1"/>
        </dgm:presLayoutVars>
      </dgm:prSet>
      <dgm:spPr/>
    </dgm:pt>
    <dgm:pt modelId="{F777CE45-EEEC-4B12-9D75-795C8BDB8C99}" type="pres">
      <dgm:prSet presAssocID="{E701AB75-404F-4335-BDFC-2E7A14C4C0AC}" presName="desTx" presStyleLbl="alignAccFollowNode1" presStyleIdx="2" presStyleCnt="3">
        <dgm:presLayoutVars>
          <dgm:bulletEnabled val="1"/>
        </dgm:presLayoutVars>
      </dgm:prSet>
      <dgm:spPr/>
    </dgm:pt>
  </dgm:ptLst>
  <dgm:cxnLst>
    <dgm:cxn modelId="{3435F830-BBA0-4556-B473-04AF39BC3541}" type="presOf" srcId="{3FE9D6BF-112F-4291-A738-D4BDBD6F4860}" destId="{F777CE45-EEEC-4B12-9D75-795C8BDB8C99}" srcOrd="0" destOrd="0" presId="urn:microsoft.com/office/officeart/2005/8/layout/hList1"/>
    <dgm:cxn modelId="{1070D960-98B1-416C-8170-E62A468C1E01}" srcId="{D016965F-BD64-4746-A905-5082141E19BB}" destId="{5FA9A7EF-1356-4B61-8456-DB2B092E1521}" srcOrd="1" destOrd="0" parTransId="{6BFE473E-BBF7-44BD-808D-605E80E1EC20}" sibTransId="{734E1EAB-D8B5-41B8-912A-8C0AED653A55}"/>
    <dgm:cxn modelId="{00CB0665-D3EB-4693-90FA-DE619BE001DA}" srcId="{5AF55A52-88A5-4952-9FFC-9CD7CA31D237}" destId="{E701AB75-404F-4335-BDFC-2E7A14C4C0AC}" srcOrd="2" destOrd="0" parTransId="{9AE3D271-8126-42F5-A019-164FEE6ADCF5}" sibTransId="{CCF40509-8A97-4043-9663-A36391BD08C2}"/>
    <dgm:cxn modelId="{4589196F-8479-430D-8EC1-16A758373F54}" srcId="{BD0AF085-FFDA-4282-A885-141DBB772CF5}" destId="{FD14910A-5E94-4752-A677-23C6DB5E5DEC}" srcOrd="0" destOrd="0" parTransId="{5E086B4E-A872-4701-8B19-3D9FAD1AF55E}" sibTransId="{25B6C5B8-294E-4A6A-8C70-A2FBF5CD39E0}"/>
    <dgm:cxn modelId="{B07E087E-F517-4A9D-9FF9-515124FD2E9C}" type="presOf" srcId="{64390469-DCE9-4DA7-94ED-1B647FBF4D83}" destId="{02BB2488-B13C-4470-A986-2A014D4CF268}" srcOrd="0" destOrd="2" presId="urn:microsoft.com/office/officeart/2005/8/layout/hList1"/>
    <dgm:cxn modelId="{6EBC5E88-4206-4EAC-AFA5-B8531F40EF73}" srcId="{E701AB75-404F-4335-BDFC-2E7A14C4C0AC}" destId="{1474B1F7-DD9D-4880-9E1D-DC9EEF6AF484}" srcOrd="1" destOrd="0" parTransId="{A54FCA52-2472-4D3C-9CEB-DFC215631211}" sibTransId="{6AAEBDFB-BC4F-47F8-9DF0-375D31622E72}"/>
    <dgm:cxn modelId="{44925488-7F34-471E-AB41-908108054F57}" type="presOf" srcId="{5FA9A7EF-1356-4B61-8456-DB2B092E1521}" destId="{02BB2488-B13C-4470-A986-2A014D4CF268}" srcOrd="0" destOrd="1" presId="urn:microsoft.com/office/officeart/2005/8/layout/hList1"/>
    <dgm:cxn modelId="{4D31138B-899E-45A0-B37E-2EA1BFE88972}" type="presOf" srcId="{1474B1F7-DD9D-4880-9E1D-DC9EEF6AF484}" destId="{F777CE45-EEEC-4B12-9D75-795C8BDB8C99}" srcOrd="0" destOrd="1" presId="urn:microsoft.com/office/officeart/2005/8/layout/hList1"/>
    <dgm:cxn modelId="{D2F04A94-2693-4CA0-83AD-5123ACFAF5C5}" srcId="{D016965F-BD64-4746-A905-5082141E19BB}" destId="{D6AFE757-B00C-498D-B1E3-99348E7278C7}" srcOrd="0" destOrd="0" parTransId="{D56A00CC-ADFF-4A8F-BEE2-C060ACAF9E8C}" sibTransId="{D0D00A6C-A3C0-49F0-9CA9-DE5F4029C2A6}"/>
    <dgm:cxn modelId="{BF4D4C94-B09A-4DE5-A919-EF9E2602BA6F}" type="presOf" srcId="{E701AB75-404F-4335-BDFC-2E7A14C4C0AC}" destId="{8F3B77EE-2651-48CE-977F-01067A780FEF}" srcOrd="0" destOrd="0" presId="urn:microsoft.com/office/officeart/2005/8/layout/hList1"/>
    <dgm:cxn modelId="{83645E98-860C-474F-A249-780E1C838194}" type="presOf" srcId="{D016965F-BD64-4746-A905-5082141E19BB}" destId="{7C725B27-0419-4480-A490-1CB5A0AC31FA}" srcOrd="0" destOrd="0" presId="urn:microsoft.com/office/officeart/2005/8/layout/hList1"/>
    <dgm:cxn modelId="{6A52119E-2F8B-44FB-AF49-C9EEE73BFD2F}" srcId="{BD0AF085-FFDA-4282-A885-141DBB772CF5}" destId="{409BA3F4-DDDE-44FF-9E22-2D82F5E98D71}" srcOrd="1" destOrd="0" parTransId="{F10886B1-3D08-4AF4-BD67-1EB1031AE7D1}" sibTransId="{F796961C-0965-45EF-AD38-5D50012630EE}"/>
    <dgm:cxn modelId="{19FA12AD-0C80-441C-8D94-D92493555DF4}" srcId="{E701AB75-404F-4335-BDFC-2E7A14C4C0AC}" destId="{3FE9D6BF-112F-4291-A738-D4BDBD6F4860}" srcOrd="0" destOrd="0" parTransId="{73B212AF-5BA5-48AA-9D3E-3BEF4A7DD697}" sibTransId="{21AA35DC-B745-42B6-B361-0D48D023920A}"/>
    <dgm:cxn modelId="{DA09EBBE-1C5C-4CE7-B1C3-9EA2956AD8BA}" type="presOf" srcId="{FD14910A-5E94-4752-A677-23C6DB5E5DEC}" destId="{8D4AA477-CEEE-465C-95A0-BCA279D70052}" srcOrd="0" destOrd="0" presId="urn:microsoft.com/office/officeart/2005/8/layout/hList1"/>
    <dgm:cxn modelId="{49C472C3-907A-4C4B-82FE-25824F13E045}" type="presOf" srcId="{BD0AF085-FFDA-4282-A885-141DBB772CF5}" destId="{3EE3ED8D-316A-47F0-87F9-22EC6941C8FC}" srcOrd="0" destOrd="0" presId="urn:microsoft.com/office/officeart/2005/8/layout/hList1"/>
    <dgm:cxn modelId="{DE8BE1C7-C347-4D64-81E1-BE07F552C693}" srcId="{5AF55A52-88A5-4952-9FFC-9CD7CA31D237}" destId="{BD0AF085-FFDA-4282-A885-141DBB772CF5}" srcOrd="0" destOrd="0" parTransId="{84BE429D-409B-4222-89AD-51F3F96AED06}" sibTransId="{BCBCA314-B20F-421A-8EAC-4F961F5049EC}"/>
    <dgm:cxn modelId="{15D449CB-BAD4-4454-8646-1699BD7271DD}" type="presOf" srcId="{D6AFE757-B00C-498D-B1E3-99348E7278C7}" destId="{02BB2488-B13C-4470-A986-2A014D4CF268}" srcOrd="0" destOrd="0" presId="urn:microsoft.com/office/officeart/2005/8/layout/hList1"/>
    <dgm:cxn modelId="{D52A4FCB-A558-47EF-AEA5-F7999680B43E}" srcId="{D016965F-BD64-4746-A905-5082141E19BB}" destId="{64390469-DCE9-4DA7-94ED-1B647FBF4D83}" srcOrd="2" destOrd="0" parTransId="{029526F6-75B9-4468-A762-6896878F9DAF}" sibTransId="{A42FB538-882A-4148-B76B-22FAB02E69EE}"/>
    <dgm:cxn modelId="{AFEB42E4-5F6E-4140-9045-FC1E0E4559C9}" srcId="{5AF55A52-88A5-4952-9FFC-9CD7CA31D237}" destId="{D016965F-BD64-4746-A905-5082141E19BB}" srcOrd="1" destOrd="0" parTransId="{6E931DC6-7A4B-416F-8253-ECF16E9C3564}" sibTransId="{1CC1178B-EC79-491F-9837-A944833F4007}"/>
    <dgm:cxn modelId="{B4290BE6-CA5C-4597-9C13-860DB31F2806}" type="presOf" srcId="{5AF55A52-88A5-4952-9FFC-9CD7CA31D237}" destId="{27EBEC77-D318-48AA-8AE0-3FF366E7F69D}" srcOrd="0" destOrd="0" presId="urn:microsoft.com/office/officeart/2005/8/layout/hList1"/>
    <dgm:cxn modelId="{5E35B6EC-B706-4A19-B4ED-2A3A80EDD65B}" type="presOf" srcId="{409BA3F4-DDDE-44FF-9E22-2D82F5E98D71}" destId="{8D4AA477-CEEE-465C-95A0-BCA279D70052}" srcOrd="0" destOrd="1" presId="urn:microsoft.com/office/officeart/2005/8/layout/hList1"/>
    <dgm:cxn modelId="{F6A91C51-DD03-41AA-8C32-FB378B9A25C8}" type="presParOf" srcId="{27EBEC77-D318-48AA-8AE0-3FF366E7F69D}" destId="{CF4F6CA9-2A42-423E-9750-167E3A49060E}" srcOrd="0" destOrd="0" presId="urn:microsoft.com/office/officeart/2005/8/layout/hList1"/>
    <dgm:cxn modelId="{15DD9DAD-6FA1-41D6-B4BA-1FCBE9AB3D1D}" type="presParOf" srcId="{CF4F6CA9-2A42-423E-9750-167E3A49060E}" destId="{3EE3ED8D-316A-47F0-87F9-22EC6941C8FC}" srcOrd="0" destOrd="0" presId="urn:microsoft.com/office/officeart/2005/8/layout/hList1"/>
    <dgm:cxn modelId="{784A6B42-AB52-4EA9-8055-42BD5FE63964}" type="presParOf" srcId="{CF4F6CA9-2A42-423E-9750-167E3A49060E}" destId="{8D4AA477-CEEE-465C-95A0-BCA279D70052}" srcOrd="1" destOrd="0" presId="urn:microsoft.com/office/officeart/2005/8/layout/hList1"/>
    <dgm:cxn modelId="{688E59C6-AE38-42E3-9EF6-B06633F50241}" type="presParOf" srcId="{27EBEC77-D318-48AA-8AE0-3FF366E7F69D}" destId="{E079A05E-2D6B-4384-A719-E6C6B56FD57D}" srcOrd="1" destOrd="0" presId="urn:microsoft.com/office/officeart/2005/8/layout/hList1"/>
    <dgm:cxn modelId="{3B69F570-6522-4559-B819-FE3C11A1EA41}" type="presParOf" srcId="{27EBEC77-D318-48AA-8AE0-3FF366E7F69D}" destId="{80381155-BC01-4E78-B548-0CE94CCDA8C1}" srcOrd="2" destOrd="0" presId="urn:microsoft.com/office/officeart/2005/8/layout/hList1"/>
    <dgm:cxn modelId="{1903494A-72F7-4747-A1FA-6B092CD78E5B}" type="presParOf" srcId="{80381155-BC01-4E78-B548-0CE94CCDA8C1}" destId="{7C725B27-0419-4480-A490-1CB5A0AC31FA}" srcOrd="0" destOrd="0" presId="urn:microsoft.com/office/officeart/2005/8/layout/hList1"/>
    <dgm:cxn modelId="{2BA85A74-FD74-41A2-A15A-3A91F52E6E87}" type="presParOf" srcId="{80381155-BC01-4E78-B548-0CE94CCDA8C1}" destId="{02BB2488-B13C-4470-A986-2A014D4CF268}" srcOrd="1" destOrd="0" presId="urn:microsoft.com/office/officeart/2005/8/layout/hList1"/>
    <dgm:cxn modelId="{13C5D8DD-5E05-4E09-8432-D236ED41C66D}" type="presParOf" srcId="{27EBEC77-D318-48AA-8AE0-3FF366E7F69D}" destId="{92EE5020-131B-4082-87BA-4080E71EB9C0}" srcOrd="3" destOrd="0" presId="urn:microsoft.com/office/officeart/2005/8/layout/hList1"/>
    <dgm:cxn modelId="{403D9B24-678D-4FA6-90C8-FC92A938E05E}" type="presParOf" srcId="{27EBEC77-D318-48AA-8AE0-3FF366E7F69D}" destId="{AE2C5651-CA2D-4AA5-BDA5-EA4F39D3AF17}" srcOrd="4" destOrd="0" presId="urn:microsoft.com/office/officeart/2005/8/layout/hList1"/>
    <dgm:cxn modelId="{D25BAA4F-BEF9-4BD4-87A2-F78090F486D2}" type="presParOf" srcId="{AE2C5651-CA2D-4AA5-BDA5-EA4F39D3AF17}" destId="{8F3B77EE-2651-48CE-977F-01067A780FEF}" srcOrd="0" destOrd="0" presId="urn:microsoft.com/office/officeart/2005/8/layout/hList1"/>
    <dgm:cxn modelId="{13193B77-B3F4-414E-80DC-18EC7F1BCA22}" type="presParOf" srcId="{AE2C5651-CA2D-4AA5-BDA5-EA4F39D3AF17}" destId="{F777CE45-EEEC-4B12-9D75-795C8BDB8C9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6045D8-B235-427A-B655-325A6BFB2066}" type="doc">
      <dgm:prSet loTypeId="urn:microsoft.com/office/officeart/2005/8/layout/hList7" loCatId="list" qsTypeId="urn:microsoft.com/office/officeart/2005/8/quickstyle/simple1" qsCatId="simple" csTypeId="urn:microsoft.com/office/officeart/2005/8/colors/accent1_2" csCatId="accent1" phldr="1"/>
      <dgm:spPr/>
    </dgm:pt>
    <dgm:pt modelId="{87CBC53C-34C8-4C36-B1B3-9EBE22193F7B}">
      <dgm:prSet phldrT="[Texte]" custT="1"/>
      <dgm:spPr/>
      <dgm:t>
        <a:bodyPr/>
        <a:lstStyle/>
        <a:p>
          <a:r>
            <a:rPr lang="fr-FR" sz="2000" dirty="0" err="1"/>
            <a:t>Quantity</a:t>
          </a:r>
          <a:r>
            <a:rPr lang="fr-FR" sz="2000" dirty="0"/>
            <a:t> of </a:t>
          </a:r>
          <a:r>
            <a:rPr lang="fr-FR" sz="2000" dirty="0" err="1"/>
            <a:t>concentrates</a:t>
          </a:r>
          <a:r>
            <a:rPr lang="fr-FR" sz="2000" dirty="0"/>
            <a:t> and </a:t>
          </a:r>
          <a:r>
            <a:rPr lang="fr-FR" sz="2000" dirty="0" err="1"/>
            <a:t>lipids</a:t>
          </a:r>
          <a:endParaRPr lang="fr-FR" sz="2000" dirty="0"/>
        </a:p>
      </dgm:t>
    </dgm:pt>
    <dgm:pt modelId="{CD8CF5F3-5C1E-4302-9C22-4E557EA075EB}" type="parTrans" cxnId="{B3CB78C9-E243-4D86-B5C9-4837341F0C14}">
      <dgm:prSet/>
      <dgm:spPr/>
      <dgm:t>
        <a:bodyPr/>
        <a:lstStyle/>
        <a:p>
          <a:endParaRPr lang="fr-FR"/>
        </a:p>
      </dgm:t>
    </dgm:pt>
    <dgm:pt modelId="{D96F2587-46E3-4E57-8683-A925502A4CF7}" type="sibTrans" cxnId="{B3CB78C9-E243-4D86-B5C9-4837341F0C14}">
      <dgm:prSet/>
      <dgm:spPr/>
      <dgm:t>
        <a:bodyPr/>
        <a:lstStyle/>
        <a:p>
          <a:endParaRPr lang="fr-FR"/>
        </a:p>
      </dgm:t>
    </dgm:pt>
    <dgm:pt modelId="{68AD640F-56A2-405D-872E-72046D8DBB7D}">
      <dgm:prSet phldrT="[Texte]" custT="1"/>
      <dgm:spPr/>
      <dgm:t>
        <a:bodyPr/>
        <a:lstStyle/>
        <a:p>
          <a:r>
            <a:rPr lang="fr-FR" sz="2000" dirty="0"/>
            <a:t>Age at first </a:t>
          </a:r>
          <a:r>
            <a:rPr lang="fr-FR" sz="2000" dirty="0" err="1"/>
            <a:t>calving</a:t>
          </a:r>
          <a:endParaRPr lang="fr-FR" sz="2000" dirty="0"/>
        </a:p>
      </dgm:t>
    </dgm:pt>
    <dgm:pt modelId="{C68931DA-21AE-484D-91AE-352DB6CD0F4E}" type="parTrans" cxnId="{F86BF3C0-2BF8-41D8-AF9F-E4B5BB346F9D}">
      <dgm:prSet/>
      <dgm:spPr/>
      <dgm:t>
        <a:bodyPr/>
        <a:lstStyle/>
        <a:p>
          <a:endParaRPr lang="fr-FR"/>
        </a:p>
      </dgm:t>
    </dgm:pt>
    <dgm:pt modelId="{1024270F-B3F5-49BD-961E-E564691D732A}" type="sibTrans" cxnId="{F86BF3C0-2BF8-41D8-AF9F-E4B5BB346F9D}">
      <dgm:prSet/>
      <dgm:spPr/>
      <dgm:t>
        <a:bodyPr/>
        <a:lstStyle/>
        <a:p>
          <a:endParaRPr lang="fr-FR"/>
        </a:p>
      </dgm:t>
    </dgm:pt>
    <dgm:pt modelId="{BF2A420D-30DB-493D-BF49-8CE290DDD63A}">
      <dgm:prSet phldrT="[Texte]" custT="1"/>
      <dgm:spPr/>
      <dgm:t>
        <a:bodyPr/>
        <a:lstStyle/>
        <a:p>
          <a:r>
            <a:rPr lang="fr-FR" sz="2000" dirty="0" err="1"/>
            <a:t>Leguminous</a:t>
          </a:r>
          <a:endParaRPr lang="fr-FR" sz="2000" dirty="0"/>
        </a:p>
      </dgm:t>
    </dgm:pt>
    <dgm:pt modelId="{03451991-46AA-45BC-93B9-275560C0B9C5}" type="parTrans" cxnId="{08A0934A-9FC6-4DA6-8E5C-6651A1B050C3}">
      <dgm:prSet/>
      <dgm:spPr/>
      <dgm:t>
        <a:bodyPr/>
        <a:lstStyle/>
        <a:p>
          <a:endParaRPr lang="fr-FR"/>
        </a:p>
      </dgm:t>
    </dgm:pt>
    <dgm:pt modelId="{E290FAE5-7E3F-4F41-8DFF-C230289C3AA1}" type="sibTrans" cxnId="{08A0934A-9FC6-4DA6-8E5C-6651A1B050C3}">
      <dgm:prSet/>
      <dgm:spPr/>
      <dgm:t>
        <a:bodyPr/>
        <a:lstStyle/>
        <a:p>
          <a:endParaRPr lang="fr-FR"/>
        </a:p>
      </dgm:t>
    </dgm:pt>
    <dgm:pt modelId="{3E98ACD9-D0BC-42FF-80C0-9F562BCBE739}" type="pres">
      <dgm:prSet presAssocID="{596045D8-B235-427A-B655-325A6BFB2066}" presName="Name0" presStyleCnt="0">
        <dgm:presLayoutVars>
          <dgm:dir/>
          <dgm:resizeHandles val="exact"/>
        </dgm:presLayoutVars>
      </dgm:prSet>
      <dgm:spPr/>
    </dgm:pt>
    <dgm:pt modelId="{26165ECE-9316-4CB2-B1F8-0D37FE05FD7E}" type="pres">
      <dgm:prSet presAssocID="{596045D8-B235-427A-B655-325A6BFB2066}" presName="fgShape" presStyleLbl="fgShp" presStyleIdx="0" presStyleCnt="1" custScaleY="26505"/>
      <dgm:spPr/>
    </dgm:pt>
    <dgm:pt modelId="{7773B4CC-BB04-44ED-9AB9-9FF475D96AD3}" type="pres">
      <dgm:prSet presAssocID="{596045D8-B235-427A-B655-325A6BFB2066}" presName="linComp" presStyleCnt="0"/>
      <dgm:spPr/>
    </dgm:pt>
    <dgm:pt modelId="{D2154134-F581-473E-A411-7CBA88D657B6}" type="pres">
      <dgm:prSet presAssocID="{87CBC53C-34C8-4C36-B1B3-9EBE22193F7B}" presName="compNode" presStyleCnt="0"/>
      <dgm:spPr/>
    </dgm:pt>
    <dgm:pt modelId="{13EEC1F8-D60A-4EF6-A558-C3EEC8DBD5C0}" type="pres">
      <dgm:prSet presAssocID="{87CBC53C-34C8-4C36-B1B3-9EBE22193F7B}" presName="bkgdShape" presStyleLbl="node1" presStyleIdx="0" presStyleCnt="3"/>
      <dgm:spPr/>
    </dgm:pt>
    <dgm:pt modelId="{F16EA8FE-3592-4A99-BA1C-9714B174F8E2}" type="pres">
      <dgm:prSet presAssocID="{87CBC53C-34C8-4C36-B1B3-9EBE22193F7B}" presName="nodeTx" presStyleLbl="node1" presStyleIdx="0" presStyleCnt="3">
        <dgm:presLayoutVars>
          <dgm:bulletEnabled val="1"/>
        </dgm:presLayoutVars>
      </dgm:prSet>
      <dgm:spPr/>
    </dgm:pt>
    <dgm:pt modelId="{0F7C9EC3-7132-4E58-AEE9-E9430C1258F4}" type="pres">
      <dgm:prSet presAssocID="{87CBC53C-34C8-4C36-B1B3-9EBE22193F7B}" presName="invisiNode" presStyleLbl="node1" presStyleIdx="0" presStyleCnt="3"/>
      <dgm:spPr/>
    </dgm:pt>
    <dgm:pt modelId="{E4FB0166-8C93-4ACC-A155-DD9456EFDC25}" type="pres">
      <dgm:prSet presAssocID="{87CBC53C-34C8-4C36-B1B3-9EBE22193F7B}" presName="imagNode" presStyleLbl="fgImgPlac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9CF68B8A-B5CC-4D4B-A74D-59A5095C521E}" type="pres">
      <dgm:prSet presAssocID="{D96F2587-46E3-4E57-8683-A925502A4CF7}" presName="sibTrans" presStyleLbl="sibTrans2D1" presStyleIdx="0" presStyleCnt="0"/>
      <dgm:spPr/>
    </dgm:pt>
    <dgm:pt modelId="{C0D2D000-D192-4857-8CD0-0F4A169AD1B8}" type="pres">
      <dgm:prSet presAssocID="{68AD640F-56A2-405D-872E-72046D8DBB7D}" presName="compNode" presStyleCnt="0"/>
      <dgm:spPr/>
    </dgm:pt>
    <dgm:pt modelId="{03079585-69F8-4319-BC8A-A60CE17EEE9A}" type="pres">
      <dgm:prSet presAssocID="{68AD640F-56A2-405D-872E-72046D8DBB7D}" presName="bkgdShape" presStyleLbl="node1" presStyleIdx="1" presStyleCnt="3"/>
      <dgm:spPr/>
    </dgm:pt>
    <dgm:pt modelId="{3BAF8753-F787-438C-9656-A55B9D0793CD}" type="pres">
      <dgm:prSet presAssocID="{68AD640F-56A2-405D-872E-72046D8DBB7D}" presName="nodeTx" presStyleLbl="node1" presStyleIdx="1" presStyleCnt="3">
        <dgm:presLayoutVars>
          <dgm:bulletEnabled val="1"/>
        </dgm:presLayoutVars>
      </dgm:prSet>
      <dgm:spPr/>
    </dgm:pt>
    <dgm:pt modelId="{808F6FCF-2888-4E97-868E-74A7D63A25EF}" type="pres">
      <dgm:prSet presAssocID="{68AD640F-56A2-405D-872E-72046D8DBB7D}" presName="invisiNode" presStyleLbl="node1" presStyleIdx="1" presStyleCnt="3"/>
      <dgm:spPr/>
    </dgm:pt>
    <dgm:pt modelId="{7E317F68-6C53-4112-B315-D473F751A509}" type="pres">
      <dgm:prSet presAssocID="{68AD640F-56A2-405D-872E-72046D8DBB7D}" presName="imagNode" presStyleLbl="fgImgPlac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277BA3EF-C1A6-4009-8994-6DA4F8B52430}" type="pres">
      <dgm:prSet presAssocID="{1024270F-B3F5-49BD-961E-E564691D732A}" presName="sibTrans" presStyleLbl="sibTrans2D1" presStyleIdx="0" presStyleCnt="0"/>
      <dgm:spPr/>
    </dgm:pt>
    <dgm:pt modelId="{18E47FC3-3628-4556-9966-E313E951660F}" type="pres">
      <dgm:prSet presAssocID="{BF2A420D-30DB-493D-BF49-8CE290DDD63A}" presName="compNode" presStyleCnt="0"/>
      <dgm:spPr/>
    </dgm:pt>
    <dgm:pt modelId="{3CD9C9F8-924F-481D-9CE5-F7E71E97560F}" type="pres">
      <dgm:prSet presAssocID="{BF2A420D-30DB-493D-BF49-8CE290DDD63A}" presName="bkgdShape" presStyleLbl="node1" presStyleIdx="2" presStyleCnt="3"/>
      <dgm:spPr/>
    </dgm:pt>
    <dgm:pt modelId="{562081E5-8B3A-47F1-8D16-E87FB5D3F8E9}" type="pres">
      <dgm:prSet presAssocID="{BF2A420D-30DB-493D-BF49-8CE290DDD63A}" presName="nodeTx" presStyleLbl="node1" presStyleIdx="2" presStyleCnt="3">
        <dgm:presLayoutVars>
          <dgm:bulletEnabled val="1"/>
        </dgm:presLayoutVars>
      </dgm:prSet>
      <dgm:spPr/>
    </dgm:pt>
    <dgm:pt modelId="{FA6C4174-B5D7-4802-9DB8-95867CB83D49}" type="pres">
      <dgm:prSet presAssocID="{BF2A420D-30DB-493D-BF49-8CE290DDD63A}" presName="invisiNode" presStyleLbl="node1" presStyleIdx="2" presStyleCnt="3"/>
      <dgm:spPr/>
    </dgm:pt>
    <dgm:pt modelId="{C4DA41F6-5912-4E4E-BD83-24ED3EDDFC65}" type="pres">
      <dgm:prSet presAssocID="{BF2A420D-30DB-493D-BF49-8CE290DDD63A}" presName="imagNode" presStyleLbl="fgImgPlac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Lst>
  <dgm:cxnLst>
    <dgm:cxn modelId="{4BFB2504-38F6-4E57-8F46-ED4CB673BFDB}" type="presOf" srcId="{87CBC53C-34C8-4C36-B1B3-9EBE22193F7B}" destId="{F16EA8FE-3592-4A99-BA1C-9714B174F8E2}" srcOrd="1" destOrd="0" presId="urn:microsoft.com/office/officeart/2005/8/layout/hList7"/>
    <dgm:cxn modelId="{2CC61E10-6E7E-4E36-84B7-519CC3B8E6DC}" type="presOf" srcId="{D96F2587-46E3-4E57-8683-A925502A4CF7}" destId="{9CF68B8A-B5CC-4D4B-A74D-59A5095C521E}" srcOrd="0" destOrd="0" presId="urn:microsoft.com/office/officeart/2005/8/layout/hList7"/>
    <dgm:cxn modelId="{9C651D12-0E93-446E-8D17-DD737FAE131F}" type="presOf" srcId="{BF2A420D-30DB-493D-BF49-8CE290DDD63A}" destId="{562081E5-8B3A-47F1-8D16-E87FB5D3F8E9}" srcOrd="1" destOrd="0" presId="urn:microsoft.com/office/officeart/2005/8/layout/hList7"/>
    <dgm:cxn modelId="{5B4EA322-E84B-4091-A3FF-2F2D835428DE}" type="presOf" srcId="{BF2A420D-30DB-493D-BF49-8CE290DDD63A}" destId="{3CD9C9F8-924F-481D-9CE5-F7E71E97560F}" srcOrd="0" destOrd="0" presId="urn:microsoft.com/office/officeart/2005/8/layout/hList7"/>
    <dgm:cxn modelId="{CF293C2C-B5B5-457F-90C0-58575F46ACD0}" type="presOf" srcId="{596045D8-B235-427A-B655-325A6BFB2066}" destId="{3E98ACD9-D0BC-42FF-80C0-9F562BCBE739}" srcOrd="0" destOrd="0" presId="urn:microsoft.com/office/officeart/2005/8/layout/hList7"/>
    <dgm:cxn modelId="{DE3FF148-52DA-4FE6-9027-71272235572E}" type="presOf" srcId="{1024270F-B3F5-49BD-961E-E564691D732A}" destId="{277BA3EF-C1A6-4009-8994-6DA4F8B52430}" srcOrd="0" destOrd="0" presId="urn:microsoft.com/office/officeart/2005/8/layout/hList7"/>
    <dgm:cxn modelId="{08A0934A-9FC6-4DA6-8E5C-6651A1B050C3}" srcId="{596045D8-B235-427A-B655-325A6BFB2066}" destId="{BF2A420D-30DB-493D-BF49-8CE290DDD63A}" srcOrd="2" destOrd="0" parTransId="{03451991-46AA-45BC-93B9-275560C0B9C5}" sibTransId="{E290FAE5-7E3F-4F41-8DFF-C230289C3AA1}"/>
    <dgm:cxn modelId="{EE1B4886-836E-47FC-8382-C5F69CF59005}" type="presOf" srcId="{68AD640F-56A2-405D-872E-72046D8DBB7D}" destId="{3BAF8753-F787-438C-9656-A55B9D0793CD}" srcOrd="1" destOrd="0" presId="urn:microsoft.com/office/officeart/2005/8/layout/hList7"/>
    <dgm:cxn modelId="{F86BF3C0-2BF8-41D8-AF9F-E4B5BB346F9D}" srcId="{596045D8-B235-427A-B655-325A6BFB2066}" destId="{68AD640F-56A2-405D-872E-72046D8DBB7D}" srcOrd="1" destOrd="0" parTransId="{C68931DA-21AE-484D-91AE-352DB6CD0F4E}" sibTransId="{1024270F-B3F5-49BD-961E-E564691D732A}"/>
    <dgm:cxn modelId="{9AB426C5-026F-47D4-B499-E6C45241A2DC}" type="presOf" srcId="{68AD640F-56A2-405D-872E-72046D8DBB7D}" destId="{03079585-69F8-4319-BC8A-A60CE17EEE9A}" srcOrd="0" destOrd="0" presId="urn:microsoft.com/office/officeart/2005/8/layout/hList7"/>
    <dgm:cxn modelId="{B49F8DC6-D899-41D6-BEFC-9D849FFE4B25}" type="presOf" srcId="{87CBC53C-34C8-4C36-B1B3-9EBE22193F7B}" destId="{13EEC1F8-D60A-4EF6-A558-C3EEC8DBD5C0}" srcOrd="0" destOrd="0" presId="urn:microsoft.com/office/officeart/2005/8/layout/hList7"/>
    <dgm:cxn modelId="{B3CB78C9-E243-4D86-B5C9-4837341F0C14}" srcId="{596045D8-B235-427A-B655-325A6BFB2066}" destId="{87CBC53C-34C8-4C36-B1B3-9EBE22193F7B}" srcOrd="0" destOrd="0" parTransId="{CD8CF5F3-5C1E-4302-9C22-4E557EA075EB}" sibTransId="{D96F2587-46E3-4E57-8683-A925502A4CF7}"/>
    <dgm:cxn modelId="{E838B142-CF18-44A5-BA24-97505BAE0FC3}" type="presParOf" srcId="{3E98ACD9-D0BC-42FF-80C0-9F562BCBE739}" destId="{26165ECE-9316-4CB2-B1F8-0D37FE05FD7E}" srcOrd="0" destOrd="0" presId="urn:microsoft.com/office/officeart/2005/8/layout/hList7"/>
    <dgm:cxn modelId="{B81143FE-6BBB-43AA-9073-1413AE97EF74}" type="presParOf" srcId="{3E98ACD9-D0BC-42FF-80C0-9F562BCBE739}" destId="{7773B4CC-BB04-44ED-9AB9-9FF475D96AD3}" srcOrd="1" destOrd="0" presId="urn:microsoft.com/office/officeart/2005/8/layout/hList7"/>
    <dgm:cxn modelId="{64CFADFB-644A-4C44-9373-D1E36BFAABBF}" type="presParOf" srcId="{7773B4CC-BB04-44ED-9AB9-9FF475D96AD3}" destId="{D2154134-F581-473E-A411-7CBA88D657B6}" srcOrd="0" destOrd="0" presId="urn:microsoft.com/office/officeart/2005/8/layout/hList7"/>
    <dgm:cxn modelId="{8E1A86F7-63D2-4899-8589-AF1C185D15E3}" type="presParOf" srcId="{D2154134-F581-473E-A411-7CBA88D657B6}" destId="{13EEC1F8-D60A-4EF6-A558-C3EEC8DBD5C0}" srcOrd="0" destOrd="0" presId="urn:microsoft.com/office/officeart/2005/8/layout/hList7"/>
    <dgm:cxn modelId="{3F7847DE-11C3-4334-8F20-6479F9001726}" type="presParOf" srcId="{D2154134-F581-473E-A411-7CBA88D657B6}" destId="{F16EA8FE-3592-4A99-BA1C-9714B174F8E2}" srcOrd="1" destOrd="0" presId="urn:microsoft.com/office/officeart/2005/8/layout/hList7"/>
    <dgm:cxn modelId="{A5DA6579-30C8-4A76-9E82-54A7AB8F169C}" type="presParOf" srcId="{D2154134-F581-473E-A411-7CBA88D657B6}" destId="{0F7C9EC3-7132-4E58-AEE9-E9430C1258F4}" srcOrd="2" destOrd="0" presId="urn:microsoft.com/office/officeart/2005/8/layout/hList7"/>
    <dgm:cxn modelId="{1632341E-4CAC-4359-A496-95CADA7FF098}" type="presParOf" srcId="{D2154134-F581-473E-A411-7CBA88D657B6}" destId="{E4FB0166-8C93-4ACC-A155-DD9456EFDC25}" srcOrd="3" destOrd="0" presId="urn:microsoft.com/office/officeart/2005/8/layout/hList7"/>
    <dgm:cxn modelId="{271A7660-A875-4213-BD13-50348B5943F2}" type="presParOf" srcId="{7773B4CC-BB04-44ED-9AB9-9FF475D96AD3}" destId="{9CF68B8A-B5CC-4D4B-A74D-59A5095C521E}" srcOrd="1" destOrd="0" presId="urn:microsoft.com/office/officeart/2005/8/layout/hList7"/>
    <dgm:cxn modelId="{DE045A02-F866-4897-8406-EC0D7D3FDC0E}" type="presParOf" srcId="{7773B4CC-BB04-44ED-9AB9-9FF475D96AD3}" destId="{C0D2D000-D192-4857-8CD0-0F4A169AD1B8}" srcOrd="2" destOrd="0" presId="urn:microsoft.com/office/officeart/2005/8/layout/hList7"/>
    <dgm:cxn modelId="{A2DD972D-FC14-41CF-A93C-13CAF97B7076}" type="presParOf" srcId="{C0D2D000-D192-4857-8CD0-0F4A169AD1B8}" destId="{03079585-69F8-4319-BC8A-A60CE17EEE9A}" srcOrd="0" destOrd="0" presId="urn:microsoft.com/office/officeart/2005/8/layout/hList7"/>
    <dgm:cxn modelId="{F7811F7C-31E3-45A7-A30B-248CD8813430}" type="presParOf" srcId="{C0D2D000-D192-4857-8CD0-0F4A169AD1B8}" destId="{3BAF8753-F787-438C-9656-A55B9D0793CD}" srcOrd="1" destOrd="0" presId="urn:microsoft.com/office/officeart/2005/8/layout/hList7"/>
    <dgm:cxn modelId="{791E0235-D583-48A2-99C2-AC5D15C34D14}" type="presParOf" srcId="{C0D2D000-D192-4857-8CD0-0F4A169AD1B8}" destId="{808F6FCF-2888-4E97-868E-74A7D63A25EF}" srcOrd="2" destOrd="0" presId="urn:microsoft.com/office/officeart/2005/8/layout/hList7"/>
    <dgm:cxn modelId="{654ABAD1-AD9D-419E-9199-7DC7B81E0384}" type="presParOf" srcId="{C0D2D000-D192-4857-8CD0-0F4A169AD1B8}" destId="{7E317F68-6C53-4112-B315-D473F751A509}" srcOrd="3" destOrd="0" presId="urn:microsoft.com/office/officeart/2005/8/layout/hList7"/>
    <dgm:cxn modelId="{E5D6DBA9-951C-4A91-BEC6-9A232CF98102}" type="presParOf" srcId="{7773B4CC-BB04-44ED-9AB9-9FF475D96AD3}" destId="{277BA3EF-C1A6-4009-8994-6DA4F8B52430}" srcOrd="3" destOrd="0" presId="urn:microsoft.com/office/officeart/2005/8/layout/hList7"/>
    <dgm:cxn modelId="{415BE156-C534-41C8-8C33-A598EC6721BC}" type="presParOf" srcId="{7773B4CC-BB04-44ED-9AB9-9FF475D96AD3}" destId="{18E47FC3-3628-4556-9966-E313E951660F}" srcOrd="4" destOrd="0" presId="urn:microsoft.com/office/officeart/2005/8/layout/hList7"/>
    <dgm:cxn modelId="{B5B7EB89-9B0F-4204-A268-E8A2B3A7ECE4}" type="presParOf" srcId="{18E47FC3-3628-4556-9966-E313E951660F}" destId="{3CD9C9F8-924F-481D-9CE5-F7E71E97560F}" srcOrd="0" destOrd="0" presId="urn:microsoft.com/office/officeart/2005/8/layout/hList7"/>
    <dgm:cxn modelId="{2628F1D6-D4BC-4025-8F8A-14D5A0194DB4}" type="presParOf" srcId="{18E47FC3-3628-4556-9966-E313E951660F}" destId="{562081E5-8B3A-47F1-8D16-E87FB5D3F8E9}" srcOrd="1" destOrd="0" presId="urn:microsoft.com/office/officeart/2005/8/layout/hList7"/>
    <dgm:cxn modelId="{14705F7D-9DA7-43D5-AB90-090E6E5A68E2}" type="presParOf" srcId="{18E47FC3-3628-4556-9966-E313E951660F}" destId="{FA6C4174-B5D7-4802-9DB8-95867CB83D49}" srcOrd="2" destOrd="0" presId="urn:microsoft.com/office/officeart/2005/8/layout/hList7"/>
    <dgm:cxn modelId="{C616B2D9-1138-440C-89DE-80684C4FAF0C}" type="presParOf" srcId="{18E47FC3-3628-4556-9966-E313E951660F}" destId="{C4DA41F6-5912-4E4E-BD83-24ED3EDDFC6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6045D8-B235-427A-B655-325A6BFB2066}" type="doc">
      <dgm:prSet loTypeId="urn:microsoft.com/office/officeart/2005/8/layout/hList7" loCatId="list" qsTypeId="urn:microsoft.com/office/officeart/2005/8/quickstyle/simple1" qsCatId="simple" csTypeId="urn:microsoft.com/office/officeart/2005/8/colors/accent1_2" csCatId="accent1" phldr="1"/>
      <dgm:spPr/>
    </dgm:pt>
    <dgm:pt modelId="{87CBC53C-34C8-4C36-B1B3-9EBE22193F7B}">
      <dgm:prSet phldrT="[Texte]" custT="1"/>
      <dgm:spPr/>
      <dgm:t>
        <a:bodyPr/>
        <a:lstStyle/>
        <a:p>
          <a:r>
            <a:rPr lang="fr-FR" sz="2000" dirty="0" err="1"/>
            <a:t>Hedges</a:t>
          </a:r>
          <a:endParaRPr lang="fr-FR" sz="2900" dirty="0"/>
        </a:p>
      </dgm:t>
    </dgm:pt>
    <dgm:pt modelId="{CD8CF5F3-5C1E-4302-9C22-4E557EA075EB}" type="parTrans" cxnId="{B3CB78C9-E243-4D86-B5C9-4837341F0C14}">
      <dgm:prSet/>
      <dgm:spPr/>
      <dgm:t>
        <a:bodyPr/>
        <a:lstStyle/>
        <a:p>
          <a:endParaRPr lang="fr-FR"/>
        </a:p>
      </dgm:t>
    </dgm:pt>
    <dgm:pt modelId="{D96F2587-46E3-4E57-8683-A925502A4CF7}" type="sibTrans" cxnId="{B3CB78C9-E243-4D86-B5C9-4837341F0C14}">
      <dgm:prSet/>
      <dgm:spPr/>
      <dgm:t>
        <a:bodyPr/>
        <a:lstStyle/>
        <a:p>
          <a:endParaRPr lang="fr-FR"/>
        </a:p>
      </dgm:t>
    </dgm:pt>
    <dgm:pt modelId="{3E98ACD9-D0BC-42FF-80C0-9F562BCBE739}" type="pres">
      <dgm:prSet presAssocID="{596045D8-B235-427A-B655-325A6BFB2066}" presName="Name0" presStyleCnt="0">
        <dgm:presLayoutVars>
          <dgm:dir/>
          <dgm:resizeHandles val="exact"/>
        </dgm:presLayoutVars>
      </dgm:prSet>
      <dgm:spPr/>
    </dgm:pt>
    <dgm:pt modelId="{26165ECE-9316-4CB2-B1F8-0D37FE05FD7E}" type="pres">
      <dgm:prSet presAssocID="{596045D8-B235-427A-B655-325A6BFB2066}" presName="fgShape" presStyleLbl="fgShp" presStyleIdx="0" presStyleCnt="1" custScaleX="27896" custScaleY="8454" custLinFactNeighborX="-1104" custLinFactNeighborY="-33888"/>
      <dgm:spPr/>
    </dgm:pt>
    <dgm:pt modelId="{7773B4CC-BB04-44ED-9AB9-9FF475D96AD3}" type="pres">
      <dgm:prSet presAssocID="{596045D8-B235-427A-B655-325A6BFB2066}" presName="linComp" presStyleCnt="0"/>
      <dgm:spPr/>
    </dgm:pt>
    <dgm:pt modelId="{D2154134-F581-473E-A411-7CBA88D657B6}" type="pres">
      <dgm:prSet presAssocID="{87CBC53C-34C8-4C36-B1B3-9EBE22193F7B}" presName="compNode" presStyleCnt="0"/>
      <dgm:spPr/>
    </dgm:pt>
    <dgm:pt modelId="{13EEC1F8-D60A-4EF6-A558-C3EEC8DBD5C0}" type="pres">
      <dgm:prSet presAssocID="{87CBC53C-34C8-4C36-B1B3-9EBE22193F7B}" presName="bkgdShape" presStyleLbl="node1" presStyleIdx="0" presStyleCnt="1" custLinFactX="8608" custLinFactNeighborX="100000" custLinFactNeighborY="-40636"/>
      <dgm:spPr/>
    </dgm:pt>
    <dgm:pt modelId="{F16EA8FE-3592-4A99-BA1C-9714B174F8E2}" type="pres">
      <dgm:prSet presAssocID="{87CBC53C-34C8-4C36-B1B3-9EBE22193F7B}" presName="nodeTx" presStyleLbl="node1" presStyleIdx="0" presStyleCnt="1">
        <dgm:presLayoutVars>
          <dgm:bulletEnabled val="1"/>
        </dgm:presLayoutVars>
      </dgm:prSet>
      <dgm:spPr/>
    </dgm:pt>
    <dgm:pt modelId="{0F7C9EC3-7132-4E58-AEE9-E9430C1258F4}" type="pres">
      <dgm:prSet presAssocID="{87CBC53C-34C8-4C36-B1B3-9EBE22193F7B}" presName="invisiNode" presStyleLbl="node1" presStyleIdx="0" presStyleCnt="1"/>
      <dgm:spPr/>
    </dgm:pt>
    <dgm:pt modelId="{E4FB0166-8C93-4ACC-A155-DD9456EFDC25}" type="pres">
      <dgm:prSet presAssocID="{87CBC53C-34C8-4C36-B1B3-9EBE22193F7B}" presName="imagNode" presStyleLbl="fgImgPlace1" presStyleIdx="0" presStyleCnt="1"/>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Lst>
  <dgm:cxnLst>
    <dgm:cxn modelId="{35840841-5CFD-4403-A1EF-C45626F2A5C8}" type="presOf" srcId="{87CBC53C-34C8-4C36-B1B3-9EBE22193F7B}" destId="{F16EA8FE-3592-4A99-BA1C-9714B174F8E2}" srcOrd="1" destOrd="0" presId="urn:microsoft.com/office/officeart/2005/8/layout/hList7"/>
    <dgm:cxn modelId="{80CA4754-15F5-48C8-A992-55AFC6E19C8B}" type="presOf" srcId="{87CBC53C-34C8-4C36-B1B3-9EBE22193F7B}" destId="{13EEC1F8-D60A-4EF6-A558-C3EEC8DBD5C0}" srcOrd="0" destOrd="0" presId="urn:microsoft.com/office/officeart/2005/8/layout/hList7"/>
    <dgm:cxn modelId="{B3CB78C9-E243-4D86-B5C9-4837341F0C14}" srcId="{596045D8-B235-427A-B655-325A6BFB2066}" destId="{87CBC53C-34C8-4C36-B1B3-9EBE22193F7B}" srcOrd="0" destOrd="0" parTransId="{CD8CF5F3-5C1E-4302-9C22-4E557EA075EB}" sibTransId="{D96F2587-46E3-4E57-8683-A925502A4CF7}"/>
    <dgm:cxn modelId="{8EC9B0F4-262C-4041-9C5E-95F78B30F540}" type="presOf" srcId="{596045D8-B235-427A-B655-325A6BFB2066}" destId="{3E98ACD9-D0BC-42FF-80C0-9F562BCBE739}" srcOrd="0" destOrd="0" presId="urn:microsoft.com/office/officeart/2005/8/layout/hList7"/>
    <dgm:cxn modelId="{CC4393BA-9087-44E1-AF31-3825E739F4EE}" type="presParOf" srcId="{3E98ACD9-D0BC-42FF-80C0-9F562BCBE739}" destId="{26165ECE-9316-4CB2-B1F8-0D37FE05FD7E}" srcOrd="0" destOrd="0" presId="urn:microsoft.com/office/officeart/2005/8/layout/hList7"/>
    <dgm:cxn modelId="{CD2D0631-2C5B-4B9E-8BC6-29CC607C562D}" type="presParOf" srcId="{3E98ACD9-D0BC-42FF-80C0-9F562BCBE739}" destId="{7773B4CC-BB04-44ED-9AB9-9FF475D96AD3}" srcOrd="1" destOrd="0" presId="urn:microsoft.com/office/officeart/2005/8/layout/hList7"/>
    <dgm:cxn modelId="{200A94B0-EF81-40AD-9534-B221BA0B62E8}" type="presParOf" srcId="{7773B4CC-BB04-44ED-9AB9-9FF475D96AD3}" destId="{D2154134-F581-473E-A411-7CBA88D657B6}" srcOrd="0" destOrd="0" presId="urn:microsoft.com/office/officeart/2005/8/layout/hList7"/>
    <dgm:cxn modelId="{A321E253-8EE6-4F84-A988-55167BBC02CA}" type="presParOf" srcId="{D2154134-F581-473E-A411-7CBA88D657B6}" destId="{13EEC1F8-D60A-4EF6-A558-C3EEC8DBD5C0}" srcOrd="0" destOrd="0" presId="urn:microsoft.com/office/officeart/2005/8/layout/hList7"/>
    <dgm:cxn modelId="{14B3E947-B855-4801-8934-C50CC63F2D73}" type="presParOf" srcId="{D2154134-F581-473E-A411-7CBA88D657B6}" destId="{F16EA8FE-3592-4A99-BA1C-9714B174F8E2}" srcOrd="1" destOrd="0" presId="urn:microsoft.com/office/officeart/2005/8/layout/hList7"/>
    <dgm:cxn modelId="{8DFF5845-7A4A-43CF-A915-C1A58690311C}" type="presParOf" srcId="{D2154134-F581-473E-A411-7CBA88D657B6}" destId="{0F7C9EC3-7132-4E58-AEE9-E9430C1258F4}" srcOrd="2" destOrd="0" presId="urn:microsoft.com/office/officeart/2005/8/layout/hList7"/>
    <dgm:cxn modelId="{F96CC627-E388-42B4-A04B-3CB5892300E1}" type="presParOf" srcId="{D2154134-F581-473E-A411-7CBA88D657B6}" destId="{E4FB0166-8C93-4ACC-A155-DD9456EFDC25}"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2CFC2-2433-4D45-B7C2-5DA3EF98C0A1}">
      <dsp:nvSpPr>
        <dsp:cNvPr id="0" name=""/>
        <dsp:cNvSpPr/>
      </dsp:nvSpPr>
      <dsp:spPr>
        <a:xfrm>
          <a:off x="0" y="233322"/>
          <a:ext cx="1554278" cy="1554278"/>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BE" sz="1600" b="0" u="none" kern="1200" err="1"/>
            <a:t>Drastically</a:t>
          </a:r>
          <a:r>
            <a:rPr lang="fr-BE" sz="1600" b="0" u="none" kern="1200"/>
            <a:t> </a:t>
          </a:r>
          <a:r>
            <a:rPr lang="fr-BE" sz="1600" b="0" kern="1200" err="1"/>
            <a:t>reduce</a:t>
          </a:r>
          <a:r>
            <a:rPr lang="fr-BE" sz="1600" b="0" kern="1200"/>
            <a:t> </a:t>
          </a:r>
          <a:r>
            <a:rPr lang="fr-BE" sz="1600" b="0" kern="1200" err="1"/>
            <a:t>emissions</a:t>
          </a:r>
          <a:r>
            <a:rPr lang="fr-BE" sz="1600" b="0" kern="1200"/>
            <a:t> </a:t>
          </a:r>
          <a:endParaRPr lang="en-IE" sz="1600" b="0" kern="1200"/>
        </a:p>
      </dsp:txBody>
      <dsp:txXfrm>
        <a:off x="227619" y="460941"/>
        <a:ext cx="1099040" cy="1099040"/>
      </dsp:txXfrm>
    </dsp:sp>
    <dsp:sp modelId="{BEB45491-D05E-4DF8-92CC-728D97866EEB}">
      <dsp:nvSpPr>
        <dsp:cNvPr id="0" name=""/>
        <dsp:cNvSpPr/>
      </dsp:nvSpPr>
      <dsp:spPr>
        <a:xfrm>
          <a:off x="654612" y="1886334"/>
          <a:ext cx="309417" cy="30941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95625" y="2004655"/>
        <a:ext cx="227391" cy="72775"/>
      </dsp:txXfrm>
    </dsp:sp>
    <dsp:sp modelId="{A1F4713F-25FF-457B-A48D-834E73408D72}">
      <dsp:nvSpPr>
        <dsp:cNvPr id="0" name=""/>
        <dsp:cNvSpPr/>
      </dsp:nvSpPr>
      <dsp:spPr>
        <a:xfrm>
          <a:off x="33964" y="2245537"/>
          <a:ext cx="1618033" cy="1618033"/>
        </a:xfrm>
        <a:prstGeom prst="ellipse">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BE" sz="1600" kern="1200" err="1"/>
            <a:t>Roughly</a:t>
          </a:r>
          <a:r>
            <a:rPr lang="fr-BE" sz="1600" kern="1200"/>
            <a:t> double </a:t>
          </a:r>
          <a:r>
            <a:rPr lang="fr-BE" sz="1600" kern="1200" err="1"/>
            <a:t>carbon</a:t>
          </a:r>
          <a:r>
            <a:rPr lang="fr-BE" sz="1600" kern="1200"/>
            <a:t> </a:t>
          </a:r>
          <a:r>
            <a:rPr lang="fr-BE" sz="1600" kern="1200" err="1"/>
            <a:t>removals</a:t>
          </a:r>
          <a:endParaRPr lang="en-IE" sz="1600" kern="1200"/>
        </a:p>
      </dsp:txBody>
      <dsp:txXfrm>
        <a:off x="270919" y="2482492"/>
        <a:ext cx="1144123" cy="1144123"/>
      </dsp:txXfrm>
    </dsp:sp>
    <dsp:sp modelId="{56F53239-0D30-4E99-AF16-E22F70C7670F}">
      <dsp:nvSpPr>
        <dsp:cNvPr id="0" name=""/>
        <dsp:cNvSpPr/>
      </dsp:nvSpPr>
      <dsp:spPr>
        <a:xfrm rot="38881">
          <a:off x="1607993" y="1887594"/>
          <a:ext cx="381273" cy="3467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E" sz="1500" kern="1200"/>
        </a:p>
      </dsp:txBody>
      <dsp:txXfrm>
        <a:off x="1607996" y="1956356"/>
        <a:ext cx="277248" cy="208050"/>
      </dsp:txXfrm>
    </dsp:sp>
    <dsp:sp modelId="{2D072CFE-A6E2-4C46-9B2B-1C3AD7DD7E49}">
      <dsp:nvSpPr>
        <dsp:cNvPr id="0" name=""/>
        <dsp:cNvSpPr/>
      </dsp:nvSpPr>
      <dsp:spPr>
        <a:xfrm>
          <a:off x="2197849" y="1294995"/>
          <a:ext cx="1583997" cy="1555852"/>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a:t>Climate </a:t>
          </a:r>
          <a:r>
            <a:rPr lang="fr-BE" sz="2000" kern="1200" err="1"/>
            <a:t>neutrality</a:t>
          </a:r>
          <a:endParaRPr lang="en-IE" sz="2000" kern="1200"/>
        </a:p>
      </dsp:txBody>
      <dsp:txXfrm>
        <a:off x="2429820" y="1522844"/>
        <a:ext cx="1120055" cy="11001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EC1F8-D60A-4EF6-A558-C3EEC8DBD5C0}">
      <dsp:nvSpPr>
        <dsp:cNvPr id="0" name=""/>
        <dsp:cNvSpPr/>
      </dsp:nvSpPr>
      <dsp:spPr>
        <a:xfrm>
          <a:off x="882" y="0"/>
          <a:ext cx="1373560" cy="23020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dirty="0" err="1"/>
            <a:t>Quantity</a:t>
          </a:r>
          <a:r>
            <a:rPr lang="fr-FR" sz="1400" kern="1200" dirty="0"/>
            <a:t> of </a:t>
          </a:r>
          <a:r>
            <a:rPr lang="fr-FR" sz="1400" kern="1200" dirty="0" err="1"/>
            <a:t>concentrates</a:t>
          </a:r>
          <a:r>
            <a:rPr lang="fr-FR" sz="1400" kern="1200" dirty="0"/>
            <a:t> and </a:t>
          </a:r>
          <a:r>
            <a:rPr lang="fr-FR" sz="1400" kern="1200" dirty="0" err="1"/>
            <a:t>lipids</a:t>
          </a:r>
          <a:endParaRPr lang="fr-FR" sz="1400" kern="1200" dirty="0"/>
        </a:p>
      </dsp:txBody>
      <dsp:txXfrm>
        <a:off x="882" y="920815"/>
        <a:ext cx="1373560" cy="920815"/>
      </dsp:txXfrm>
    </dsp:sp>
    <dsp:sp modelId="{E4FB0166-8C93-4ACC-A155-DD9456EFDC25}">
      <dsp:nvSpPr>
        <dsp:cNvPr id="0" name=""/>
        <dsp:cNvSpPr/>
      </dsp:nvSpPr>
      <dsp:spPr>
        <a:xfrm>
          <a:off x="304373" y="138122"/>
          <a:ext cx="766578" cy="766578"/>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079585-69F8-4319-BC8A-A60CE17EEE9A}">
      <dsp:nvSpPr>
        <dsp:cNvPr id="0" name=""/>
        <dsp:cNvSpPr/>
      </dsp:nvSpPr>
      <dsp:spPr>
        <a:xfrm>
          <a:off x="1415649" y="0"/>
          <a:ext cx="1373560" cy="23020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dirty="0"/>
            <a:t>Age at first </a:t>
          </a:r>
          <a:r>
            <a:rPr lang="fr-FR" sz="1400" kern="1200" dirty="0" err="1"/>
            <a:t>calving</a:t>
          </a:r>
          <a:endParaRPr lang="fr-FR" sz="1400" kern="1200" dirty="0"/>
        </a:p>
      </dsp:txBody>
      <dsp:txXfrm>
        <a:off x="1415649" y="920815"/>
        <a:ext cx="1373560" cy="920815"/>
      </dsp:txXfrm>
    </dsp:sp>
    <dsp:sp modelId="{7E317F68-6C53-4112-B315-D473F751A509}">
      <dsp:nvSpPr>
        <dsp:cNvPr id="0" name=""/>
        <dsp:cNvSpPr/>
      </dsp:nvSpPr>
      <dsp:spPr>
        <a:xfrm>
          <a:off x="1719140" y="138122"/>
          <a:ext cx="766578" cy="766578"/>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D9C9F8-924F-481D-9CE5-F7E71E97560F}">
      <dsp:nvSpPr>
        <dsp:cNvPr id="0" name=""/>
        <dsp:cNvSpPr/>
      </dsp:nvSpPr>
      <dsp:spPr>
        <a:xfrm>
          <a:off x="2831299" y="0"/>
          <a:ext cx="1373560" cy="23020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dirty="0" err="1"/>
            <a:t>Leguminous</a:t>
          </a:r>
          <a:endParaRPr lang="fr-FR" sz="1400" kern="1200" dirty="0"/>
        </a:p>
      </dsp:txBody>
      <dsp:txXfrm>
        <a:off x="2831299" y="920815"/>
        <a:ext cx="1373560" cy="920815"/>
      </dsp:txXfrm>
    </dsp:sp>
    <dsp:sp modelId="{C4DA41F6-5912-4E4E-BD83-24ED3EDDFC65}">
      <dsp:nvSpPr>
        <dsp:cNvPr id="0" name=""/>
        <dsp:cNvSpPr/>
      </dsp:nvSpPr>
      <dsp:spPr>
        <a:xfrm>
          <a:off x="3133907" y="138122"/>
          <a:ext cx="766578" cy="766578"/>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5ECE-9316-4CB2-B1F8-0D37FE05FD7E}">
      <dsp:nvSpPr>
        <dsp:cNvPr id="0" name=""/>
        <dsp:cNvSpPr/>
      </dsp:nvSpPr>
      <dsp:spPr>
        <a:xfrm>
          <a:off x="168194" y="1968522"/>
          <a:ext cx="3868471" cy="91523"/>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EC1F8-D60A-4EF6-A558-C3EEC8DBD5C0}">
      <dsp:nvSpPr>
        <dsp:cNvPr id="0" name=""/>
        <dsp:cNvSpPr/>
      </dsp:nvSpPr>
      <dsp:spPr>
        <a:xfrm>
          <a:off x="0" y="0"/>
          <a:ext cx="1096345" cy="23220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err="1"/>
            <a:t>Hedges</a:t>
          </a:r>
          <a:endParaRPr lang="fr-FR" sz="2900" kern="1200" dirty="0"/>
        </a:p>
      </dsp:txBody>
      <dsp:txXfrm>
        <a:off x="0" y="928826"/>
        <a:ext cx="1096345" cy="928826"/>
      </dsp:txXfrm>
    </dsp:sp>
    <dsp:sp modelId="{E4FB0166-8C93-4ACC-A155-DD9456EFDC25}">
      <dsp:nvSpPr>
        <dsp:cNvPr id="0" name=""/>
        <dsp:cNvSpPr/>
      </dsp:nvSpPr>
      <dsp:spPr>
        <a:xfrm>
          <a:off x="161548" y="139323"/>
          <a:ext cx="773247" cy="77324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5ECE-9316-4CB2-B1F8-0D37FE05FD7E}">
      <dsp:nvSpPr>
        <dsp:cNvPr id="0" name=""/>
        <dsp:cNvSpPr/>
      </dsp:nvSpPr>
      <dsp:spPr>
        <a:xfrm>
          <a:off x="396352" y="1899049"/>
          <a:ext cx="281369" cy="29446"/>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1613A-916A-4F78-A555-3DAFD0CD4582}">
      <dsp:nvSpPr>
        <dsp:cNvPr id="0" name=""/>
        <dsp:cNvSpPr/>
      </dsp:nvSpPr>
      <dsp:spPr>
        <a:xfrm>
          <a:off x="0" y="388580"/>
          <a:ext cx="1817154" cy="1090292"/>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b="1" kern="1200" dirty="0">
              <a:solidFill>
                <a:schemeClr val="tx1"/>
              </a:solidFill>
            </a:rPr>
            <a:t>Farm audit</a:t>
          </a:r>
          <a:endParaRPr lang="fr-FR" sz="1800" b="1" kern="1200" dirty="0">
            <a:solidFill>
              <a:schemeClr val="tx1"/>
            </a:solidFill>
          </a:endParaRPr>
        </a:p>
      </dsp:txBody>
      <dsp:txXfrm>
        <a:off x="0" y="388580"/>
        <a:ext cx="1817154" cy="1090292"/>
      </dsp:txXfrm>
    </dsp:sp>
    <dsp:sp modelId="{57DB5FC6-A3F7-4948-9E80-B359E0E03439}">
      <dsp:nvSpPr>
        <dsp:cNvPr id="0" name=""/>
        <dsp:cNvSpPr/>
      </dsp:nvSpPr>
      <dsp:spPr>
        <a:xfrm>
          <a:off x="1998869" y="388580"/>
          <a:ext cx="1817154" cy="1090292"/>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b="1" kern="1200" dirty="0">
              <a:solidFill>
                <a:schemeClr val="tx1"/>
              </a:solidFill>
            </a:rPr>
            <a:t>Mitigation action plan</a:t>
          </a:r>
        </a:p>
      </dsp:txBody>
      <dsp:txXfrm>
        <a:off x="1998869" y="388580"/>
        <a:ext cx="1817154" cy="1090292"/>
      </dsp:txXfrm>
    </dsp:sp>
    <dsp:sp modelId="{16F7B90D-7EE9-444C-9999-461D4DE7AF9E}">
      <dsp:nvSpPr>
        <dsp:cNvPr id="0" name=""/>
        <dsp:cNvSpPr/>
      </dsp:nvSpPr>
      <dsp:spPr>
        <a:xfrm>
          <a:off x="3997739" y="388580"/>
          <a:ext cx="1817154" cy="1090292"/>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b="1" kern="1200" dirty="0">
              <a:solidFill>
                <a:schemeClr val="tx1"/>
              </a:solidFill>
            </a:rPr>
            <a:t>Technical advise</a:t>
          </a:r>
        </a:p>
      </dsp:txBody>
      <dsp:txXfrm>
        <a:off x="3997739" y="388580"/>
        <a:ext cx="1817154" cy="1090292"/>
      </dsp:txXfrm>
    </dsp:sp>
    <dsp:sp modelId="{A61AF533-846E-41FE-A5DB-41FB9A53BD62}">
      <dsp:nvSpPr>
        <dsp:cNvPr id="0" name=""/>
        <dsp:cNvSpPr/>
      </dsp:nvSpPr>
      <dsp:spPr>
        <a:xfrm>
          <a:off x="0" y="1660588"/>
          <a:ext cx="1817154" cy="1090292"/>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b="1" kern="1200">
              <a:solidFill>
                <a:schemeClr val="tx1"/>
              </a:solidFill>
            </a:rPr>
            <a:t>CO2 reduction quantification</a:t>
          </a:r>
          <a:endParaRPr lang="en-ZA" sz="1800" b="1" kern="1200" dirty="0">
            <a:solidFill>
              <a:schemeClr val="tx1"/>
            </a:solidFill>
          </a:endParaRPr>
        </a:p>
      </dsp:txBody>
      <dsp:txXfrm>
        <a:off x="0" y="1660588"/>
        <a:ext cx="1817154" cy="1090292"/>
      </dsp:txXfrm>
    </dsp:sp>
    <dsp:sp modelId="{F73F7F7E-DAF6-4E1D-8BBB-9D4C177A6E30}">
      <dsp:nvSpPr>
        <dsp:cNvPr id="0" name=""/>
        <dsp:cNvSpPr/>
      </dsp:nvSpPr>
      <dsp:spPr>
        <a:xfrm>
          <a:off x="1998869" y="1660588"/>
          <a:ext cx="1817154" cy="1090292"/>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b="1" kern="1200" dirty="0">
              <a:solidFill>
                <a:schemeClr val="tx1"/>
              </a:solidFill>
            </a:rPr>
            <a:t>Verification and certification</a:t>
          </a:r>
        </a:p>
      </dsp:txBody>
      <dsp:txXfrm>
        <a:off x="1998869" y="1660588"/>
        <a:ext cx="1817154" cy="1090292"/>
      </dsp:txXfrm>
    </dsp:sp>
    <dsp:sp modelId="{A90BFAC4-9F53-4707-8C3C-EB1FCB17BD66}">
      <dsp:nvSpPr>
        <dsp:cNvPr id="0" name=""/>
        <dsp:cNvSpPr/>
      </dsp:nvSpPr>
      <dsp:spPr>
        <a:xfrm>
          <a:off x="3997739" y="1660588"/>
          <a:ext cx="1817154" cy="1090292"/>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b="1" kern="1200">
              <a:solidFill>
                <a:schemeClr val="tx1"/>
              </a:solidFill>
            </a:rPr>
            <a:t>Contracting procedures</a:t>
          </a:r>
          <a:endParaRPr lang="en-ZA" sz="1800" b="1" kern="1200" dirty="0">
            <a:solidFill>
              <a:schemeClr val="tx1"/>
            </a:solidFill>
          </a:endParaRPr>
        </a:p>
      </dsp:txBody>
      <dsp:txXfrm>
        <a:off x="3997739" y="1660588"/>
        <a:ext cx="1817154" cy="10902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CC61D-92F9-4139-9BCF-2BECAE8A0F8B}">
      <dsp:nvSpPr>
        <dsp:cNvPr id="0" name=""/>
        <dsp:cNvSpPr/>
      </dsp:nvSpPr>
      <dsp:spPr>
        <a:xfrm>
          <a:off x="1884218" y="338260"/>
          <a:ext cx="4590288" cy="4590288"/>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1" kern="1200" noProof="0">
              <a:latin typeface="+mn-lt"/>
              <a:ea typeface="Calibri" panose="020F0502020204030204" pitchFamily="34" charset="0"/>
              <a:cs typeface="Times New Roman" panose="02020603050405020304" pitchFamily="18" charset="0"/>
            </a:rPr>
            <a:t>Raising awareness and capacity building</a:t>
          </a:r>
          <a:endParaRPr lang="en-AU" sz="2000" b="1" kern="1200" noProof="0" dirty="0">
            <a:latin typeface="+mn-lt"/>
          </a:endParaRPr>
        </a:p>
      </dsp:txBody>
      <dsp:txXfrm>
        <a:off x="4278818" y="1109866"/>
        <a:ext cx="1475449" cy="983633"/>
      </dsp:txXfrm>
    </dsp:sp>
    <dsp:sp modelId="{B45C4AAB-F332-41DA-BC3A-9B430D4536D0}">
      <dsp:nvSpPr>
        <dsp:cNvPr id="0" name=""/>
        <dsp:cNvSpPr/>
      </dsp:nvSpPr>
      <dsp:spPr>
        <a:xfrm>
          <a:off x="1923563" y="460668"/>
          <a:ext cx="4590288" cy="4590288"/>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1" kern="1200" noProof="0">
              <a:latin typeface="+mn-lt"/>
              <a:ea typeface="Calibri" panose="020F0502020204030204" pitchFamily="34" charset="0"/>
              <a:cs typeface="Times New Roman" panose="02020603050405020304" pitchFamily="18" charset="0"/>
            </a:rPr>
            <a:t>Climate and other issues</a:t>
          </a:r>
          <a:endParaRPr lang="en-AU" sz="2000" b="1" kern="1200" noProof="0" dirty="0">
            <a:latin typeface="+mn-lt"/>
            <a:ea typeface="Calibri" panose="020F0502020204030204" pitchFamily="34" charset="0"/>
            <a:cs typeface="Times New Roman" panose="02020603050405020304" pitchFamily="18" charset="0"/>
          </a:endParaRPr>
        </a:p>
      </dsp:txBody>
      <dsp:txXfrm>
        <a:off x="4879928" y="2557992"/>
        <a:ext cx="1366157" cy="1092925"/>
      </dsp:txXfrm>
    </dsp:sp>
    <dsp:sp modelId="{78F4DA4F-EC73-467B-98C5-8A167DE480B8}">
      <dsp:nvSpPr>
        <dsp:cNvPr id="0" name=""/>
        <dsp:cNvSpPr/>
      </dsp:nvSpPr>
      <dsp:spPr>
        <a:xfrm>
          <a:off x="1819735" y="536080"/>
          <a:ext cx="4590288" cy="4590288"/>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1" kern="1200" noProof="0">
              <a:latin typeface="+mn-lt"/>
              <a:ea typeface="Calibri" panose="020F0502020204030204" pitchFamily="34" charset="0"/>
              <a:cs typeface="Times New Roman" panose="02020603050405020304" pitchFamily="18" charset="0"/>
            </a:rPr>
            <a:t>SMRV</a:t>
          </a:r>
          <a:endParaRPr lang="en-AU" sz="2000" b="1" kern="1200" noProof="0" dirty="0">
            <a:latin typeface="+mn-lt"/>
            <a:ea typeface="Calibri" panose="020F0502020204030204" pitchFamily="34" charset="0"/>
            <a:cs typeface="Times New Roman" panose="02020603050405020304" pitchFamily="18" charset="0"/>
          </a:endParaRPr>
        </a:p>
      </dsp:txBody>
      <dsp:txXfrm>
        <a:off x="3459124" y="3760211"/>
        <a:ext cx="1311510" cy="1202218"/>
      </dsp:txXfrm>
    </dsp:sp>
    <dsp:sp modelId="{0BFC19E4-12E4-408A-82E7-60AB155D2F70}">
      <dsp:nvSpPr>
        <dsp:cNvPr id="0" name=""/>
        <dsp:cNvSpPr/>
      </dsp:nvSpPr>
      <dsp:spPr>
        <a:xfrm>
          <a:off x="1715907" y="460668"/>
          <a:ext cx="4590288" cy="4590288"/>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1" kern="1200" noProof="0">
              <a:latin typeface="+mn-lt"/>
              <a:ea typeface="Calibri" panose="020F0502020204030204" pitchFamily="34" charset="0"/>
              <a:cs typeface="Times New Roman" panose="02020603050405020304" pitchFamily="18" charset="0"/>
            </a:rPr>
            <a:t>Funding solutions</a:t>
          </a:r>
          <a:endParaRPr lang="en-AU" sz="2000" b="1" kern="1200" noProof="0" dirty="0">
            <a:latin typeface="+mn-lt"/>
            <a:ea typeface="Calibri" panose="020F0502020204030204" pitchFamily="34" charset="0"/>
            <a:cs typeface="Times New Roman" panose="02020603050405020304" pitchFamily="18" charset="0"/>
          </a:endParaRPr>
        </a:p>
      </dsp:txBody>
      <dsp:txXfrm>
        <a:off x="1983674" y="2557992"/>
        <a:ext cx="1366157" cy="1092925"/>
      </dsp:txXfrm>
    </dsp:sp>
    <dsp:sp modelId="{7C02E427-C21E-49EC-8F78-14491BB88F57}">
      <dsp:nvSpPr>
        <dsp:cNvPr id="0" name=""/>
        <dsp:cNvSpPr/>
      </dsp:nvSpPr>
      <dsp:spPr>
        <a:xfrm>
          <a:off x="1755253" y="338260"/>
          <a:ext cx="4590288" cy="4590288"/>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1" kern="1200" noProof="0">
              <a:latin typeface="+mn-lt"/>
            </a:rPr>
            <a:t>Partnership</a:t>
          </a:r>
          <a:endParaRPr lang="en-AU" sz="2000" b="1" kern="1200" noProof="0" dirty="0">
            <a:latin typeface="+mn-lt"/>
          </a:endParaRPr>
        </a:p>
      </dsp:txBody>
      <dsp:txXfrm>
        <a:off x="2475491" y="1109866"/>
        <a:ext cx="1475449" cy="983633"/>
      </dsp:txXfrm>
    </dsp:sp>
    <dsp:sp modelId="{DA433729-6A13-4F90-BD3B-2873C544D119}">
      <dsp:nvSpPr>
        <dsp:cNvPr id="0" name=""/>
        <dsp:cNvSpPr/>
      </dsp:nvSpPr>
      <dsp:spPr>
        <a:xfrm>
          <a:off x="1599841" y="54099"/>
          <a:ext cx="5158609" cy="5158609"/>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DEE357-D6C2-44A2-9F8F-B038DD03729F}">
      <dsp:nvSpPr>
        <dsp:cNvPr id="0" name=""/>
        <dsp:cNvSpPr/>
      </dsp:nvSpPr>
      <dsp:spPr>
        <a:xfrm>
          <a:off x="1639720" y="176467"/>
          <a:ext cx="5158609" cy="5158609"/>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3C03C8-55AC-4D74-B867-31D3ADBB53DB}">
      <dsp:nvSpPr>
        <dsp:cNvPr id="0" name=""/>
        <dsp:cNvSpPr/>
      </dsp:nvSpPr>
      <dsp:spPr>
        <a:xfrm>
          <a:off x="1535575" y="252109"/>
          <a:ext cx="5158609" cy="5158609"/>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468511-C90E-4E48-A6E6-89573AC97AB8}">
      <dsp:nvSpPr>
        <dsp:cNvPr id="0" name=""/>
        <dsp:cNvSpPr/>
      </dsp:nvSpPr>
      <dsp:spPr>
        <a:xfrm>
          <a:off x="1431429" y="176467"/>
          <a:ext cx="5158609" cy="5158609"/>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0D2182-CD71-433C-947F-98CF8F37D99B}">
      <dsp:nvSpPr>
        <dsp:cNvPr id="0" name=""/>
        <dsp:cNvSpPr/>
      </dsp:nvSpPr>
      <dsp:spPr>
        <a:xfrm>
          <a:off x="1471308" y="54099"/>
          <a:ext cx="5158609" cy="5158609"/>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451D7-6D40-4465-B5D7-40134FB15201}">
      <dsp:nvSpPr>
        <dsp:cNvPr id="0" name=""/>
        <dsp:cNvSpPr/>
      </dsp:nvSpPr>
      <dsp:spPr>
        <a:xfrm>
          <a:off x="5214718" y="0"/>
          <a:ext cx="1172544" cy="1172544"/>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endParaRPr lang="en-US" sz="5000" b="1" kern="1200" dirty="0">
            <a:solidFill>
              <a:schemeClr val="tx1"/>
            </a:solidFill>
          </a:endParaRPr>
        </a:p>
      </dsp:txBody>
      <dsp:txXfrm>
        <a:off x="5386433" y="171715"/>
        <a:ext cx="829114" cy="829114"/>
      </dsp:txXfrm>
    </dsp:sp>
    <dsp:sp modelId="{509416AE-2C01-4463-9CC1-26CD086D496D}">
      <dsp:nvSpPr>
        <dsp:cNvPr id="0" name=""/>
        <dsp:cNvSpPr/>
      </dsp:nvSpPr>
      <dsp:spPr>
        <a:xfrm rot="1817700">
          <a:off x="6395819" y="825151"/>
          <a:ext cx="305445" cy="3957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dirty="0">
            <a:solidFill>
              <a:schemeClr val="tx1"/>
            </a:solidFill>
          </a:endParaRPr>
        </a:p>
      </dsp:txBody>
      <dsp:txXfrm>
        <a:off x="6402076" y="881186"/>
        <a:ext cx="213812" cy="237439"/>
      </dsp:txXfrm>
    </dsp:sp>
    <dsp:sp modelId="{3ABD5A48-F8F6-4A49-AE6E-1623BCECAF39}">
      <dsp:nvSpPr>
        <dsp:cNvPr id="0" name=""/>
        <dsp:cNvSpPr/>
      </dsp:nvSpPr>
      <dsp:spPr>
        <a:xfrm>
          <a:off x="6724750" y="882214"/>
          <a:ext cx="1172544" cy="1172544"/>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endParaRPr lang="en-US" sz="5000" b="1" kern="1200" dirty="0">
            <a:solidFill>
              <a:schemeClr val="tx1"/>
            </a:solidFill>
          </a:endParaRPr>
        </a:p>
      </dsp:txBody>
      <dsp:txXfrm>
        <a:off x="6896465" y="1053929"/>
        <a:ext cx="829114" cy="829114"/>
      </dsp:txXfrm>
    </dsp:sp>
    <dsp:sp modelId="{57FAE7AA-854C-4DF1-B786-E03827BAE800}">
      <dsp:nvSpPr>
        <dsp:cNvPr id="0" name=""/>
        <dsp:cNvSpPr/>
      </dsp:nvSpPr>
      <dsp:spPr>
        <a:xfrm rot="5400000">
          <a:off x="7312888" y="2277005"/>
          <a:ext cx="311584" cy="3957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dirty="0">
            <a:solidFill>
              <a:schemeClr val="tx1"/>
            </a:solidFill>
          </a:endParaRPr>
        </a:p>
      </dsp:txBody>
      <dsp:txXfrm>
        <a:off x="7359626" y="2309415"/>
        <a:ext cx="218109" cy="237439"/>
      </dsp:txXfrm>
    </dsp:sp>
    <dsp:sp modelId="{DB7E4775-1A59-444C-A4A2-D75B70467F9A}">
      <dsp:nvSpPr>
        <dsp:cNvPr id="0" name=""/>
        <dsp:cNvSpPr/>
      </dsp:nvSpPr>
      <dsp:spPr>
        <a:xfrm>
          <a:off x="6724750" y="2642653"/>
          <a:ext cx="1172544" cy="1172544"/>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b="1" kern="1200" dirty="0">
              <a:solidFill>
                <a:schemeClr val="tx1"/>
              </a:solidFill>
            </a:rPr>
            <a:t> </a:t>
          </a:r>
        </a:p>
      </dsp:txBody>
      <dsp:txXfrm>
        <a:off x="6896465" y="2814368"/>
        <a:ext cx="829114" cy="829114"/>
      </dsp:txXfrm>
    </dsp:sp>
    <dsp:sp modelId="{303C4D5F-3F8F-44E0-86FC-73563D4303AC}">
      <dsp:nvSpPr>
        <dsp:cNvPr id="0" name=""/>
        <dsp:cNvSpPr/>
      </dsp:nvSpPr>
      <dsp:spPr>
        <a:xfrm rot="9000000">
          <a:off x="6474800" y="3699122"/>
          <a:ext cx="311584" cy="3957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dirty="0">
            <a:solidFill>
              <a:schemeClr val="tx1"/>
            </a:solidFill>
          </a:endParaRPr>
        </a:p>
      </dsp:txBody>
      <dsp:txXfrm rot="10800000">
        <a:off x="6562013" y="3754900"/>
        <a:ext cx="218109" cy="237439"/>
      </dsp:txXfrm>
    </dsp:sp>
    <dsp:sp modelId="{6452EF9E-51EE-466E-B757-504EA70C4544}">
      <dsp:nvSpPr>
        <dsp:cNvPr id="0" name=""/>
        <dsp:cNvSpPr/>
      </dsp:nvSpPr>
      <dsp:spPr>
        <a:xfrm>
          <a:off x="5200165" y="3522873"/>
          <a:ext cx="1172544" cy="1172544"/>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b="1" kern="1200" dirty="0">
              <a:solidFill>
                <a:schemeClr val="tx1"/>
              </a:solidFill>
            </a:rPr>
            <a:t> </a:t>
          </a:r>
        </a:p>
      </dsp:txBody>
      <dsp:txXfrm>
        <a:off x="5371880" y="3694588"/>
        <a:ext cx="829114" cy="829114"/>
      </dsp:txXfrm>
    </dsp:sp>
    <dsp:sp modelId="{A3CDC428-F1D9-47BF-85DC-31FF6B54FEFA}">
      <dsp:nvSpPr>
        <dsp:cNvPr id="0" name=""/>
        <dsp:cNvSpPr/>
      </dsp:nvSpPr>
      <dsp:spPr>
        <a:xfrm rot="12600000">
          <a:off x="4767393" y="3579133"/>
          <a:ext cx="311584" cy="3957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dirty="0">
            <a:solidFill>
              <a:schemeClr val="tx1"/>
            </a:solidFill>
          </a:endParaRPr>
        </a:p>
      </dsp:txBody>
      <dsp:txXfrm rot="10800000">
        <a:off x="4854606" y="3681649"/>
        <a:ext cx="218109" cy="237439"/>
      </dsp:txXfrm>
    </dsp:sp>
    <dsp:sp modelId="{AD1FAF05-62F2-4BC3-B1ED-18F08523F372}">
      <dsp:nvSpPr>
        <dsp:cNvPr id="0" name=""/>
        <dsp:cNvSpPr/>
      </dsp:nvSpPr>
      <dsp:spPr>
        <a:xfrm>
          <a:off x="3675580" y="2642653"/>
          <a:ext cx="1172544" cy="1172544"/>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b="1" kern="1200" dirty="0">
              <a:solidFill>
                <a:schemeClr val="tx1"/>
              </a:solidFill>
            </a:rPr>
            <a:t> </a:t>
          </a:r>
        </a:p>
      </dsp:txBody>
      <dsp:txXfrm>
        <a:off x="3847295" y="2814368"/>
        <a:ext cx="829114" cy="829114"/>
      </dsp:txXfrm>
    </dsp:sp>
    <dsp:sp modelId="{F26398C3-783B-4254-A7B0-57B76926AD6C}">
      <dsp:nvSpPr>
        <dsp:cNvPr id="0" name=""/>
        <dsp:cNvSpPr/>
      </dsp:nvSpPr>
      <dsp:spPr>
        <a:xfrm rot="16200000">
          <a:off x="3988649" y="2299490"/>
          <a:ext cx="311584" cy="3957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dirty="0">
            <a:solidFill>
              <a:schemeClr val="tx1"/>
            </a:solidFill>
          </a:endParaRPr>
        </a:p>
      </dsp:txBody>
      <dsp:txXfrm>
        <a:off x="4035387" y="2425375"/>
        <a:ext cx="218109" cy="237439"/>
      </dsp:txXfrm>
    </dsp:sp>
    <dsp:sp modelId="{509B3EED-47B8-45DD-A992-56B77CCC0052}">
      <dsp:nvSpPr>
        <dsp:cNvPr id="0" name=""/>
        <dsp:cNvSpPr/>
      </dsp:nvSpPr>
      <dsp:spPr>
        <a:xfrm>
          <a:off x="3675580" y="882214"/>
          <a:ext cx="1172544" cy="1172544"/>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b="1" kern="1200" dirty="0">
              <a:solidFill>
                <a:schemeClr val="tx1"/>
              </a:solidFill>
            </a:rPr>
            <a:t> </a:t>
          </a:r>
        </a:p>
      </dsp:txBody>
      <dsp:txXfrm>
        <a:off x="3847295" y="1053929"/>
        <a:ext cx="829114" cy="829114"/>
      </dsp:txXfrm>
    </dsp:sp>
    <dsp:sp modelId="{CEBCDCCA-AEB2-4A6E-8A25-2DA37B77B881}">
      <dsp:nvSpPr>
        <dsp:cNvPr id="0" name=""/>
        <dsp:cNvSpPr/>
      </dsp:nvSpPr>
      <dsp:spPr>
        <a:xfrm rot="19810752">
          <a:off x="4864195" y="833999"/>
          <a:ext cx="318797" cy="3957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fr-FR" sz="1700" b="1" kern="1200">
            <a:solidFill>
              <a:schemeClr val="tx1"/>
            </a:solidFill>
          </a:endParaRPr>
        </a:p>
      </dsp:txBody>
      <dsp:txXfrm>
        <a:off x="4870527" y="936926"/>
        <a:ext cx="223158" cy="2374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A389B-D6BE-463A-B363-44B64D89BC76}">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59F1EA-4B3E-4110-9541-EFEC766108F3}">
      <dsp:nvSpPr>
        <dsp:cNvPr id="0" name=""/>
        <dsp:cNvSpPr/>
      </dsp:nvSpPr>
      <dsp:spPr>
        <a:xfrm>
          <a:off x="512603" y="91936"/>
          <a:ext cx="7214491" cy="865367"/>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0640" rIns="40640" bIns="40640" numCol="1" spcCol="1270" anchor="t" anchorCtr="0">
          <a:noAutofit/>
        </a:bodyPr>
        <a:lstStyle/>
        <a:p>
          <a:pPr marL="0" lvl="0" indent="0" algn="l" defTabSz="711200">
            <a:lnSpc>
              <a:spcPct val="90000"/>
            </a:lnSpc>
            <a:spcBef>
              <a:spcPct val="0"/>
            </a:spcBef>
            <a:spcAft>
              <a:spcPct val="35000"/>
            </a:spcAft>
            <a:buFont typeface="Helvetica" panose="020B0604020202020204" pitchFamily="34" charset="0"/>
            <a:buNone/>
          </a:pPr>
          <a:r>
            <a:rPr lang="en-CA" sz="1600" b="1" kern="1200" noProof="0" dirty="0">
              <a:solidFill>
                <a:schemeClr val="tx1"/>
              </a:solidFill>
            </a:rPr>
            <a:t>Public fundings</a:t>
          </a:r>
        </a:p>
        <a:p>
          <a:pPr marL="171450" lvl="1" indent="-171450" algn="l" defTabSz="711200">
            <a:lnSpc>
              <a:spcPct val="90000"/>
            </a:lnSpc>
            <a:spcBef>
              <a:spcPct val="0"/>
            </a:spcBef>
            <a:spcAft>
              <a:spcPct val="15000"/>
            </a:spcAft>
            <a:buFont typeface="Arial" panose="020B0604020202020204" pitchFamily="34" charset="0"/>
            <a:buChar char="•"/>
          </a:pPr>
          <a:r>
            <a:rPr lang="en-CA" sz="1600" b="1" kern="1200" noProof="0" dirty="0">
              <a:solidFill>
                <a:schemeClr val="tx1"/>
              </a:solidFill>
            </a:rPr>
            <a:t>Regions and countries</a:t>
          </a:r>
        </a:p>
        <a:p>
          <a:pPr marL="171450" lvl="1" indent="-171450" algn="l" defTabSz="711200">
            <a:lnSpc>
              <a:spcPct val="90000"/>
            </a:lnSpc>
            <a:spcBef>
              <a:spcPct val="0"/>
            </a:spcBef>
            <a:spcAft>
              <a:spcPct val="15000"/>
            </a:spcAft>
            <a:buFont typeface="Arial" panose="020B0604020202020204" pitchFamily="34" charset="0"/>
            <a:buChar char="•"/>
          </a:pPr>
          <a:r>
            <a:rPr lang="en-CA" sz="1600" b="1" kern="1200" noProof="0" dirty="0">
              <a:solidFill>
                <a:schemeClr val="tx1"/>
              </a:solidFill>
            </a:rPr>
            <a:t>EU (CAP)</a:t>
          </a:r>
        </a:p>
      </dsp:txBody>
      <dsp:txXfrm>
        <a:off x="512603" y="91936"/>
        <a:ext cx="7214491" cy="865367"/>
      </dsp:txXfrm>
    </dsp:sp>
    <dsp:sp modelId="{41F8143B-4699-4E67-A531-23303D382E8E}">
      <dsp:nvSpPr>
        <dsp:cNvPr id="0" name=""/>
        <dsp:cNvSpPr/>
      </dsp:nvSpPr>
      <dsp:spPr>
        <a:xfrm>
          <a:off x="32324" y="91311"/>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AFA7E1-EE98-4FC7-80B3-4C03A56515E7}">
      <dsp:nvSpPr>
        <dsp:cNvPr id="0" name=""/>
        <dsp:cNvSpPr/>
      </dsp:nvSpPr>
      <dsp:spPr>
        <a:xfrm>
          <a:off x="1013263" y="1236058"/>
          <a:ext cx="6728978" cy="833271"/>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0640" rIns="40640" bIns="40640" numCol="1" spcCol="1270" anchor="t" anchorCtr="0">
          <a:noAutofit/>
        </a:bodyPr>
        <a:lstStyle/>
        <a:p>
          <a:pPr marL="0" lvl="0" indent="0" algn="l" defTabSz="711200">
            <a:lnSpc>
              <a:spcPct val="90000"/>
            </a:lnSpc>
            <a:spcBef>
              <a:spcPct val="0"/>
            </a:spcBef>
            <a:spcAft>
              <a:spcPct val="35000"/>
            </a:spcAft>
            <a:buNone/>
          </a:pPr>
          <a:r>
            <a:rPr lang="en-CA" sz="1600" b="1" kern="1200" noProof="0" dirty="0">
              <a:solidFill>
                <a:schemeClr val="tx1"/>
              </a:solidFill>
            </a:rPr>
            <a:t> Voluntary purchase of carbon credits</a:t>
          </a:r>
        </a:p>
        <a:p>
          <a:pPr marL="171450" lvl="1" indent="-171450" algn="l" defTabSz="711200">
            <a:lnSpc>
              <a:spcPct val="90000"/>
            </a:lnSpc>
            <a:spcBef>
              <a:spcPct val="0"/>
            </a:spcBef>
            <a:spcAft>
              <a:spcPct val="15000"/>
            </a:spcAft>
            <a:buChar char="•"/>
          </a:pPr>
          <a:r>
            <a:rPr lang="en-CA" sz="1600" b="1" kern="1200" noProof="0" dirty="0">
              <a:solidFill>
                <a:schemeClr val="tx1"/>
              </a:solidFill>
            </a:rPr>
            <a:t>Companies, </a:t>
          </a:r>
        </a:p>
        <a:p>
          <a:pPr marL="171450" lvl="1" indent="-171450" algn="l" defTabSz="711200">
            <a:lnSpc>
              <a:spcPct val="90000"/>
            </a:lnSpc>
            <a:spcBef>
              <a:spcPct val="0"/>
            </a:spcBef>
            <a:spcAft>
              <a:spcPct val="15000"/>
            </a:spcAft>
            <a:buChar char="•"/>
          </a:pPr>
          <a:r>
            <a:rPr lang="en-CA" sz="1600" b="1" kern="1200" noProof="0" dirty="0">
              <a:solidFill>
                <a:schemeClr val="tx1"/>
              </a:solidFill>
            </a:rPr>
            <a:t>Communities or individuals</a:t>
          </a:r>
        </a:p>
      </dsp:txBody>
      <dsp:txXfrm>
        <a:off x="1013263" y="1236058"/>
        <a:ext cx="6728978" cy="833271"/>
      </dsp:txXfrm>
    </dsp:sp>
    <dsp:sp modelId="{93409484-F28B-4703-8B28-D3AF197EE6F9}">
      <dsp:nvSpPr>
        <dsp:cNvPr id="0" name=""/>
        <dsp:cNvSpPr/>
      </dsp:nvSpPr>
      <dsp:spPr>
        <a:xfrm>
          <a:off x="501423" y="1206903"/>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F8987-F1BA-41CE-96F8-D6F2A0DECE5D}">
      <dsp:nvSpPr>
        <dsp:cNvPr id="0" name=""/>
        <dsp:cNvSpPr/>
      </dsp:nvSpPr>
      <dsp:spPr>
        <a:xfrm>
          <a:off x="1144243" y="2370558"/>
          <a:ext cx="6579965" cy="677550"/>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0640" rIns="40640" bIns="40640" numCol="1" spcCol="1270" anchor="t" anchorCtr="0">
          <a:noAutofit/>
        </a:bodyPr>
        <a:lstStyle/>
        <a:p>
          <a:pPr marL="0" lvl="0" indent="0" algn="l" defTabSz="711200">
            <a:lnSpc>
              <a:spcPct val="90000"/>
            </a:lnSpc>
            <a:spcBef>
              <a:spcPct val="0"/>
            </a:spcBef>
            <a:spcAft>
              <a:spcPct val="35000"/>
            </a:spcAft>
            <a:buNone/>
          </a:pPr>
          <a:r>
            <a:rPr lang="en-CA" sz="1600" b="1" kern="1200" noProof="0" dirty="0">
              <a:solidFill>
                <a:schemeClr val="tx1"/>
              </a:solidFill>
            </a:rPr>
            <a:t>Financing from value chain</a:t>
          </a:r>
        </a:p>
        <a:p>
          <a:pPr marL="171450" lvl="1" indent="-171450" algn="l" defTabSz="711200">
            <a:lnSpc>
              <a:spcPct val="90000"/>
            </a:lnSpc>
            <a:spcBef>
              <a:spcPct val="0"/>
            </a:spcBef>
            <a:spcAft>
              <a:spcPct val="15000"/>
            </a:spcAft>
            <a:buChar char="•"/>
          </a:pPr>
          <a:r>
            <a:rPr lang="en-CA" sz="1600" b="1" kern="1200" noProof="0" dirty="0">
              <a:solidFill>
                <a:schemeClr val="tx1"/>
              </a:solidFill>
            </a:rPr>
            <a:t>Premium products</a:t>
          </a:r>
        </a:p>
      </dsp:txBody>
      <dsp:txXfrm>
        <a:off x="1144243" y="2370558"/>
        <a:ext cx="6579965" cy="677550"/>
      </dsp:txXfrm>
    </dsp:sp>
    <dsp:sp modelId="{D22CBDD5-9886-4B3E-A12C-68265E891486}">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9C9F6-74B2-481B-A3E5-5F4D850EDD63}">
      <dsp:nvSpPr>
        <dsp:cNvPr id="0" name=""/>
        <dsp:cNvSpPr/>
      </dsp:nvSpPr>
      <dsp:spPr>
        <a:xfrm>
          <a:off x="995230" y="3386558"/>
          <a:ext cx="6728978" cy="677550"/>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0640" rIns="40640" bIns="4064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CA" sz="1600" b="1" kern="1200" noProof="0" dirty="0">
              <a:solidFill>
                <a:schemeClr val="tx1"/>
              </a:solidFill>
            </a:rPr>
            <a:t>  Voluntary contribution to low carbon projects</a:t>
          </a:r>
        </a:p>
      </dsp:txBody>
      <dsp:txXfrm>
        <a:off x="995230" y="3386558"/>
        <a:ext cx="6728978" cy="677550"/>
      </dsp:txXfrm>
    </dsp:sp>
    <dsp:sp modelId="{A8E623C2-E006-45C7-AA81-1320C09D58D4}">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AD7FBC-A155-4D32-9B93-B766BCCD4F8D}">
      <dsp:nvSpPr>
        <dsp:cNvPr id="0" name=""/>
        <dsp:cNvSpPr/>
      </dsp:nvSpPr>
      <dsp:spPr>
        <a:xfrm>
          <a:off x="509717" y="4402558"/>
          <a:ext cx="7214491" cy="677550"/>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0640" rIns="40640" bIns="4064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CA" sz="1600" b="1" kern="1200" noProof="0">
              <a:solidFill>
                <a:schemeClr val="tx1"/>
              </a:solidFill>
            </a:rPr>
            <a:t>Other </a:t>
          </a:r>
          <a:r>
            <a:rPr lang="en-CA" sz="1600" b="1" kern="1200" noProof="0" dirty="0">
              <a:solidFill>
                <a:schemeClr val="tx1"/>
              </a:solidFill>
            </a:rPr>
            <a:t>?</a:t>
          </a:r>
        </a:p>
        <a:p>
          <a:pPr marL="285750" lvl="1" indent="-285750" algn="l" defTabSz="1244600">
            <a:lnSpc>
              <a:spcPct val="90000"/>
            </a:lnSpc>
            <a:spcBef>
              <a:spcPct val="0"/>
            </a:spcBef>
            <a:spcAft>
              <a:spcPct val="15000"/>
            </a:spcAft>
            <a:buChar char="•"/>
          </a:pPr>
          <a:endParaRPr lang="en-CA" sz="2800" b="1" kern="1200" noProof="0" dirty="0">
            <a:solidFill>
              <a:schemeClr val="tx1"/>
            </a:solidFill>
          </a:endParaRPr>
        </a:p>
      </dsp:txBody>
      <dsp:txXfrm>
        <a:off x="509717" y="4402558"/>
        <a:ext cx="7214491" cy="677550"/>
      </dsp:txXfrm>
    </dsp:sp>
    <dsp:sp modelId="{966B70C9-D82B-4592-BB59-F32E1A2A196D}">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40AA0-ADFD-4663-A293-1A5A404DD23E}">
      <dsp:nvSpPr>
        <dsp:cNvPr id="0" name=""/>
        <dsp:cNvSpPr/>
      </dsp:nvSpPr>
      <dsp:spPr>
        <a:xfrm>
          <a:off x="4868879" y="336"/>
          <a:ext cx="1485828" cy="591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Producer associations</a:t>
          </a:r>
        </a:p>
      </dsp:txBody>
      <dsp:txXfrm>
        <a:off x="4897747" y="29204"/>
        <a:ext cx="1428092" cy="533622"/>
      </dsp:txXfrm>
    </dsp:sp>
    <dsp:sp modelId="{1DEB134A-0880-4CF9-A4C2-C285AEDE28B3}">
      <dsp:nvSpPr>
        <dsp:cNvPr id="0" name=""/>
        <dsp:cNvSpPr/>
      </dsp:nvSpPr>
      <dsp:spPr>
        <a:xfrm>
          <a:off x="3686474" y="340705"/>
          <a:ext cx="4105381" cy="4105381"/>
        </a:xfrm>
        <a:custGeom>
          <a:avLst/>
          <a:gdLst/>
          <a:ahLst/>
          <a:cxnLst/>
          <a:rect l="0" t="0" r="0" b="0"/>
          <a:pathLst>
            <a:path>
              <a:moveTo>
                <a:pt x="2675156" y="96655"/>
              </a:moveTo>
              <a:arcTo wR="2052690" hR="2052690" stAng="17259153" swAng="11982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5CB44A-FEBD-4313-8301-B167D6BDCDF4}">
      <dsp:nvSpPr>
        <dsp:cNvPr id="0" name=""/>
        <dsp:cNvSpPr/>
      </dsp:nvSpPr>
      <dsp:spPr>
        <a:xfrm>
          <a:off x="6365627" y="772020"/>
          <a:ext cx="1818917" cy="591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tx1"/>
              </a:solidFill>
            </a:rPr>
            <a:t>Interprofessions</a:t>
          </a:r>
          <a:endParaRPr lang="en-US" sz="1800" b="1" kern="1200" dirty="0">
            <a:solidFill>
              <a:schemeClr val="tx1"/>
            </a:solidFill>
          </a:endParaRPr>
        </a:p>
      </dsp:txBody>
      <dsp:txXfrm>
        <a:off x="6394495" y="800888"/>
        <a:ext cx="1761181" cy="533622"/>
      </dsp:txXfrm>
    </dsp:sp>
    <dsp:sp modelId="{C8F30967-3EFB-472C-B3A7-7C8BD7C760EE}">
      <dsp:nvSpPr>
        <dsp:cNvPr id="0" name=""/>
        <dsp:cNvSpPr/>
      </dsp:nvSpPr>
      <dsp:spPr>
        <a:xfrm>
          <a:off x="3543860" y="159299"/>
          <a:ext cx="4105381" cy="4105381"/>
        </a:xfrm>
        <a:custGeom>
          <a:avLst/>
          <a:gdLst/>
          <a:ahLst/>
          <a:cxnLst/>
          <a:rect l="0" t="0" r="0" b="0"/>
          <a:pathLst>
            <a:path>
              <a:moveTo>
                <a:pt x="3924686" y="1210568"/>
              </a:moveTo>
              <a:arcTo wR="2052690" hR="2052690" stAng="20146757" swAng="117482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4660FD-2FE2-4EEB-9F1D-A16C4949505E}">
      <dsp:nvSpPr>
        <dsp:cNvPr id="0" name=""/>
        <dsp:cNvSpPr/>
      </dsp:nvSpPr>
      <dsp:spPr>
        <a:xfrm>
          <a:off x="6775936" y="2053027"/>
          <a:ext cx="1777094" cy="591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National and regional bodies</a:t>
          </a:r>
        </a:p>
      </dsp:txBody>
      <dsp:txXfrm>
        <a:off x="6804804" y="2081895"/>
        <a:ext cx="1719358" cy="533622"/>
      </dsp:txXfrm>
    </dsp:sp>
    <dsp:sp modelId="{2369416E-4DD6-4269-ACD4-40CA2569ABD5}">
      <dsp:nvSpPr>
        <dsp:cNvPr id="0" name=""/>
        <dsp:cNvSpPr/>
      </dsp:nvSpPr>
      <dsp:spPr>
        <a:xfrm>
          <a:off x="3559102" y="296015"/>
          <a:ext cx="4105381" cy="4105381"/>
        </a:xfrm>
        <a:custGeom>
          <a:avLst/>
          <a:gdLst/>
          <a:ahLst/>
          <a:cxnLst/>
          <a:rect l="0" t="0" r="0" b="0"/>
          <a:pathLst>
            <a:path>
              <a:moveTo>
                <a:pt x="4082623" y="2357500"/>
              </a:moveTo>
              <a:arcTo wR="2052690" hR="2052690" stAng="512376" swAng="15282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14C460-8AD4-4FA5-AC9F-56E0E82AAA08}">
      <dsp:nvSpPr>
        <dsp:cNvPr id="0" name=""/>
        <dsp:cNvSpPr/>
      </dsp:nvSpPr>
      <dsp:spPr>
        <a:xfrm>
          <a:off x="6446091" y="3504498"/>
          <a:ext cx="1234346" cy="591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Agri -Food industry</a:t>
          </a:r>
        </a:p>
      </dsp:txBody>
      <dsp:txXfrm>
        <a:off x="6474959" y="3533366"/>
        <a:ext cx="1176610" cy="533622"/>
      </dsp:txXfrm>
    </dsp:sp>
    <dsp:sp modelId="{82CB3E4C-655D-44D7-A5B1-F2B06FA95B2E}">
      <dsp:nvSpPr>
        <dsp:cNvPr id="0" name=""/>
        <dsp:cNvSpPr/>
      </dsp:nvSpPr>
      <dsp:spPr>
        <a:xfrm>
          <a:off x="3559102" y="296015"/>
          <a:ext cx="4105381" cy="4105381"/>
        </a:xfrm>
        <a:custGeom>
          <a:avLst/>
          <a:gdLst/>
          <a:ahLst/>
          <a:cxnLst/>
          <a:rect l="0" t="0" r="0" b="0"/>
          <a:pathLst>
            <a:path>
              <a:moveTo>
                <a:pt x="3124458" y="3803362"/>
              </a:moveTo>
              <a:arcTo wR="2052690" hR="2052690" stAng="3511492" swAng="110903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C2750AF-525E-4038-9F28-B058FF61F15E}">
      <dsp:nvSpPr>
        <dsp:cNvPr id="0" name=""/>
        <dsp:cNvSpPr/>
      </dsp:nvSpPr>
      <dsp:spPr>
        <a:xfrm>
          <a:off x="5156902" y="4105718"/>
          <a:ext cx="909781" cy="591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Bank sector</a:t>
          </a:r>
        </a:p>
      </dsp:txBody>
      <dsp:txXfrm>
        <a:off x="5185770" y="4134586"/>
        <a:ext cx="852045" cy="533622"/>
      </dsp:txXfrm>
    </dsp:sp>
    <dsp:sp modelId="{F4B123F9-6B90-456E-8712-D808B72A7A8D}">
      <dsp:nvSpPr>
        <dsp:cNvPr id="0" name=""/>
        <dsp:cNvSpPr/>
      </dsp:nvSpPr>
      <dsp:spPr>
        <a:xfrm>
          <a:off x="3559102" y="296015"/>
          <a:ext cx="4105381" cy="4105381"/>
        </a:xfrm>
        <a:custGeom>
          <a:avLst/>
          <a:gdLst/>
          <a:ahLst/>
          <a:cxnLst/>
          <a:rect l="0" t="0" r="0" b="0"/>
          <a:pathLst>
            <a:path>
              <a:moveTo>
                <a:pt x="1591243" y="4052841"/>
              </a:moveTo>
              <a:arcTo wR="2052690" hR="2052690" stAng="6179471" swAng="110903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E8834B-927C-469A-9B60-C12ACCC95371}">
      <dsp:nvSpPr>
        <dsp:cNvPr id="0" name=""/>
        <dsp:cNvSpPr/>
      </dsp:nvSpPr>
      <dsp:spPr>
        <a:xfrm>
          <a:off x="3705431" y="3504498"/>
          <a:ext cx="909781" cy="591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Carbon buyers</a:t>
          </a:r>
        </a:p>
      </dsp:txBody>
      <dsp:txXfrm>
        <a:off x="3734299" y="3533366"/>
        <a:ext cx="852045" cy="533622"/>
      </dsp:txXfrm>
    </dsp:sp>
    <dsp:sp modelId="{785077A6-791D-430B-9575-FE644D10E699}">
      <dsp:nvSpPr>
        <dsp:cNvPr id="0" name=""/>
        <dsp:cNvSpPr/>
      </dsp:nvSpPr>
      <dsp:spPr>
        <a:xfrm>
          <a:off x="3559102" y="296015"/>
          <a:ext cx="4105381" cy="4105381"/>
        </a:xfrm>
        <a:custGeom>
          <a:avLst/>
          <a:gdLst/>
          <a:ahLst/>
          <a:cxnLst/>
          <a:rect l="0" t="0" r="0" b="0"/>
          <a:pathLst>
            <a:path>
              <a:moveTo>
                <a:pt x="351137" y="3200843"/>
              </a:moveTo>
              <a:arcTo wR="2052690" hR="2052690" stAng="8759388" swAng="15282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7A1ABD1-E958-403E-90DF-17D6D09247A0}">
      <dsp:nvSpPr>
        <dsp:cNvPr id="0" name=""/>
        <dsp:cNvSpPr/>
      </dsp:nvSpPr>
      <dsp:spPr>
        <a:xfrm>
          <a:off x="3019843" y="2053027"/>
          <a:ext cx="1078518" cy="591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Research sector</a:t>
          </a:r>
        </a:p>
      </dsp:txBody>
      <dsp:txXfrm>
        <a:off x="3048711" y="2081895"/>
        <a:ext cx="1020782" cy="533622"/>
      </dsp:txXfrm>
    </dsp:sp>
    <dsp:sp modelId="{ADD0F6A8-A3D5-418A-B3FE-CD1FF3CBF6CD}">
      <dsp:nvSpPr>
        <dsp:cNvPr id="0" name=""/>
        <dsp:cNvSpPr/>
      </dsp:nvSpPr>
      <dsp:spPr>
        <a:xfrm>
          <a:off x="3580507" y="3741"/>
          <a:ext cx="4105381" cy="4105381"/>
        </a:xfrm>
        <a:custGeom>
          <a:avLst/>
          <a:gdLst/>
          <a:ahLst/>
          <a:cxnLst/>
          <a:rect l="0" t="0" r="0" b="0"/>
          <a:pathLst>
            <a:path>
              <a:moveTo>
                <a:pt x="26" y="2042285"/>
              </a:moveTo>
              <a:arcTo wR="2052690" hR="2052690" stAng="10817426" swAng="115480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5F6555-3F60-4D73-B950-2633984127AF}">
      <dsp:nvSpPr>
        <dsp:cNvPr id="0" name=""/>
        <dsp:cNvSpPr/>
      </dsp:nvSpPr>
      <dsp:spPr>
        <a:xfrm>
          <a:off x="3219726" y="772023"/>
          <a:ext cx="1331101" cy="591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Advice companies</a:t>
          </a:r>
        </a:p>
      </dsp:txBody>
      <dsp:txXfrm>
        <a:off x="3248594" y="800891"/>
        <a:ext cx="1273365" cy="533622"/>
      </dsp:txXfrm>
    </dsp:sp>
    <dsp:sp modelId="{84897CE1-60A7-4A00-A806-FE6E86D259BD}">
      <dsp:nvSpPr>
        <dsp:cNvPr id="0" name=""/>
        <dsp:cNvSpPr/>
      </dsp:nvSpPr>
      <dsp:spPr>
        <a:xfrm>
          <a:off x="3311766" y="374449"/>
          <a:ext cx="4105381" cy="4105381"/>
        </a:xfrm>
        <a:custGeom>
          <a:avLst/>
          <a:gdLst/>
          <a:ahLst/>
          <a:cxnLst/>
          <a:rect l="0" t="0" r="0" b="0"/>
          <a:pathLst>
            <a:path>
              <a:moveTo>
                <a:pt x="844962" y="392891"/>
              </a:moveTo>
              <a:arcTo wR="2052690" hR="2052690" stAng="14037544" swAng="131091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7FDBD-DBEE-42F9-A44F-9DBCE18029ED}">
      <dsp:nvSpPr>
        <dsp:cNvPr id="0" name=""/>
        <dsp:cNvSpPr/>
      </dsp:nvSpPr>
      <dsp:spPr>
        <a:xfrm rot="5400000">
          <a:off x="267074" y="1325494"/>
          <a:ext cx="798617" cy="1328882"/>
        </a:xfrm>
        <a:prstGeom prst="corner">
          <a:avLst>
            <a:gd name="adj1" fmla="val 16120"/>
            <a:gd name="adj2" fmla="val 16110"/>
          </a:avLst>
        </a:prstGeom>
        <a:solidFill>
          <a:schemeClr val="accent6">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6455C-321C-4D49-8D74-8A276CF146FC}">
      <dsp:nvSpPr>
        <dsp:cNvPr id="0" name=""/>
        <dsp:cNvSpPr/>
      </dsp:nvSpPr>
      <dsp:spPr>
        <a:xfrm>
          <a:off x="133765" y="1722543"/>
          <a:ext cx="1199722" cy="105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kern="1200" dirty="0"/>
            <a:t>Information - Training</a:t>
          </a:r>
        </a:p>
      </dsp:txBody>
      <dsp:txXfrm>
        <a:off x="133765" y="1722543"/>
        <a:ext cx="1199722" cy="1051626"/>
      </dsp:txXfrm>
    </dsp:sp>
    <dsp:sp modelId="{83BDBDC4-75F0-44F7-B1C1-9D400F0000F5}">
      <dsp:nvSpPr>
        <dsp:cNvPr id="0" name=""/>
        <dsp:cNvSpPr/>
      </dsp:nvSpPr>
      <dsp:spPr>
        <a:xfrm>
          <a:off x="1107125" y="1227660"/>
          <a:ext cx="226362" cy="226362"/>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F1E78-238E-48E3-AB75-367DC9662C9C}">
      <dsp:nvSpPr>
        <dsp:cNvPr id="0" name=""/>
        <dsp:cNvSpPr/>
      </dsp:nvSpPr>
      <dsp:spPr>
        <a:xfrm rot="5400000">
          <a:off x="1735769" y="962064"/>
          <a:ext cx="798617" cy="1328882"/>
        </a:xfrm>
        <a:prstGeom prst="corner">
          <a:avLst>
            <a:gd name="adj1" fmla="val 16120"/>
            <a:gd name="adj2" fmla="val 16110"/>
          </a:avLst>
        </a:prstGeom>
        <a:solidFill>
          <a:schemeClr val="accent6">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798E6-B02A-4C40-9306-33DAE4B4F710}">
      <dsp:nvSpPr>
        <dsp:cNvPr id="0" name=""/>
        <dsp:cNvSpPr/>
      </dsp:nvSpPr>
      <dsp:spPr>
        <a:xfrm>
          <a:off x="1602459" y="1359114"/>
          <a:ext cx="1199722" cy="105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fr-FR" sz="1700" kern="1200" dirty="0" err="1"/>
            <a:t>Farm</a:t>
          </a:r>
          <a:r>
            <a:rPr lang="fr-FR" sz="1700" kern="1200" dirty="0"/>
            <a:t> </a:t>
          </a:r>
          <a:r>
            <a:rPr lang="fr-FR" sz="1700" kern="1200" dirty="0" err="1"/>
            <a:t>assessment</a:t>
          </a:r>
          <a:endParaRPr lang="fr-FR" sz="1700" kern="1200" dirty="0"/>
        </a:p>
      </dsp:txBody>
      <dsp:txXfrm>
        <a:off x="1602459" y="1359114"/>
        <a:ext cx="1199722" cy="1051626"/>
      </dsp:txXfrm>
    </dsp:sp>
    <dsp:sp modelId="{38B22861-5AC5-4D97-AEE6-0E104CFC052A}">
      <dsp:nvSpPr>
        <dsp:cNvPr id="0" name=""/>
        <dsp:cNvSpPr/>
      </dsp:nvSpPr>
      <dsp:spPr>
        <a:xfrm>
          <a:off x="2575819" y="864230"/>
          <a:ext cx="226362" cy="226362"/>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37C880-4CAC-4072-9AEA-C76A6DDEEF42}">
      <dsp:nvSpPr>
        <dsp:cNvPr id="0" name=""/>
        <dsp:cNvSpPr/>
      </dsp:nvSpPr>
      <dsp:spPr>
        <a:xfrm rot="5400000">
          <a:off x="3204463" y="598634"/>
          <a:ext cx="798617" cy="1328882"/>
        </a:xfrm>
        <a:prstGeom prst="corner">
          <a:avLst>
            <a:gd name="adj1" fmla="val 16120"/>
            <a:gd name="adj2" fmla="val 16110"/>
          </a:avLst>
        </a:prstGeom>
        <a:solidFill>
          <a:schemeClr val="accent6">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272FDD-BC5D-40AB-BF7E-05337AEE8ED5}">
      <dsp:nvSpPr>
        <dsp:cNvPr id="0" name=""/>
        <dsp:cNvSpPr/>
      </dsp:nvSpPr>
      <dsp:spPr>
        <a:xfrm>
          <a:off x="3071154" y="995684"/>
          <a:ext cx="1199722" cy="105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fr-FR" sz="1700" kern="1200" dirty="0" err="1"/>
            <a:t>Carbon</a:t>
          </a:r>
          <a:r>
            <a:rPr lang="fr-FR" sz="1700" kern="1200" dirty="0"/>
            <a:t> mitigation action plan</a:t>
          </a:r>
        </a:p>
      </dsp:txBody>
      <dsp:txXfrm>
        <a:off x="3071154" y="995684"/>
        <a:ext cx="1199722" cy="1051626"/>
      </dsp:txXfrm>
    </dsp:sp>
    <dsp:sp modelId="{6D394B8F-3E4B-441D-A82E-3845AF75EDE1}">
      <dsp:nvSpPr>
        <dsp:cNvPr id="0" name=""/>
        <dsp:cNvSpPr/>
      </dsp:nvSpPr>
      <dsp:spPr>
        <a:xfrm>
          <a:off x="4044513" y="500800"/>
          <a:ext cx="226362" cy="226362"/>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8CFDFC-8E3F-4CA3-A5D1-E690D24620C2}">
      <dsp:nvSpPr>
        <dsp:cNvPr id="0" name=""/>
        <dsp:cNvSpPr/>
      </dsp:nvSpPr>
      <dsp:spPr>
        <a:xfrm rot="5400000">
          <a:off x="4673157" y="235204"/>
          <a:ext cx="798617" cy="1328882"/>
        </a:xfrm>
        <a:prstGeom prst="corner">
          <a:avLst>
            <a:gd name="adj1" fmla="val 16120"/>
            <a:gd name="adj2" fmla="val 16110"/>
          </a:avLst>
        </a:prstGeom>
        <a:solidFill>
          <a:schemeClr val="accent6">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AE3025-478A-467A-9D74-B9908B21939D}">
      <dsp:nvSpPr>
        <dsp:cNvPr id="0" name=""/>
        <dsp:cNvSpPr/>
      </dsp:nvSpPr>
      <dsp:spPr>
        <a:xfrm>
          <a:off x="4539848" y="632254"/>
          <a:ext cx="1199722" cy="105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kern="1200" dirty="0"/>
            <a:t>Monitoring</a:t>
          </a:r>
        </a:p>
      </dsp:txBody>
      <dsp:txXfrm>
        <a:off x="4539848" y="632254"/>
        <a:ext cx="1199722" cy="1051626"/>
      </dsp:txXfrm>
    </dsp:sp>
    <dsp:sp modelId="{CEB75635-EA5E-4376-8AB0-CE3040551A64}">
      <dsp:nvSpPr>
        <dsp:cNvPr id="0" name=""/>
        <dsp:cNvSpPr/>
      </dsp:nvSpPr>
      <dsp:spPr>
        <a:xfrm>
          <a:off x="5513208" y="137371"/>
          <a:ext cx="226362" cy="226362"/>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CF8E9-4A64-4D70-BD38-CDE6402AABCD}">
      <dsp:nvSpPr>
        <dsp:cNvPr id="0" name=""/>
        <dsp:cNvSpPr/>
      </dsp:nvSpPr>
      <dsp:spPr>
        <a:xfrm rot="5400000">
          <a:off x="6141852" y="-128225"/>
          <a:ext cx="798617" cy="132888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56293-BB1D-49C5-8665-72EDE04D197D}">
      <dsp:nvSpPr>
        <dsp:cNvPr id="0" name=""/>
        <dsp:cNvSpPr/>
      </dsp:nvSpPr>
      <dsp:spPr>
        <a:xfrm>
          <a:off x="6008543" y="268824"/>
          <a:ext cx="1199722" cy="105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kern="1200" dirty="0" err="1"/>
            <a:t>Carbon</a:t>
          </a:r>
          <a:r>
            <a:rPr lang="fr-FR" sz="1700" kern="1200" dirty="0"/>
            <a:t> certification</a:t>
          </a:r>
        </a:p>
      </dsp:txBody>
      <dsp:txXfrm>
        <a:off x="6008543" y="268824"/>
        <a:ext cx="1199722" cy="105162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57EE-2ED8-4E48-86C3-49663E03BD9E}">
      <dsp:nvSpPr>
        <dsp:cNvPr id="0" name=""/>
        <dsp:cNvSpPr/>
      </dsp:nvSpPr>
      <dsp:spPr>
        <a:xfrm>
          <a:off x="4298" y="424015"/>
          <a:ext cx="1598976" cy="639590"/>
        </a:xfrm>
        <a:prstGeom prst="chevron">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sp:txBody>
      <dsp:txXfrm>
        <a:off x="324093" y="424015"/>
        <a:ext cx="959386" cy="639590"/>
      </dsp:txXfrm>
    </dsp:sp>
    <dsp:sp modelId="{D66DB8D0-7C61-4B78-A14F-3925586D8949}">
      <dsp:nvSpPr>
        <dsp:cNvPr id="0" name=""/>
        <dsp:cNvSpPr/>
      </dsp:nvSpPr>
      <dsp:spPr>
        <a:xfrm>
          <a:off x="1443377"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1763172" y="424015"/>
        <a:ext cx="959386" cy="639590"/>
      </dsp:txXfrm>
    </dsp:sp>
    <dsp:sp modelId="{86D4ABDC-FFDF-47F1-93AE-B99FE41F65C7}">
      <dsp:nvSpPr>
        <dsp:cNvPr id="0" name=""/>
        <dsp:cNvSpPr/>
      </dsp:nvSpPr>
      <dsp:spPr>
        <a:xfrm>
          <a:off x="2882456"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3202251" y="424015"/>
        <a:ext cx="959386" cy="639590"/>
      </dsp:txXfrm>
    </dsp:sp>
    <dsp:sp modelId="{7A1D1F3C-72D0-40FD-8ACC-907E39EC8EC7}">
      <dsp:nvSpPr>
        <dsp:cNvPr id="0" name=""/>
        <dsp:cNvSpPr/>
      </dsp:nvSpPr>
      <dsp:spPr>
        <a:xfrm>
          <a:off x="4321536" y="424015"/>
          <a:ext cx="1598976" cy="639590"/>
        </a:xfrm>
        <a:prstGeom prst="chevron">
          <a:avLst/>
        </a:prstGeom>
        <a:solidFill>
          <a:schemeClr val="accent4">
            <a:shade val="50000"/>
            <a:hueOff val="-594204"/>
            <a:satOff val="0"/>
            <a:lumOff val="4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4641331" y="424015"/>
        <a:ext cx="959386" cy="639590"/>
      </dsp:txXfrm>
    </dsp:sp>
    <dsp:sp modelId="{56F33B27-FF49-4E23-95A5-BE1E994F6F65}">
      <dsp:nvSpPr>
        <dsp:cNvPr id="0" name=""/>
        <dsp:cNvSpPr/>
      </dsp:nvSpPr>
      <dsp:spPr>
        <a:xfrm>
          <a:off x="5760615"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6080410" y="424015"/>
        <a:ext cx="959386" cy="639590"/>
      </dsp:txXfrm>
    </dsp:sp>
    <dsp:sp modelId="{1C8AD5B3-C8DF-49C2-A1A8-907EB1A21CB7}">
      <dsp:nvSpPr>
        <dsp:cNvPr id="0" name=""/>
        <dsp:cNvSpPr/>
      </dsp:nvSpPr>
      <dsp:spPr>
        <a:xfrm>
          <a:off x="7199694"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Année 6</a:t>
          </a:r>
        </a:p>
      </dsp:txBody>
      <dsp:txXfrm>
        <a:off x="7519489" y="424015"/>
        <a:ext cx="959386" cy="63959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57EE-2ED8-4E48-86C3-49663E03BD9E}">
      <dsp:nvSpPr>
        <dsp:cNvPr id="0" name=""/>
        <dsp:cNvSpPr/>
      </dsp:nvSpPr>
      <dsp:spPr>
        <a:xfrm>
          <a:off x="4298" y="424015"/>
          <a:ext cx="1598976" cy="639590"/>
        </a:xfrm>
        <a:prstGeom prst="chevron">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sp:txBody>
      <dsp:txXfrm>
        <a:off x="324093" y="424015"/>
        <a:ext cx="959386" cy="639590"/>
      </dsp:txXfrm>
    </dsp:sp>
    <dsp:sp modelId="{D66DB8D0-7C61-4B78-A14F-3925586D8949}">
      <dsp:nvSpPr>
        <dsp:cNvPr id="0" name=""/>
        <dsp:cNvSpPr/>
      </dsp:nvSpPr>
      <dsp:spPr>
        <a:xfrm>
          <a:off x="1443377"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1763172" y="424015"/>
        <a:ext cx="959386" cy="639590"/>
      </dsp:txXfrm>
    </dsp:sp>
    <dsp:sp modelId="{86D4ABDC-FFDF-47F1-93AE-B99FE41F65C7}">
      <dsp:nvSpPr>
        <dsp:cNvPr id="0" name=""/>
        <dsp:cNvSpPr/>
      </dsp:nvSpPr>
      <dsp:spPr>
        <a:xfrm>
          <a:off x="2882456"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3202251" y="424015"/>
        <a:ext cx="959386" cy="639590"/>
      </dsp:txXfrm>
    </dsp:sp>
    <dsp:sp modelId="{7A1D1F3C-72D0-40FD-8ACC-907E39EC8EC7}">
      <dsp:nvSpPr>
        <dsp:cNvPr id="0" name=""/>
        <dsp:cNvSpPr/>
      </dsp:nvSpPr>
      <dsp:spPr>
        <a:xfrm>
          <a:off x="4321536" y="424015"/>
          <a:ext cx="1598976" cy="639590"/>
        </a:xfrm>
        <a:prstGeom prst="chevron">
          <a:avLst/>
        </a:prstGeom>
        <a:solidFill>
          <a:schemeClr val="accent4">
            <a:shade val="50000"/>
            <a:hueOff val="-594204"/>
            <a:satOff val="0"/>
            <a:lumOff val="4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4641331" y="424015"/>
        <a:ext cx="959386" cy="639590"/>
      </dsp:txXfrm>
    </dsp:sp>
    <dsp:sp modelId="{56F33B27-FF49-4E23-95A5-BE1E994F6F65}">
      <dsp:nvSpPr>
        <dsp:cNvPr id="0" name=""/>
        <dsp:cNvSpPr/>
      </dsp:nvSpPr>
      <dsp:spPr>
        <a:xfrm>
          <a:off x="5760615"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6080410" y="424015"/>
        <a:ext cx="959386" cy="639590"/>
      </dsp:txXfrm>
    </dsp:sp>
    <dsp:sp modelId="{1C8AD5B3-C8DF-49C2-A1A8-907EB1A21CB7}">
      <dsp:nvSpPr>
        <dsp:cNvPr id="0" name=""/>
        <dsp:cNvSpPr/>
      </dsp:nvSpPr>
      <dsp:spPr>
        <a:xfrm>
          <a:off x="7199694"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Année 6</a:t>
          </a:r>
        </a:p>
      </dsp:txBody>
      <dsp:txXfrm>
        <a:off x="7519489" y="424015"/>
        <a:ext cx="959386" cy="639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D2600-C91C-4FCB-88AD-BCACE064088C}">
      <dsp:nvSpPr>
        <dsp:cNvPr id="0" name=""/>
        <dsp:cNvSpPr/>
      </dsp:nvSpPr>
      <dsp:spPr>
        <a:xfrm>
          <a:off x="0" y="387230"/>
          <a:ext cx="10983331" cy="95996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2429" tIns="479044" rIns="852429" bIns="163576" numCol="1" spcCol="1270" anchor="t" anchorCtr="0">
          <a:noAutofit/>
        </a:bodyPr>
        <a:lstStyle/>
        <a:p>
          <a:pPr marL="228600" lvl="1" indent="-228600" algn="l" defTabSz="1022350">
            <a:lnSpc>
              <a:spcPct val="90000"/>
            </a:lnSpc>
            <a:spcBef>
              <a:spcPct val="0"/>
            </a:spcBef>
            <a:spcAft>
              <a:spcPct val="15000"/>
            </a:spcAft>
            <a:buChar char="•"/>
          </a:pPr>
          <a:r>
            <a:rPr lang="fr-BE" sz="2300" kern="1200"/>
            <a:t>EU objective of </a:t>
          </a:r>
          <a:r>
            <a:rPr lang="fr-BE" sz="2300" b="1" kern="1200" err="1">
              <a:solidFill>
                <a:srgbClr val="ED8D2F"/>
              </a:solidFill>
            </a:rPr>
            <a:t>climate</a:t>
          </a:r>
          <a:r>
            <a:rPr lang="fr-BE" sz="2300" b="1" kern="1200">
              <a:solidFill>
                <a:srgbClr val="ED8D2F"/>
              </a:solidFill>
            </a:rPr>
            <a:t> </a:t>
          </a:r>
          <a:r>
            <a:rPr lang="fr-BE" sz="2300" b="1" kern="1200" err="1">
              <a:solidFill>
                <a:srgbClr val="ED8D2F"/>
              </a:solidFill>
            </a:rPr>
            <a:t>neutrality</a:t>
          </a:r>
          <a:r>
            <a:rPr lang="fr-BE" sz="2300" b="1" kern="1200">
              <a:solidFill>
                <a:srgbClr val="ED8D2F"/>
              </a:solidFill>
            </a:rPr>
            <a:t> </a:t>
          </a:r>
          <a:r>
            <a:rPr lang="fr-BE" sz="2300" kern="1200"/>
            <a:t>by 2050</a:t>
          </a:r>
          <a:endParaRPr lang="en-IE" sz="2300" kern="1200"/>
        </a:p>
      </dsp:txBody>
      <dsp:txXfrm>
        <a:off x="0" y="387230"/>
        <a:ext cx="10983331" cy="959962"/>
      </dsp:txXfrm>
    </dsp:sp>
    <dsp:sp modelId="{5B10B240-DE5F-476E-805B-717CFEBD22AD}">
      <dsp:nvSpPr>
        <dsp:cNvPr id="0" name=""/>
        <dsp:cNvSpPr/>
      </dsp:nvSpPr>
      <dsp:spPr>
        <a:xfrm>
          <a:off x="549166" y="47750"/>
          <a:ext cx="10124610" cy="678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601" tIns="0" rIns="290601" bIns="0" numCol="1" spcCol="1270" anchor="ctr" anchorCtr="0">
          <a:noAutofit/>
        </a:bodyPr>
        <a:lstStyle/>
        <a:p>
          <a:pPr marL="0" lvl="0" indent="0" algn="l" defTabSz="1022350">
            <a:lnSpc>
              <a:spcPct val="90000"/>
            </a:lnSpc>
            <a:spcBef>
              <a:spcPct val="0"/>
            </a:spcBef>
            <a:spcAft>
              <a:spcPct val="35000"/>
            </a:spcAft>
            <a:buNone/>
          </a:pPr>
          <a:r>
            <a:rPr lang="fr-BE" sz="2300" b="1" kern="1200"/>
            <a:t>Climate Law</a:t>
          </a:r>
          <a:r>
            <a:rPr lang="fr-BE" sz="2300" kern="1200"/>
            <a:t>	</a:t>
          </a:r>
          <a:endParaRPr lang="en-IE" sz="2300" kern="1200"/>
        </a:p>
      </dsp:txBody>
      <dsp:txXfrm>
        <a:off x="582310" y="80894"/>
        <a:ext cx="10058322" cy="612672"/>
      </dsp:txXfrm>
    </dsp:sp>
    <dsp:sp modelId="{82C45FFF-EACA-4C21-808E-4A4F32F28AE3}">
      <dsp:nvSpPr>
        <dsp:cNvPr id="0" name=""/>
        <dsp:cNvSpPr/>
      </dsp:nvSpPr>
      <dsp:spPr>
        <a:xfrm>
          <a:off x="0" y="1810872"/>
          <a:ext cx="10983331" cy="1267875"/>
        </a:xfrm>
        <a:prstGeom prst="rect">
          <a:avLst/>
        </a:prstGeom>
        <a:solidFill>
          <a:schemeClr val="lt1">
            <a:alpha val="90000"/>
            <a:hueOff val="0"/>
            <a:satOff val="0"/>
            <a:lumOff val="0"/>
            <a:alphaOff val="0"/>
          </a:schemeClr>
        </a:solidFill>
        <a:ln w="12700" cap="flat" cmpd="sng" algn="ctr">
          <a:solidFill>
            <a:schemeClr val="accent4">
              <a:hueOff val="464778"/>
              <a:satOff val="7965"/>
              <a:lumOff val="-2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2429" tIns="479044" rIns="852429" bIns="163576" numCol="1" spcCol="1270" anchor="t" anchorCtr="0">
          <a:noAutofit/>
        </a:bodyPr>
        <a:lstStyle/>
        <a:p>
          <a:pPr marL="228600" lvl="1" indent="-228600" algn="l" defTabSz="1022350">
            <a:lnSpc>
              <a:spcPct val="90000"/>
            </a:lnSpc>
            <a:spcBef>
              <a:spcPct val="0"/>
            </a:spcBef>
            <a:spcAft>
              <a:spcPct val="15000"/>
            </a:spcAft>
            <a:buChar char="•"/>
          </a:pPr>
          <a:r>
            <a:rPr lang="fr-BE" sz="2300" kern="1200"/>
            <a:t>ambitious target for net carbon removals in soils, forests and wood products: </a:t>
          </a:r>
          <a:r>
            <a:rPr lang="fr-BE" sz="2300" b="1" kern="1200">
              <a:solidFill>
                <a:srgbClr val="F5A218"/>
              </a:solidFill>
            </a:rPr>
            <a:t>-310 Mtonnes by 2030</a:t>
          </a:r>
          <a:endParaRPr lang="en-IE" sz="2300" b="1" kern="1200">
            <a:solidFill>
              <a:srgbClr val="F5A218"/>
            </a:solidFill>
          </a:endParaRPr>
        </a:p>
      </dsp:txBody>
      <dsp:txXfrm>
        <a:off x="0" y="1810872"/>
        <a:ext cx="10983331" cy="1267875"/>
      </dsp:txXfrm>
    </dsp:sp>
    <dsp:sp modelId="{1026C3E0-F601-41C7-8902-5467BFDC9F2A}">
      <dsp:nvSpPr>
        <dsp:cNvPr id="0" name=""/>
        <dsp:cNvSpPr/>
      </dsp:nvSpPr>
      <dsp:spPr>
        <a:xfrm>
          <a:off x="549166" y="1471392"/>
          <a:ext cx="10124610" cy="678960"/>
        </a:xfrm>
        <a:prstGeom prst="roundRect">
          <a:avLst/>
        </a:prstGeom>
        <a:solidFill>
          <a:schemeClr val="accent4">
            <a:hueOff val="464778"/>
            <a:satOff val="7965"/>
            <a:lumOff val="-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601" tIns="0" rIns="290601" bIns="0" numCol="1" spcCol="1270" anchor="ctr" anchorCtr="0">
          <a:noAutofit/>
        </a:bodyPr>
        <a:lstStyle/>
        <a:p>
          <a:pPr marL="0" lvl="0" indent="0" algn="l" defTabSz="1022350">
            <a:lnSpc>
              <a:spcPct val="90000"/>
            </a:lnSpc>
            <a:spcBef>
              <a:spcPct val="0"/>
            </a:spcBef>
            <a:spcAft>
              <a:spcPct val="35000"/>
            </a:spcAft>
            <a:buNone/>
          </a:pPr>
          <a:r>
            <a:rPr lang="fr-BE" sz="2300" b="1" kern="1200"/>
            <a:t>Land Use, Land Use Change and </a:t>
          </a:r>
          <a:r>
            <a:rPr lang="fr-BE" sz="2300" b="1" kern="1200" err="1"/>
            <a:t>Forestry</a:t>
          </a:r>
          <a:r>
            <a:rPr lang="fr-BE" sz="2300" b="1" kern="1200"/>
            <a:t> (LULUCF) </a:t>
          </a:r>
          <a:r>
            <a:rPr lang="fr-BE" sz="2300" b="1" kern="1200" err="1"/>
            <a:t>Regulation</a:t>
          </a:r>
          <a:endParaRPr lang="en-IE" sz="2300" kern="1200"/>
        </a:p>
      </dsp:txBody>
      <dsp:txXfrm>
        <a:off x="582310" y="1504536"/>
        <a:ext cx="10058322" cy="612672"/>
      </dsp:txXfrm>
    </dsp:sp>
    <dsp:sp modelId="{D7406C8B-7ECC-4582-9DFF-52B2D1E1BCFA}">
      <dsp:nvSpPr>
        <dsp:cNvPr id="0" name=""/>
        <dsp:cNvSpPr/>
      </dsp:nvSpPr>
      <dsp:spPr>
        <a:xfrm>
          <a:off x="0" y="3542427"/>
          <a:ext cx="10983331" cy="1666350"/>
        </a:xfrm>
        <a:prstGeom prst="rect">
          <a:avLst/>
        </a:prstGeom>
        <a:solidFill>
          <a:schemeClr val="lt1">
            <a:alpha val="90000"/>
            <a:hueOff val="0"/>
            <a:satOff val="0"/>
            <a:lumOff val="0"/>
            <a:alphaOff val="0"/>
          </a:schemeClr>
        </a:solidFill>
        <a:ln w="12700" cap="flat" cmpd="sng" algn="ctr">
          <a:solidFill>
            <a:schemeClr val="accent4">
              <a:hueOff val="929556"/>
              <a:satOff val="15930"/>
              <a:lumOff val="-56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2429" tIns="479044" rIns="852429" bIns="163576" numCol="1" spcCol="1270" anchor="t" anchorCtr="0">
          <a:noAutofit/>
        </a:bodyPr>
        <a:lstStyle/>
        <a:p>
          <a:pPr marL="228600" lvl="1" indent="-228600" algn="l" defTabSz="1022350">
            <a:lnSpc>
              <a:spcPct val="90000"/>
            </a:lnSpc>
            <a:spcBef>
              <a:spcPct val="0"/>
            </a:spcBef>
            <a:spcAft>
              <a:spcPct val="15000"/>
            </a:spcAft>
            <a:buChar char="•"/>
          </a:pPr>
          <a:r>
            <a:rPr lang="fr-BE" sz="2300" kern="1200"/>
            <a:t>roadmap to enable </a:t>
          </a:r>
          <a:r>
            <a:rPr lang="fr-BE" sz="2300" kern="1200" err="1"/>
            <a:t>carbon</a:t>
          </a:r>
          <a:r>
            <a:rPr lang="fr-BE" sz="2300" kern="1200"/>
            <a:t> </a:t>
          </a:r>
          <a:r>
            <a:rPr lang="fr-BE" sz="2300" kern="1200" err="1"/>
            <a:t>removals</a:t>
          </a:r>
          <a:r>
            <a:rPr lang="fr-BE" sz="2300" kern="1200"/>
            <a:t>:</a:t>
          </a:r>
          <a:endParaRPr lang="en-IE" sz="2300" kern="1200"/>
        </a:p>
        <a:p>
          <a:pPr marL="457200" lvl="2" indent="-228600" algn="l" defTabSz="1022350">
            <a:lnSpc>
              <a:spcPct val="90000"/>
            </a:lnSpc>
            <a:spcBef>
              <a:spcPct val="0"/>
            </a:spcBef>
            <a:spcAft>
              <a:spcPct val="15000"/>
            </a:spcAft>
            <a:buChar char="•"/>
          </a:pPr>
          <a:r>
            <a:rPr lang="fr-BE" sz="2300" b="1" kern="1200" err="1">
              <a:solidFill>
                <a:srgbClr val="FFC000"/>
              </a:solidFill>
            </a:rPr>
            <a:t>carbon</a:t>
          </a:r>
          <a:r>
            <a:rPr lang="fr-BE" sz="2300" b="1" kern="1200">
              <a:solidFill>
                <a:srgbClr val="FFC000"/>
              </a:solidFill>
            </a:rPr>
            <a:t> </a:t>
          </a:r>
          <a:r>
            <a:rPr lang="fr-BE" sz="2300" b="1" kern="1200" err="1">
              <a:solidFill>
                <a:srgbClr val="FFC000"/>
              </a:solidFill>
            </a:rPr>
            <a:t>farming</a:t>
          </a:r>
          <a:r>
            <a:rPr lang="fr-BE" sz="2300" b="1" kern="1200">
              <a:solidFill>
                <a:srgbClr val="FFC000"/>
              </a:solidFill>
            </a:rPr>
            <a:t> </a:t>
          </a:r>
          <a:r>
            <a:rPr lang="fr-BE" sz="2300" kern="1200" err="1"/>
            <a:t>should</a:t>
          </a:r>
          <a:r>
            <a:rPr lang="fr-BE" sz="2300" kern="1200"/>
            <a:t> </a:t>
          </a:r>
          <a:r>
            <a:rPr lang="fr-BE" sz="2300" kern="1200" err="1"/>
            <a:t>contribute</a:t>
          </a:r>
          <a:r>
            <a:rPr lang="fr-BE" sz="2300" kern="1200"/>
            <a:t> to 2030 </a:t>
          </a:r>
          <a:r>
            <a:rPr lang="fr-BE" sz="2300" kern="1200" err="1"/>
            <a:t>target</a:t>
          </a:r>
          <a:r>
            <a:rPr lang="fr-BE" sz="2300" kern="1200"/>
            <a:t> for LULUCF</a:t>
          </a:r>
          <a:endParaRPr lang="en-IE" sz="2300" kern="1200"/>
        </a:p>
        <a:p>
          <a:pPr marL="457200" lvl="2" indent="-228600" algn="l" defTabSz="1022350">
            <a:lnSpc>
              <a:spcPct val="90000"/>
            </a:lnSpc>
            <a:spcBef>
              <a:spcPct val="0"/>
            </a:spcBef>
            <a:spcAft>
              <a:spcPct val="15000"/>
            </a:spcAft>
            <a:buChar char="•"/>
          </a:pPr>
          <a:r>
            <a:rPr lang="fr-BE" sz="2300" b="1" kern="1200" err="1">
              <a:solidFill>
                <a:srgbClr val="FFC000"/>
              </a:solidFill>
              <a:latin typeface="Arial"/>
              <a:ea typeface="+mn-ea"/>
              <a:cs typeface="+mn-cs"/>
            </a:rPr>
            <a:t>industrial</a:t>
          </a:r>
          <a:r>
            <a:rPr lang="fr-BE" sz="2300" b="1" kern="1200">
              <a:solidFill>
                <a:srgbClr val="FFC000"/>
              </a:solidFill>
              <a:latin typeface="Arial"/>
              <a:ea typeface="+mn-ea"/>
              <a:cs typeface="+mn-cs"/>
            </a:rPr>
            <a:t> solutions </a:t>
          </a:r>
          <a:r>
            <a:rPr lang="fr-BE" sz="2300" kern="1200" err="1"/>
            <a:t>should</a:t>
          </a:r>
          <a:r>
            <a:rPr lang="fr-BE" sz="2300" kern="1200"/>
            <a:t> </a:t>
          </a:r>
          <a:r>
            <a:rPr lang="fr-BE" sz="2300" kern="1200" err="1"/>
            <a:t>remove</a:t>
          </a:r>
          <a:r>
            <a:rPr lang="fr-BE" sz="2300" kern="1200"/>
            <a:t> at least -5 </a:t>
          </a:r>
          <a:r>
            <a:rPr lang="fr-BE" sz="2300" kern="1200" err="1"/>
            <a:t>Mtonnes</a:t>
          </a:r>
          <a:r>
            <a:rPr lang="fr-BE" sz="2300" kern="1200"/>
            <a:t> in 2030</a:t>
          </a:r>
          <a:endParaRPr lang="en-IE" sz="2300" kern="1200"/>
        </a:p>
      </dsp:txBody>
      <dsp:txXfrm>
        <a:off x="0" y="3542427"/>
        <a:ext cx="10983331" cy="1666350"/>
      </dsp:txXfrm>
    </dsp:sp>
    <dsp:sp modelId="{65F50120-4382-4A90-89AB-8C2D569ADA9E}">
      <dsp:nvSpPr>
        <dsp:cNvPr id="0" name=""/>
        <dsp:cNvSpPr/>
      </dsp:nvSpPr>
      <dsp:spPr>
        <a:xfrm>
          <a:off x="549166" y="3202947"/>
          <a:ext cx="10124610" cy="678960"/>
        </a:xfrm>
        <a:prstGeom prst="roundRect">
          <a:avLst/>
        </a:prstGeom>
        <a:solidFill>
          <a:schemeClr val="accent4">
            <a:hueOff val="929556"/>
            <a:satOff val="1593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601" tIns="0" rIns="290601" bIns="0" numCol="1" spcCol="1270" anchor="ctr" anchorCtr="0">
          <a:noAutofit/>
        </a:bodyPr>
        <a:lstStyle/>
        <a:p>
          <a:pPr marL="0" lvl="0" indent="0" algn="l" defTabSz="1022350">
            <a:lnSpc>
              <a:spcPct val="90000"/>
            </a:lnSpc>
            <a:spcBef>
              <a:spcPct val="0"/>
            </a:spcBef>
            <a:spcAft>
              <a:spcPct val="35000"/>
            </a:spcAft>
            <a:buNone/>
          </a:pPr>
          <a:r>
            <a:rPr lang="fr-BE" sz="2300" b="1" kern="1200"/>
            <a:t>Communication on </a:t>
          </a:r>
          <a:r>
            <a:rPr lang="fr-BE" sz="2300" b="1" kern="1200" err="1"/>
            <a:t>Sustainable</a:t>
          </a:r>
          <a:r>
            <a:rPr lang="fr-BE" sz="2300" b="1" kern="1200"/>
            <a:t> Carbon Cycles</a:t>
          </a:r>
          <a:endParaRPr lang="en-IE" sz="2300" kern="1200"/>
        </a:p>
      </dsp:txBody>
      <dsp:txXfrm>
        <a:off x="582310" y="3236091"/>
        <a:ext cx="10058322" cy="6126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57EE-2ED8-4E48-86C3-49663E03BD9E}">
      <dsp:nvSpPr>
        <dsp:cNvPr id="0" name=""/>
        <dsp:cNvSpPr/>
      </dsp:nvSpPr>
      <dsp:spPr>
        <a:xfrm>
          <a:off x="4298" y="424015"/>
          <a:ext cx="1598976" cy="639590"/>
        </a:xfrm>
        <a:prstGeom prst="chevron">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sp:txBody>
      <dsp:txXfrm>
        <a:off x="324093" y="424015"/>
        <a:ext cx="959386" cy="639590"/>
      </dsp:txXfrm>
    </dsp:sp>
    <dsp:sp modelId="{D66DB8D0-7C61-4B78-A14F-3925586D8949}">
      <dsp:nvSpPr>
        <dsp:cNvPr id="0" name=""/>
        <dsp:cNvSpPr/>
      </dsp:nvSpPr>
      <dsp:spPr>
        <a:xfrm>
          <a:off x="1443377"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1763172" y="424015"/>
        <a:ext cx="959386" cy="639590"/>
      </dsp:txXfrm>
    </dsp:sp>
    <dsp:sp modelId="{86D4ABDC-FFDF-47F1-93AE-B99FE41F65C7}">
      <dsp:nvSpPr>
        <dsp:cNvPr id="0" name=""/>
        <dsp:cNvSpPr/>
      </dsp:nvSpPr>
      <dsp:spPr>
        <a:xfrm>
          <a:off x="2882456"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3202251" y="424015"/>
        <a:ext cx="959386" cy="639590"/>
      </dsp:txXfrm>
    </dsp:sp>
    <dsp:sp modelId="{7A1D1F3C-72D0-40FD-8ACC-907E39EC8EC7}">
      <dsp:nvSpPr>
        <dsp:cNvPr id="0" name=""/>
        <dsp:cNvSpPr/>
      </dsp:nvSpPr>
      <dsp:spPr>
        <a:xfrm>
          <a:off x="4321536" y="424015"/>
          <a:ext cx="1598976" cy="639590"/>
        </a:xfrm>
        <a:prstGeom prst="chevron">
          <a:avLst/>
        </a:prstGeom>
        <a:solidFill>
          <a:schemeClr val="accent4">
            <a:shade val="50000"/>
            <a:hueOff val="-594204"/>
            <a:satOff val="0"/>
            <a:lumOff val="4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4641331" y="424015"/>
        <a:ext cx="959386" cy="639590"/>
      </dsp:txXfrm>
    </dsp:sp>
    <dsp:sp modelId="{56F33B27-FF49-4E23-95A5-BE1E994F6F65}">
      <dsp:nvSpPr>
        <dsp:cNvPr id="0" name=""/>
        <dsp:cNvSpPr/>
      </dsp:nvSpPr>
      <dsp:spPr>
        <a:xfrm>
          <a:off x="5760615"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6080410" y="424015"/>
        <a:ext cx="959386" cy="639590"/>
      </dsp:txXfrm>
    </dsp:sp>
    <dsp:sp modelId="{1C8AD5B3-C8DF-49C2-A1A8-907EB1A21CB7}">
      <dsp:nvSpPr>
        <dsp:cNvPr id="0" name=""/>
        <dsp:cNvSpPr/>
      </dsp:nvSpPr>
      <dsp:spPr>
        <a:xfrm>
          <a:off x="7199694"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Année 6</a:t>
          </a:r>
        </a:p>
      </dsp:txBody>
      <dsp:txXfrm>
        <a:off x="7519489" y="424015"/>
        <a:ext cx="959386" cy="63959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57EE-2ED8-4E48-86C3-49663E03BD9E}">
      <dsp:nvSpPr>
        <dsp:cNvPr id="0" name=""/>
        <dsp:cNvSpPr/>
      </dsp:nvSpPr>
      <dsp:spPr>
        <a:xfrm>
          <a:off x="4298" y="424015"/>
          <a:ext cx="1598976" cy="639590"/>
        </a:xfrm>
        <a:prstGeom prst="chevron">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sp:txBody>
      <dsp:txXfrm>
        <a:off x="324093" y="424015"/>
        <a:ext cx="959386" cy="639590"/>
      </dsp:txXfrm>
    </dsp:sp>
    <dsp:sp modelId="{D66DB8D0-7C61-4B78-A14F-3925586D8949}">
      <dsp:nvSpPr>
        <dsp:cNvPr id="0" name=""/>
        <dsp:cNvSpPr/>
      </dsp:nvSpPr>
      <dsp:spPr>
        <a:xfrm>
          <a:off x="1443377"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1763172" y="424015"/>
        <a:ext cx="959386" cy="639590"/>
      </dsp:txXfrm>
    </dsp:sp>
    <dsp:sp modelId="{86D4ABDC-FFDF-47F1-93AE-B99FE41F65C7}">
      <dsp:nvSpPr>
        <dsp:cNvPr id="0" name=""/>
        <dsp:cNvSpPr/>
      </dsp:nvSpPr>
      <dsp:spPr>
        <a:xfrm>
          <a:off x="2882456"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3202251" y="424015"/>
        <a:ext cx="959386" cy="639590"/>
      </dsp:txXfrm>
    </dsp:sp>
    <dsp:sp modelId="{7A1D1F3C-72D0-40FD-8ACC-907E39EC8EC7}">
      <dsp:nvSpPr>
        <dsp:cNvPr id="0" name=""/>
        <dsp:cNvSpPr/>
      </dsp:nvSpPr>
      <dsp:spPr>
        <a:xfrm>
          <a:off x="4321536" y="424015"/>
          <a:ext cx="1598976" cy="639590"/>
        </a:xfrm>
        <a:prstGeom prst="chevron">
          <a:avLst/>
        </a:prstGeom>
        <a:solidFill>
          <a:schemeClr val="accent4">
            <a:shade val="50000"/>
            <a:hueOff val="-594204"/>
            <a:satOff val="0"/>
            <a:lumOff val="4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4641331" y="424015"/>
        <a:ext cx="959386" cy="639590"/>
      </dsp:txXfrm>
    </dsp:sp>
    <dsp:sp modelId="{56F33B27-FF49-4E23-95A5-BE1E994F6F65}">
      <dsp:nvSpPr>
        <dsp:cNvPr id="0" name=""/>
        <dsp:cNvSpPr/>
      </dsp:nvSpPr>
      <dsp:spPr>
        <a:xfrm>
          <a:off x="5760615"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6080410" y="424015"/>
        <a:ext cx="959386" cy="639590"/>
      </dsp:txXfrm>
    </dsp:sp>
    <dsp:sp modelId="{1C8AD5B3-C8DF-49C2-A1A8-907EB1A21CB7}">
      <dsp:nvSpPr>
        <dsp:cNvPr id="0" name=""/>
        <dsp:cNvSpPr/>
      </dsp:nvSpPr>
      <dsp:spPr>
        <a:xfrm>
          <a:off x="7199694"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Année 6</a:t>
          </a:r>
        </a:p>
      </dsp:txBody>
      <dsp:txXfrm>
        <a:off x="7519489" y="424015"/>
        <a:ext cx="959386" cy="63959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57EE-2ED8-4E48-86C3-49663E03BD9E}">
      <dsp:nvSpPr>
        <dsp:cNvPr id="0" name=""/>
        <dsp:cNvSpPr/>
      </dsp:nvSpPr>
      <dsp:spPr>
        <a:xfrm>
          <a:off x="4298" y="424015"/>
          <a:ext cx="1598976" cy="639590"/>
        </a:xfrm>
        <a:prstGeom prst="chevron">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sp:txBody>
      <dsp:txXfrm>
        <a:off x="324093" y="424015"/>
        <a:ext cx="959386" cy="639590"/>
      </dsp:txXfrm>
    </dsp:sp>
    <dsp:sp modelId="{D66DB8D0-7C61-4B78-A14F-3925586D8949}">
      <dsp:nvSpPr>
        <dsp:cNvPr id="0" name=""/>
        <dsp:cNvSpPr/>
      </dsp:nvSpPr>
      <dsp:spPr>
        <a:xfrm>
          <a:off x="1443377"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1763172" y="424015"/>
        <a:ext cx="959386" cy="639590"/>
      </dsp:txXfrm>
    </dsp:sp>
    <dsp:sp modelId="{86D4ABDC-FFDF-47F1-93AE-B99FE41F65C7}">
      <dsp:nvSpPr>
        <dsp:cNvPr id="0" name=""/>
        <dsp:cNvSpPr/>
      </dsp:nvSpPr>
      <dsp:spPr>
        <a:xfrm>
          <a:off x="2882456"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3202251" y="424015"/>
        <a:ext cx="959386" cy="639590"/>
      </dsp:txXfrm>
    </dsp:sp>
    <dsp:sp modelId="{7A1D1F3C-72D0-40FD-8ACC-907E39EC8EC7}">
      <dsp:nvSpPr>
        <dsp:cNvPr id="0" name=""/>
        <dsp:cNvSpPr/>
      </dsp:nvSpPr>
      <dsp:spPr>
        <a:xfrm>
          <a:off x="4321536" y="424015"/>
          <a:ext cx="1598976" cy="639590"/>
        </a:xfrm>
        <a:prstGeom prst="chevron">
          <a:avLst/>
        </a:prstGeom>
        <a:solidFill>
          <a:schemeClr val="accent4">
            <a:shade val="50000"/>
            <a:hueOff val="-594204"/>
            <a:satOff val="0"/>
            <a:lumOff val="4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4641331" y="424015"/>
        <a:ext cx="959386" cy="639590"/>
      </dsp:txXfrm>
    </dsp:sp>
    <dsp:sp modelId="{56F33B27-FF49-4E23-95A5-BE1E994F6F65}">
      <dsp:nvSpPr>
        <dsp:cNvPr id="0" name=""/>
        <dsp:cNvSpPr/>
      </dsp:nvSpPr>
      <dsp:spPr>
        <a:xfrm>
          <a:off x="5760615"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6080410" y="424015"/>
        <a:ext cx="959386" cy="639590"/>
      </dsp:txXfrm>
    </dsp:sp>
    <dsp:sp modelId="{1C8AD5B3-C8DF-49C2-A1A8-907EB1A21CB7}">
      <dsp:nvSpPr>
        <dsp:cNvPr id="0" name=""/>
        <dsp:cNvSpPr/>
      </dsp:nvSpPr>
      <dsp:spPr>
        <a:xfrm>
          <a:off x="7199694"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Année 6</a:t>
          </a:r>
        </a:p>
      </dsp:txBody>
      <dsp:txXfrm>
        <a:off x="7519489" y="424015"/>
        <a:ext cx="959386" cy="63959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57EE-2ED8-4E48-86C3-49663E03BD9E}">
      <dsp:nvSpPr>
        <dsp:cNvPr id="0" name=""/>
        <dsp:cNvSpPr/>
      </dsp:nvSpPr>
      <dsp:spPr>
        <a:xfrm>
          <a:off x="4298" y="424015"/>
          <a:ext cx="1598976" cy="639590"/>
        </a:xfrm>
        <a:prstGeom prst="chevron">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sp:txBody>
      <dsp:txXfrm>
        <a:off x="324093" y="424015"/>
        <a:ext cx="959386" cy="639590"/>
      </dsp:txXfrm>
    </dsp:sp>
    <dsp:sp modelId="{D66DB8D0-7C61-4B78-A14F-3925586D8949}">
      <dsp:nvSpPr>
        <dsp:cNvPr id="0" name=""/>
        <dsp:cNvSpPr/>
      </dsp:nvSpPr>
      <dsp:spPr>
        <a:xfrm>
          <a:off x="1443377"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1763172" y="424015"/>
        <a:ext cx="959386" cy="639590"/>
      </dsp:txXfrm>
    </dsp:sp>
    <dsp:sp modelId="{86D4ABDC-FFDF-47F1-93AE-B99FE41F65C7}">
      <dsp:nvSpPr>
        <dsp:cNvPr id="0" name=""/>
        <dsp:cNvSpPr/>
      </dsp:nvSpPr>
      <dsp:spPr>
        <a:xfrm>
          <a:off x="2882456"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3202251" y="424015"/>
        <a:ext cx="959386" cy="639590"/>
      </dsp:txXfrm>
    </dsp:sp>
    <dsp:sp modelId="{7A1D1F3C-72D0-40FD-8ACC-907E39EC8EC7}">
      <dsp:nvSpPr>
        <dsp:cNvPr id="0" name=""/>
        <dsp:cNvSpPr/>
      </dsp:nvSpPr>
      <dsp:spPr>
        <a:xfrm>
          <a:off x="4321536" y="424015"/>
          <a:ext cx="1598976" cy="639590"/>
        </a:xfrm>
        <a:prstGeom prst="chevron">
          <a:avLst/>
        </a:prstGeom>
        <a:solidFill>
          <a:schemeClr val="accent4">
            <a:shade val="50000"/>
            <a:hueOff val="-594204"/>
            <a:satOff val="0"/>
            <a:lumOff val="4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4641331" y="424015"/>
        <a:ext cx="959386" cy="639590"/>
      </dsp:txXfrm>
    </dsp:sp>
    <dsp:sp modelId="{56F33B27-FF49-4E23-95A5-BE1E994F6F65}">
      <dsp:nvSpPr>
        <dsp:cNvPr id="0" name=""/>
        <dsp:cNvSpPr/>
      </dsp:nvSpPr>
      <dsp:spPr>
        <a:xfrm>
          <a:off x="5760615"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6080410" y="424015"/>
        <a:ext cx="959386" cy="639590"/>
      </dsp:txXfrm>
    </dsp:sp>
    <dsp:sp modelId="{1C8AD5B3-C8DF-49C2-A1A8-907EB1A21CB7}">
      <dsp:nvSpPr>
        <dsp:cNvPr id="0" name=""/>
        <dsp:cNvSpPr/>
      </dsp:nvSpPr>
      <dsp:spPr>
        <a:xfrm>
          <a:off x="7199694"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Année 6</a:t>
          </a:r>
        </a:p>
      </dsp:txBody>
      <dsp:txXfrm>
        <a:off x="7519489" y="424015"/>
        <a:ext cx="959386" cy="63959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57EE-2ED8-4E48-86C3-49663E03BD9E}">
      <dsp:nvSpPr>
        <dsp:cNvPr id="0" name=""/>
        <dsp:cNvSpPr/>
      </dsp:nvSpPr>
      <dsp:spPr>
        <a:xfrm>
          <a:off x="4298" y="424015"/>
          <a:ext cx="1598976" cy="639590"/>
        </a:xfrm>
        <a:prstGeom prst="chevron">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sp:txBody>
      <dsp:txXfrm>
        <a:off x="324093" y="424015"/>
        <a:ext cx="959386" cy="639590"/>
      </dsp:txXfrm>
    </dsp:sp>
    <dsp:sp modelId="{D66DB8D0-7C61-4B78-A14F-3925586D8949}">
      <dsp:nvSpPr>
        <dsp:cNvPr id="0" name=""/>
        <dsp:cNvSpPr/>
      </dsp:nvSpPr>
      <dsp:spPr>
        <a:xfrm>
          <a:off x="1443377"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1763172" y="424015"/>
        <a:ext cx="959386" cy="639590"/>
      </dsp:txXfrm>
    </dsp:sp>
    <dsp:sp modelId="{86D4ABDC-FFDF-47F1-93AE-B99FE41F65C7}">
      <dsp:nvSpPr>
        <dsp:cNvPr id="0" name=""/>
        <dsp:cNvSpPr/>
      </dsp:nvSpPr>
      <dsp:spPr>
        <a:xfrm>
          <a:off x="2882456"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3202251" y="424015"/>
        <a:ext cx="959386" cy="639590"/>
      </dsp:txXfrm>
    </dsp:sp>
    <dsp:sp modelId="{7A1D1F3C-72D0-40FD-8ACC-907E39EC8EC7}">
      <dsp:nvSpPr>
        <dsp:cNvPr id="0" name=""/>
        <dsp:cNvSpPr/>
      </dsp:nvSpPr>
      <dsp:spPr>
        <a:xfrm>
          <a:off x="4321536" y="424015"/>
          <a:ext cx="1598976" cy="639590"/>
        </a:xfrm>
        <a:prstGeom prst="chevron">
          <a:avLst/>
        </a:prstGeom>
        <a:solidFill>
          <a:schemeClr val="accent4">
            <a:shade val="50000"/>
            <a:hueOff val="-594204"/>
            <a:satOff val="0"/>
            <a:lumOff val="4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4641331" y="424015"/>
        <a:ext cx="959386" cy="639590"/>
      </dsp:txXfrm>
    </dsp:sp>
    <dsp:sp modelId="{56F33B27-FF49-4E23-95A5-BE1E994F6F65}">
      <dsp:nvSpPr>
        <dsp:cNvPr id="0" name=""/>
        <dsp:cNvSpPr/>
      </dsp:nvSpPr>
      <dsp:spPr>
        <a:xfrm>
          <a:off x="5760615"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6080410" y="424015"/>
        <a:ext cx="959386" cy="639590"/>
      </dsp:txXfrm>
    </dsp:sp>
    <dsp:sp modelId="{1C8AD5B3-C8DF-49C2-A1A8-907EB1A21CB7}">
      <dsp:nvSpPr>
        <dsp:cNvPr id="0" name=""/>
        <dsp:cNvSpPr/>
      </dsp:nvSpPr>
      <dsp:spPr>
        <a:xfrm>
          <a:off x="7199694"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Année 6</a:t>
          </a:r>
        </a:p>
      </dsp:txBody>
      <dsp:txXfrm>
        <a:off x="7519489" y="424015"/>
        <a:ext cx="959386" cy="63959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57EE-2ED8-4E48-86C3-49663E03BD9E}">
      <dsp:nvSpPr>
        <dsp:cNvPr id="0" name=""/>
        <dsp:cNvSpPr/>
      </dsp:nvSpPr>
      <dsp:spPr>
        <a:xfrm>
          <a:off x="4298" y="424015"/>
          <a:ext cx="1598976" cy="639590"/>
        </a:xfrm>
        <a:prstGeom prst="chevron">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1</a:t>
          </a:r>
        </a:p>
      </dsp:txBody>
      <dsp:txXfrm>
        <a:off x="324093" y="424015"/>
        <a:ext cx="959386" cy="639590"/>
      </dsp:txXfrm>
    </dsp:sp>
    <dsp:sp modelId="{D66DB8D0-7C61-4B78-A14F-3925586D8949}">
      <dsp:nvSpPr>
        <dsp:cNvPr id="0" name=""/>
        <dsp:cNvSpPr/>
      </dsp:nvSpPr>
      <dsp:spPr>
        <a:xfrm>
          <a:off x="1443377"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2</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1763172" y="424015"/>
        <a:ext cx="959386" cy="639590"/>
      </dsp:txXfrm>
    </dsp:sp>
    <dsp:sp modelId="{86D4ABDC-FFDF-47F1-93AE-B99FE41F65C7}">
      <dsp:nvSpPr>
        <dsp:cNvPr id="0" name=""/>
        <dsp:cNvSpPr/>
      </dsp:nvSpPr>
      <dsp:spPr>
        <a:xfrm>
          <a:off x="2882456"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noProof="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a:t>
          </a: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 3</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3202251" y="424015"/>
        <a:ext cx="959386" cy="639590"/>
      </dsp:txXfrm>
    </dsp:sp>
    <dsp:sp modelId="{7A1D1F3C-72D0-40FD-8ACC-907E39EC8EC7}">
      <dsp:nvSpPr>
        <dsp:cNvPr id="0" name=""/>
        <dsp:cNvSpPr/>
      </dsp:nvSpPr>
      <dsp:spPr>
        <a:xfrm>
          <a:off x="4321536" y="424015"/>
          <a:ext cx="1598976" cy="639590"/>
        </a:xfrm>
        <a:prstGeom prst="chevron">
          <a:avLst/>
        </a:prstGeom>
        <a:solidFill>
          <a:schemeClr val="accent4">
            <a:shade val="50000"/>
            <a:hueOff val="-594204"/>
            <a:satOff val="0"/>
            <a:lumOff val="4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4</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4641331" y="424015"/>
        <a:ext cx="959386" cy="639590"/>
      </dsp:txXfrm>
    </dsp:sp>
    <dsp:sp modelId="{56F33B27-FF49-4E23-95A5-BE1E994F6F65}">
      <dsp:nvSpPr>
        <dsp:cNvPr id="0" name=""/>
        <dsp:cNvSpPr/>
      </dsp:nvSpPr>
      <dsp:spPr>
        <a:xfrm>
          <a:off x="5760615" y="424015"/>
          <a:ext cx="1598976" cy="639590"/>
        </a:xfrm>
        <a:prstGeom prst="chevron">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b="1" kern="120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rPr>
            <a:t>Année 5</a:t>
          </a:r>
          <a:endParaRPr lang="fr-FR" sz="1400" b="1" kern="1200" dirty="0">
            <a:ln w="0"/>
            <a:effectLst>
              <a:outerShdw blurRad="38100" dist="38100" dir="2700000" algn="tl">
                <a:srgbClr val="000000">
                  <a:alpha val="0"/>
                </a:srgbClr>
              </a:outerShdw>
            </a:effectLst>
            <a:latin typeface="ITCAvantGardeStd-Md"/>
            <a:ea typeface="Open Sans" panose="020B0606030504020204" pitchFamily="34" charset="0"/>
            <a:cs typeface="Open Sans" panose="020B0606030504020204" pitchFamily="34" charset="0"/>
          </a:endParaRPr>
        </a:p>
      </dsp:txBody>
      <dsp:txXfrm>
        <a:off x="6080410" y="424015"/>
        <a:ext cx="959386" cy="639590"/>
      </dsp:txXfrm>
    </dsp:sp>
    <dsp:sp modelId="{1C8AD5B3-C8DF-49C2-A1A8-907EB1A21CB7}">
      <dsp:nvSpPr>
        <dsp:cNvPr id="0" name=""/>
        <dsp:cNvSpPr/>
      </dsp:nvSpPr>
      <dsp:spPr>
        <a:xfrm>
          <a:off x="7199694" y="424015"/>
          <a:ext cx="1598976" cy="639590"/>
        </a:xfrm>
        <a:prstGeom prst="chevron">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r-FR" sz="1600" kern="1200" dirty="0"/>
            <a:t>Année 6</a:t>
          </a:r>
        </a:p>
      </dsp:txBody>
      <dsp:txXfrm>
        <a:off x="7519489" y="424015"/>
        <a:ext cx="959386" cy="63959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15B89-E8DF-46CB-8664-8898BD5EB6E8}">
      <dsp:nvSpPr>
        <dsp:cNvPr id="0" name=""/>
        <dsp:cNvSpPr/>
      </dsp:nvSpPr>
      <dsp:spPr>
        <a:xfrm>
          <a:off x="0" y="532472"/>
          <a:ext cx="10562448" cy="1034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We have contacted MAPA. They are very interested in the matter, although for now they are more clear about the part concerning the C fixation.</a:t>
          </a:r>
        </a:p>
      </dsp:txBody>
      <dsp:txXfrm>
        <a:off x="50489" y="582961"/>
        <a:ext cx="10461470" cy="933302"/>
      </dsp:txXfrm>
    </dsp:sp>
    <dsp:sp modelId="{5757E17C-952C-4903-8A3A-7E66C423D295}">
      <dsp:nvSpPr>
        <dsp:cNvPr id="0" name=""/>
        <dsp:cNvSpPr/>
      </dsp:nvSpPr>
      <dsp:spPr>
        <a:xfrm>
          <a:off x="0" y="1641632"/>
          <a:ext cx="10562448" cy="10342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Doubts about the recognition of the methodology ( procedures  usually done internally or with agencies attached to the ministry)</a:t>
          </a:r>
        </a:p>
      </dsp:txBody>
      <dsp:txXfrm>
        <a:off x="50489" y="1692121"/>
        <a:ext cx="10461470" cy="933302"/>
      </dsp:txXfrm>
    </dsp:sp>
    <dsp:sp modelId="{D41099B5-3736-4AE2-A353-F3ADE6EF9340}">
      <dsp:nvSpPr>
        <dsp:cNvPr id="0" name=""/>
        <dsp:cNvSpPr/>
      </dsp:nvSpPr>
      <dsp:spPr>
        <a:xfrm>
          <a:off x="0" y="2750792"/>
          <a:ext cx="10562448" cy="1034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MITECO: they have been contacted. They told us that they are interested in this issue and at the time of the application they signed a letter of support. </a:t>
          </a:r>
        </a:p>
      </dsp:txBody>
      <dsp:txXfrm>
        <a:off x="50489" y="2801281"/>
        <a:ext cx="10461470" cy="93330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DF87A-31FD-452C-9CB6-996EDE4D6637}">
      <dsp:nvSpPr>
        <dsp:cNvPr id="0" name=""/>
        <dsp:cNvSpPr/>
      </dsp:nvSpPr>
      <dsp:spPr>
        <a:xfrm>
          <a:off x="731636" y="2211"/>
          <a:ext cx="2447998" cy="619997"/>
        </a:xfrm>
        <a:prstGeom prst="roundRect">
          <a:avLst>
            <a:gd name="adj" fmla="val 10000"/>
          </a:avLst>
        </a:prstGeom>
        <a:solidFill>
          <a:srgbClr val="FFE1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National standard (</a:t>
          </a:r>
          <a:r>
            <a:rPr lang="fr-FR" sz="2000" b="1" kern="1200" dirty="0" err="1"/>
            <a:t>November</a:t>
          </a:r>
          <a:r>
            <a:rPr lang="fr-FR" sz="2000" b="1" kern="1200" dirty="0"/>
            <a:t> 2018)</a:t>
          </a:r>
        </a:p>
      </dsp:txBody>
      <dsp:txXfrm>
        <a:off x="749795" y="20370"/>
        <a:ext cx="2411680" cy="583679"/>
      </dsp:txXfrm>
    </dsp:sp>
    <dsp:sp modelId="{539EC224-6305-463B-9AC4-41970F79F9EE}">
      <dsp:nvSpPr>
        <dsp:cNvPr id="0" name=""/>
        <dsp:cNvSpPr/>
      </dsp:nvSpPr>
      <dsp:spPr>
        <a:xfrm rot="5400000">
          <a:off x="1839385" y="637709"/>
          <a:ext cx="232499" cy="278998"/>
        </a:xfrm>
        <a:prstGeom prst="rightArrow">
          <a:avLst>
            <a:gd name="adj1" fmla="val 60000"/>
            <a:gd name="adj2" fmla="val 50000"/>
          </a:avLst>
        </a:prstGeom>
        <a:solidFill>
          <a:srgbClr val="FFE18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solidFill>
              <a:schemeClr val="accent4">
                <a:lumMod val="60000"/>
                <a:lumOff val="40000"/>
              </a:schemeClr>
            </a:solidFill>
          </a:endParaRPr>
        </a:p>
      </dsp:txBody>
      <dsp:txXfrm rot="-5400000">
        <a:off x="1871936" y="660958"/>
        <a:ext cx="167398" cy="162749"/>
      </dsp:txXfrm>
    </dsp:sp>
    <dsp:sp modelId="{24B2D9AC-BF1A-4340-AFE3-E0419D744E93}">
      <dsp:nvSpPr>
        <dsp:cNvPr id="0" name=""/>
        <dsp:cNvSpPr/>
      </dsp:nvSpPr>
      <dsp:spPr>
        <a:xfrm>
          <a:off x="630551" y="932208"/>
          <a:ext cx="2650167" cy="619997"/>
        </a:xfrm>
        <a:prstGeom prst="roundRect">
          <a:avLst>
            <a:gd name="adj" fmla="val 10000"/>
          </a:avLst>
        </a:prstGeom>
        <a:solidFill>
          <a:srgbClr val="FFA7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spc="-40" baseline="0" dirty="0" err="1"/>
            <a:t>Sectoral</a:t>
          </a:r>
          <a:r>
            <a:rPr lang="fr-FR" sz="2000" b="1" kern="1200" spc="-40" baseline="0" dirty="0"/>
            <a:t> </a:t>
          </a:r>
          <a:r>
            <a:rPr lang="fr-FR" sz="2000" b="1" kern="1200" spc="-40" baseline="0" dirty="0" err="1"/>
            <a:t>methodologies</a:t>
          </a:r>
          <a:endParaRPr lang="fr-FR" sz="2300" b="1" kern="1200" spc="-40" baseline="0" dirty="0"/>
        </a:p>
      </dsp:txBody>
      <dsp:txXfrm>
        <a:off x="648710" y="950367"/>
        <a:ext cx="2613849" cy="583679"/>
      </dsp:txXfrm>
    </dsp:sp>
    <dsp:sp modelId="{4924D360-16E5-4B37-A505-0EBE8FB1E570}">
      <dsp:nvSpPr>
        <dsp:cNvPr id="0" name=""/>
        <dsp:cNvSpPr/>
      </dsp:nvSpPr>
      <dsp:spPr>
        <a:xfrm rot="5400000">
          <a:off x="1839385" y="1567705"/>
          <a:ext cx="232499" cy="278998"/>
        </a:xfrm>
        <a:prstGeom prst="rightArrow">
          <a:avLst>
            <a:gd name="adj1" fmla="val 60000"/>
            <a:gd name="adj2" fmla="val 50000"/>
          </a:avLst>
        </a:prstGeom>
        <a:solidFill>
          <a:srgbClr val="FFA7A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5400000">
        <a:off x="1871936" y="1590954"/>
        <a:ext cx="167398" cy="162749"/>
      </dsp:txXfrm>
    </dsp:sp>
    <dsp:sp modelId="{DDF73F42-9B35-41B4-961B-8DC2972B19F1}">
      <dsp:nvSpPr>
        <dsp:cNvPr id="0" name=""/>
        <dsp:cNvSpPr/>
      </dsp:nvSpPr>
      <dsp:spPr>
        <a:xfrm>
          <a:off x="695639" y="1862204"/>
          <a:ext cx="2519992" cy="619997"/>
        </a:xfrm>
        <a:prstGeom prst="roundRect">
          <a:avLst>
            <a:gd name="adj" fmla="val 10000"/>
          </a:avLst>
        </a:prstGeom>
        <a:solidFill>
          <a:srgbClr val="85A4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Local </a:t>
          </a:r>
          <a:r>
            <a:rPr lang="fr-FR" sz="2000" b="1" kern="1200" dirty="0" err="1"/>
            <a:t>projects</a:t>
          </a:r>
          <a:endParaRPr lang="fr-FR" sz="2000" b="1" kern="1200" dirty="0"/>
        </a:p>
      </dsp:txBody>
      <dsp:txXfrm>
        <a:off x="713798" y="1880363"/>
        <a:ext cx="2483674" cy="583679"/>
      </dsp:txXfrm>
    </dsp:sp>
    <dsp:sp modelId="{1CA07695-31A3-4127-ACDE-6AEB06ABB4AD}">
      <dsp:nvSpPr>
        <dsp:cNvPr id="0" name=""/>
        <dsp:cNvSpPr/>
      </dsp:nvSpPr>
      <dsp:spPr>
        <a:xfrm rot="5400000">
          <a:off x="1839385" y="2497702"/>
          <a:ext cx="232499" cy="278998"/>
        </a:xfrm>
        <a:prstGeom prst="rightArrow">
          <a:avLst>
            <a:gd name="adj1" fmla="val 60000"/>
            <a:gd name="adj2" fmla="val 50000"/>
          </a:avLst>
        </a:prstGeom>
        <a:solidFill>
          <a:srgbClr val="85A4D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5400000">
        <a:off x="1871936" y="2520951"/>
        <a:ext cx="167398" cy="162749"/>
      </dsp:txXfrm>
    </dsp:sp>
    <dsp:sp modelId="{D4C7D80A-ED4F-4D3E-B6A8-4FA42478D476}">
      <dsp:nvSpPr>
        <dsp:cNvPr id="0" name=""/>
        <dsp:cNvSpPr/>
      </dsp:nvSpPr>
      <dsp:spPr>
        <a:xfrm>
          <a:off x="715640" y="2792200"/>
          <a:ext cx="2479990" cy="1033889"/>
        </a:xfrm>
        <a:prstGeom prst="cloud">
          <a:avLst/>
        </a:prstGeom>
        <a:solidFill>
          <a:srgbClr val="A2CD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Emissions reductions</a:t>
          </a:r>
        </a:p>
      </dsp:txBody>
      <dsp:txXfrm>
        <a:off x="1057442" y="2948336"/>
        <a:ext cx="1620031" cy="67370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A094F-D0F2-4099-8E4E-51747139F2C0}">
      <dsp:nvSpPr>
        <dsp:cNvPr id="0" name=""/>
        <dsp:cNvSpPr/>
      </dsp:nvSpPr>
      <dsp:spPr>
        <a:xfrm>
          <a:off x="5" y="0"/>
          <a:ext cx="11870606" cy="3676650"/>
        </a:xfrm>
        <a:prstGeom prst="rightArrow">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32AD88B7-A405-4BA9-B727-09055B56371B}">
      <dsp:nvSpPr>
        <dsp:cNvPr id="0" name=""/>
        <dsp:cNvSpPr/>
      </dsp:nvSpPr>
      <dsp:spPr>
        <a:xfrm>
          <a:off x="9050" y="1094685"/>
          <a:ext cx="1292311" cy="14706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Intention of notice to </a:t>
          </a:r>
          <a:r>
            <a:rPr lang="fr-FR" sz="1100" b="1" kern="1200" dirty="0" err="1"/>
            <a:t>developp</a:t>
          </a:r>
          <a:r>
            <a:rPr lang="fr-FR" sz="1100" b="1" kern="1200" dirty="0"/>
            <a:t> a new </a:t>
          </a:r>
          <a:r>
            <a:rPr lang="fr-FR" sz="1100" b="1" kern="1200" dirty="0" err="1"/>
            <a:t>method</a:t>
          </a:r>
          <a:r>
            <a:rPr lang="fr-FR" sz="1100" b="1" kern="1200" dirty="0"/>
            <a:t> for the LBC </a:t>
          </a:r>
          <a:r>
            <a:rPr lang="fr-FR" sz="1100" b="0" kern="1200" dirty="0"/>
            <a:t>: by an online </a:t>
          </a:r>
          <a:r>
            <a:rPr lang="fr-FR" sz="1100" b="0" kern="1200" dirty="0" err="1"/>
            <a:t>formular</a:t>
          </a:r>
          <a:r>
            <a:rPr lang="fr-FR" sz="1100" b="0" kern="1200" dirty="0"/>
            <a:t> </a:t>
          </a:r>
          <a:r>
            <a:rPr lang="fr-FR" sz="1100" b="0" kern="1200" dirty="0" err="1"/>
            <a:t>filled</a:t>
          </a:r>
          <a:r>
            <a:rPr lang="fr-FR" sz="1100" b="0" kern="1200" dirty="0"/>
            <a:t> in by the </a:t>
          </a:r>
          <a:r>
            <a:rPr lang="fr-FR" sz="1100" b="0" kern="1200" dirty="0" err="1"/>
            <a:t>method</a:t>
          </a:r>
          <a:r>
            <a:rPr lang="fr-FR" sz="1100" b="0" kern="1200" dirty="0"/>
            <a:t> </a:t>
          </a:r>
          <a:r>
            <a:rPr lang="fr-FR" sz="1100" b="0" kern="1200" dirty="0" err="1"/>
            <a:t>developer</a:t>
          </a:r>
          <a:endParaRPr lang="fr-FR" sz="1100" b="0" kern="1200" dirty="0"/>
        </a:p>
      </dsp:txBody>
      <dsp:txXfrm>
        <a:off x="72135" y="1157770"/>
        <a:ext cx="1166141" cy="1344490"/>
      </dsp:txXfrm>
    </dsp:sp>
    <dsp:sp modelId="{73EE6539-8377-47DB-9713-67BF367B0505}">
      <dsp:nvSpPr>
        <dsp:cNvPr id="0" name=""/>
        <dsp:cNvSpPr/>
      </dsp:nvSpPr>
      <dsp:spPr>
        <a:xfrm>
          <a:off x="1439145" y="1102995"/>
          <a:ext cx="1151326" cy="14706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err="1"/>
            <a:t>Response</a:t>
          </a:r>
          <a:r>
            <a:rPr lang="fr-FR" sz="1100" b="0" kern="1200" dirty="0"/>
            <a:t> by the DGEC to </a:t>
          </a:r>
          <a:r>
            <a:rPr lang="fr-FR" sz="1100" b="0" kern="1200" dirty="0" err="1"/>
            <a:t>this</a:t>
          </a:r>
          <a:r>
            <a:rPr lang="fr-FR" sz="1100" b="0" kern="1200" dirty="0"/>
            <a:t> notice (in </a:t>
          </a:r>
          <a:r>
            <a:rPr lang="fr-FR" sz="1100" b="0" kern="1200" dirty="0" err="1"/>
            <a:t>favor</a:t>
          </a:r>
          <a:r>
            <a:rPr lang="fr-FR" sz="1100" b="0" kern="1200" dirty="0"/>
            <a:t> or not) </a:t>
          </a:r>
        </a:p>
      </dsp:txBody>
      <dsp:txXfrm>
        <a:off x="1495348" y="1159198"/>
        <a:ext cx="1038920" cy="1358254"/>
      </dsp:txXfrm>
    </dsp:sp>
    <dsp:sp modelId="{55A851BF-C1EE-49D3-B720-BF22F90B4F41}">
      <dsp:nvSpPr>
        <dsp:cNvPr id="0" name=""/>
        <dsp:cNvSpPr/>
      </dsp:nvSpPr>
      <dsp:spPr>
        <a:xfrm>
          <a:off x="2734796" y="1102995"/>
          <a:ext cx="1151326" cy="14706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err="1"/>
            <a:t>Submission</a:t>
          </a:r>
          <a:r>
            <a:rPr lang="fr-FR" sz="1100" b="1" kern="1200" dirty="0"/>
            <a:t> of a </a:t>
          </a:r>
          <a:r>
            <a:rPr lang="fr-FR" sz="1100" b="1" kern="1200" dirty="0" err="1"/>
            <a:t>draft</a:t>
          </a:r>
          <a:r>
            <a:rPr lang="fr-FR" sz="1100" b="1" kern="1200" dirty="0"/>
            <a:t> </a:t>
          </a:r>
          <a:r>
            <a:rPr lang="fr-FR" sz="1100" b="1" kern="1200" dirty="0" err="1"/>
            <a:t>method</a:t>
          </a:r>
          <a:r>
            <a:rPr lang="fr-FR" sz="1100" b="0" kern="1200" dirty="0"/>
            <a:t> by the </a:t>
          </a:r>
          <a:r>
            <a:rPr lang="fr-FR" sz="1100" b="0" kern="1200" dirty="0" err="1"/>
            <a:t>method</a:t>
          </a:r>
          <a:r>
            <a:rPr lang="fr-FR" sz="1100" b="0" kern="1200" dirty="0"/>
            <a:t> </a:t>
          </a:r>
          <a:r>
            <a:rPr lang="fr-FR" sz="1100" b="0" kern="1200" dirty="0" err="1"/>
            <a:t>developer</a:t>
          </a:r>
          <a:r>
            <a:rPr lang="fr-FR" sz="1100" b="0" kern="1200" dirty="0"/>
            <a:t> </a:t>
          </a:r>
        </a:p>
      </dsp:txBody>
      <dsp:txXfrm>
        <a:off x="2790999" y="1159198"/>
        <a:ext cx="1038920" cy="1358254"/>
      </dsp:txXfrm>
    </dsp:sp>
    <dsp:sp modelId="{993B8247-5FB6-49D2-ABBD-813D771C98F4}">
      <dsp:nvSpPr>
        <dsp:cNvPr id="0" name=""/>
        <dsp:cNvSpPr/>
      </dsp:nvSpPr>
      <dsp:spPr>
        <a:xfrm>
          <a:off x="4030448" y="1102995"/>
          <a:ext cx="1359397" cy="14706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Exchanges</a:t>
          </a:r>
          <a:r>
            <a:rPr lang="fr-FR" sz="1100" kern="1200" dirty="0"/>
            <a:t> </a:t>
          </a:r>
          <a:r>
            <a:rPr lang="fr-FR" sz="1100" kern="1200" dirty="0" err="1"/>
            <a:t>between</a:t>
          </a:r>
          <a:r>
            <a:rPr lang="fr-FR" sz="1100" kern="1200" dirty="0"/>
            <a:t> the </a:t>
          </a:r>
          <a:r>
            <a:rPr lang="fr-FR" sz="1100" kern="1200" dirty="0" err="1"/>
            <a:t>method</a:t>
          </a:r>
          <a:r>
            <a:rPr lang="fr-FR" sz="1100" kern="1200" dirty="0"/>
            <a:t> </a:t>
          </a:r>
          <a:r>
            <a:rPr lang="fr-FR" sz="1100" kern="1200" dirty="0" err="1"/>
            <a:t>developer</a:t>
          </a:r>
          <a:r>
            <a:rPr lang="fr-FR" sz="1100" kern="1200" dirty="0"/>
            <a:t> and the DGEC and </a:t>
          </a:r>
          <a:r>
            <a:rPr lang="fr-FR" sz="1100" kern="1200" dirty="0" err="1"/>
            <a:t>eventually</a:t>
          </a:r>
          <a:r>
            <a:rPr lang="fr-FR" sz="1100" kern="1200" dirty="0"/>
            <a:t> </a:t>
          </a:r>
          <a:r>
            <a:rPr lang="fr-FR" sz="1100" kern="1200" dirty="0" err="1"/>
            <a:t>other</a:t>
          </a:r>
          <a:r>
            <a:rPr lang="fr-FR" sz="1100" kern="1200" dirty="0"/>
            <a:t> directions</a:t>
          </a:r>
        </a:p>
      </dsp:txBody>
      <dsp:txXfrm>
        <a:off x="4096808" y="1169355"/>
        <a:ext cx="1226677" cy="1337940"/>
      </dsp:txXfrm>
    </dsp:sp>
    <dsp:sp modelId="{E6E0E578-6CC7-45DC-8EA3-70937CDE0FE3}">
      <dsp:nvSpPr>
        <dsp:cNvPr id="0" name=""/>
        <dsp:cNvSpPr/>
      </dsp:nvSpPr>
      <dsp:spPr>
        <a:xfrm>
          <a:off x="5534171" y="1102995"/>
          <a:ext cx="1151326" cy="14706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Public consultation </a:t>
          </a:r>
          <a:r>
            <a:rPr lang="fr-FR" sz="1100" kern="1200" dirty="0"/>
            <a:t>(3 </a:t>
          </a:r>
          <a:r>
            <a:rPr lang="fr-FR" sz="1100" kern="1200" dirty="0" err="1"/>
            <a:t>weeks</a:t>
          </a:r>
          <a:r>
            <a:rPr lang="fr-FR" sz="1100" kern="1200" dirty="0"/>
            <a:t>)</a:t>
          </a:r>
        </a:p>
      </dsp:txBody>
      <dsp:txXfrm>
        <a:off x="5590374" y="1159198"/>
        <a:ext cx="1038920" cy="1358254"/>
      </dsp:txXfrm>
    </dsp:sp>
    <dsp:sp modelId="{5CC3AA9C-CD89-420E-8F56-B471607C3FD3}">
      <dsp:nvSpPr>
        <dsp:cNvPr id="0" name=""/>
        <dsp:cNvSpPr/>
      </dsp:nvSpPr>
      <dsp:spPr>
        <a:xfrm>
          <a:off x="6829822" y="1102995"/>
          <a:ext cx="1151326" cy="14706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Consultation of the Scientific and </a:t>
          </a:r>
          <a:r>
            <a:rPr lang="fr-FR" sz="1100" b="1" kern="1200" dirty="0" err="1"/>
            <a:t>Technical</a:t>
          </a:r>
          <a:r>
            <a:rPr lang="fr-FR" sz="1100" b="1" kern="1200" dirty="0"/>
            <a:t> Group</a:t>
          </a:r>
        </a:p>
      </dsp:txBody>
      <dsp:txXfrm>
        <a:off x="6886025" y="1159198"/>
        <a:ext cx="1038920" cy="1358254"/>
      </dsp:txXfrm>
    </dsp:sp>
    <dsp:sp modelId="{BF7613A2-0413-4E45-8EE8-C53A4699E1DB}">
      <dsp:nvSpPr>
        <dsp:cNvPr id="0" name=""/>
        <dsp:cNvSpPr/>
      </dsp:nvSpPr>
      <dsp:spPr>
        <a:xfrm>
          <a:off x="8125474" y="1102995"/>
          <a:ext cx="1151326" cy="14706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err="1"/>
            <a:t>Potential</a:t>
          </a:r>
          <a:r>
            <a:rPr lang="fr-FR" sz="1100" b="1" kern="1200" dirty="0"/>
            <a:t> modifications</a:t>
          </a:r>
          <a:r>
            <a:rPr lang="fr-FR" sz="1100" b="0" kern="1200" dirty="0"/>
            <a:t> of the </a:t>
          </a:r>
          <a:r>
            <a:rPr lang="fr-FR" sz="1100" b="0" kern="1200" dirty="0" err="1"/>
            <a:t>draft</a:t>
          </a:r>
          <a:r>
            <a:rPr lang="fr-FR" sz="1100" b="0" kern="1200" dirty="0"/>
            <a:t> </a:t>
          </a:r>
          <a:r>
            <a:rPr lang="fr-FR" sz="1100" b="0" kern="1200" dirty="0" err="1"/>
            <a:t>method</a:t>
          </a:r>
          <a:endParaRPr lang="fr-FR" sz="1100" b="0" kern="1200" dirty="0"/>
        </a:p>
      </dsp:txBody>
      <dsp:txXfrm>
        <a:off x="8181677" y="1159198"/>
        <a:ext cx="1038920" cy="1358254"/>
      </dsp:txXfrm>
    </dsp:sp>
    <dsp:sp modelId="{D6FAC302-8033-4F64-AC87-C58FB56BA873}">
      <dsp:nvSpPr>
        <dsp:cNvPr id="0" name=""/>
        <dsp:cNvSpPr/>
      </dsp:nvSpPr>
      <dsp:spPr>
        <a:xfrm>
          <a:off x="9421125" y="1102995"/>
          <a:ext cx="1151326" cy="14706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err="1"/>
            <a:t>Approval</a:t>
          </a:r>
          <a:r>
            <a:rPr lang="fr-FR" sz="1100" b="1" kern="1200" dirty="0"/>
            <a:t> or </a:t>
          </a:r>
          <a:r>
            <a:rPr lang="fr-FR" sz="1100" b="1" kern="1200" dirty="0" err="1"/>
            <a:t>refusal</a:t>
          </a:r>
          <a:r>
            <a:rPr lang="fr-FR" sz="1100" b="1" kern="1200" dirty="0"/>
            <a:t> </a:t>
          </a:r>
          <a:r>
            <a:rPr lang="fr-FR" sz="1100" b="0" kern="1200" dirty="0"/>
            <a:t>of the </a:t>
          </a:r>
          <a:r>
            <a:rPr lang="fr-FR" sz="1100" b="0" kern="1200" dirty="0" err="1"/>
            <a:t>method</a:t>
          </a:r>
          <a:endParaRPr lang="fr-FR" sz="1100" b="0" kern="1200" dirty="0"/>
        </a:p>
      </dsp:txBody>
      <dsp:txXfrm>
        <a:off x="9477328" y="1159198"/>
        <a:ext cx="1038920" cy="1358254"/>
      </dsp:txXfrm>
    </dsp:sp>
    <dsp:sp modelId="{C5283096-3987-49F5-8A2E-4D4D96E74A25}">
      <dsp:nvSpPr>
        <dsp:cNvPr id="0" name=""/>
        <dsp:cNvSpPr/>
      </dsp:nvSpPr>
      <dsp:spPr>
        <a:xfrm>
          <a:off x="10716777" y="1102995"/>
          <a:ext cx="1151326" cy="14706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i="0" kern="1200" dirty="0"/>
            <a:t>Publication </a:t>
          </a:r>
          <a:r>
            <a:rPr lang="fr-FR" sz="1100" b="0" i="0" kern="1200" dirty="0"/>
            <a:t>of the </a:t>
          </a:r>
          <a:r>
            <a:rPr lang="fr-FR" sz="1100" b="0" i="0" kern="1200" dirty="0" err="1"/>
            <a:t>method</a:t>
          </a:r>
          <a:endParaRPr lang="fr-FR" sz="1100" b="0" kern="1200" dirty="0"/>
        </a:p>
      </dsp:txBody>
      <dsp:txXfrm>
        <a:off x="10772980" y="1159198"/>
        <a:ext cx="1038920" cy="135825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97486-B70A-4993-9D20-90E121CB9F37}">
      <dsp:nvSpPr>
        <dsp:cNvPr id="0" name=""/>
        <dsp:cNvSpPr/>
      </dsp:nvSpPr>
      <dsp:spPr>
        <a:xfrm>
          <a:off x="133" y="958504"/>
          <a:ext cx="1338113" cy="535245"/>
        </a:xfrm>
        <a:prstGeom prst="chevron">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noProof="0" dirty="0"/>
            <a:t>Notification</a:t>
          </a:r>
        </a:p>
      </dsp:txBody>
      <dsp:txXfrm>
        <a:off x="267756" y="958504"/>
        <a:ext cx="802868" cy="535245"/>
      </dsp:txXfrm>
    </dsp:sp>
    <dsp:sp modelId="{9F4E79C7-06F7-41A8-83A9-FF4999291A81}">
      <dsp:nvSpPr>
        <dsp:cNvPr id="0" name=""/>
        <dsp:cNvSpPr/>
      </dsp:nvSpPr>
      <dsp:spPr>
        <a:xfrm>
          <a:off x="1204436" y="958504"/>
          <a:ext cx="1338113" cy="535245"/>
        </a:xfrm>
        <a:prstGeom prst="chevron">
          <a:avLst/>
        </a:prstGeom>
        <a:solidFill>
          <a:schemeClr val="accent6">
            <a:shade val="50000"/>
            <a:hueOff val="81872"/>
            <a:satOff val="-3579"/>
            <a:lumOff val="97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noProof="0" dirty="0"/>
            <a:t>Deposit</a:t>
          </a:r>
        </a:p>
      </dsp:txBody>
      <dsp:txXfrm>
        <a:off x="1472059" y="958504"/>
        <a:ext cx="802868" cy="535245"/>
      </dsp:txXfrm>
    </dsp:sp>
    <dsp:sp modelId="{FADD0D72-BE7F-44AB-9675-6F04E00B2A03}">
      <dsp:nvSpPr>
        <dsp:cNvPr id="0" name=""/>
        <dsp:cNvSpPr/>
      </dsp:nvSpPr>
      <dsp:spPr>
        <a:xfrm>
          <a:off x="2408738" y="958504"/>
          <a:ext cx="1338113" cy="535245"/>
        </a:xfrm>
        <a:prstGeom prst="chevron">
          <a:avLst/>
        </a:prstGeom>
        <a:solidFill>
          <a:schemeClr val="accent6">
            <a:shade val="50000"/>
            <a:hueOff val="163744"/>
            <a:satOff val="-7158"/>
            <a:lumOff val="195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noProof="0" dirty="0"/>
            <a:t>Instruction </a:t>
          </a:r>
        </a:p>
      </dsp:txBody>
      <dsp:txXfrm>
        <a:off x="2676361" y="958504"/>
        <a:ext cx="802868" cy="535245"/>
      </dsp:txXfrm>
    </dsp:sp>
    <dsp:sp modelId="{AB65CD2E-2DDD-4C79-B401-90043CE9E4A3}">
      <dsp:nvSpPr>
        <dsp:cNvPr id="0" name=""/>
        <dsp:cNvSpPr/>
      </dsp:nvSpPr>
      <dsp:spPr>
        <a:xfrm>
          <a:off x="3613040" y="958504"/>
          <a:ext cx="1338113" cy="535245"/>
        </a:xfrm>
        <a:prstGeom prst="chevron">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noProof="0" dirty="0"/>
            <a:t>Labelling</a:t>
          </a:r>
        </a:p>
      </dsp:txBody>
      <dsp:txXfrm>
        <a:off x="3880663" y="958504"/>
        <a:ext cx="802868" cy="535245"/>
      </dsp:txXfrm>
    </dsp:sp>
    <dsp:sp modelId="{09ACFF01-8358-4475-B286-EB488182B047}">
      <dsp:nvSpPr>
        <dsp:cNvPr id="0" name=""/>
        <dsp:cNvSpPr/>
      </dsp:nvSpPr>
      <dsp:spPr>
        <a:xfrm>
          <a:off x="4817343" y="958504"/>
          <a:ext cx="1338113" cy="535245"/>
        </a:xfrm>
        <a:prstGeom prst="chevron">
          <a:avLst/>
        </a:prstGeom>
        <a:solidFill>
          <a:schemeClr val="accent6">
            <a:shade val="50000"/>
            <a:hueOff val="327488"/>
            <a:satOff val="-14316"/>
            <a:lumOff val="390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noProof="0" dirty="0"/>
            <a:t>Implementation</a:t>
          </a:r>
        </a:p>
      </dsp:txBody>
      <dsp:txXfrm>
        <a:off x="5084966" y="958504"/>
        <a:ext cx="802868" cy="535245"/>
      </dsp:txXfrm>
    </dsp:sp>
    <dsp:sp modelId="{D36F78D1-FD5A-4B1F-9724-6353B3135B87}">
      <dsp:nvSpPr>
        <dsp:cNvPr id="0" name=""/>
        <dsp:cNvSpPr/>
      </dsp:nvSpPr>
      <dsp:spPr>
        <a:xfrm>
          <a:off x="6021645" y="958504"/>
          <a:ext cx="1338113" cy="535245"/>
        </a:xfrm>
        <a:prstGeom prst="chevron">
          <a:avLst/>
        </a:prstGeom>
        <a:solidFill>
          <a:schemeClr val="accent6">
            <a:shade val="50000"/>
            <a:hueOff val="327488"/>
            <a:satOff val="-14316"/>
            <a:lumOff val="390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noProof="0" dirty="0"/>
            <a:t>Follow-up</a:t>
          </a:r>
        </a:p>
      </dsp:txBody>
      <dsp:txXfrm>
        <a:off x="6289268" y="958504"/>
        <a:ext cx="802868" cy="535245"/>
      </dsp:txXfrm>
    </dsp:sp>
    <dsp:sp modelId="{C8930726-C292-46F1-83B6-4FB7B27B9D18}">
      <dsp:nvSpPr>
        <dsp:cNvPr id="0" name=""/>
        <dsp:cNvSpPr/>
      </dsp:nvSpPr>
      <dsp:spPr>
        <a:xfrm>
          <a:off x="7225947" y="958504"/>
          <a:ext cx="1338113" cy="535245"/>
        </a:xfrm>
        <a:prstGeom prst="chevron">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noProof="0" dirty="0"/>
            <a:t>Audit</a:t>
          </a:r>
        </a:p>
      </dsp:txBody>
      <dsp:txXfrm>
        <a:off x="7493570" y="958504"/>
        <a:ext cx="802868" cy="535245"/>
      </dsp:txXfrm>
    </dsp:sp>
    <dsp:sp modelId="{F8F4928B-79E1-4007-B8C3-E38DFB90F18D}">
      <dsp:nvSpPr>
        <dsp:cNvPr id="0" name=""/>
        <dsp:cNvSpPr/>
      </dsp:nvSpPr>
      <dsp:spPr>
        <a:xfrm>
          <a:off x="8430250" y="958504"/>
          <a:ext cx="1338113" cy="535245"/>
        </a:xfrm>
        <a:prstGeom prst="chevron">
          <a:avLst/>
        </a:prstGeom>
        <a:solidFill>
          <a:schemeClr val="accent6">
            <a:shade val="50000"/>
            <a:hueOff val="163744"/>
            <a:satOff val="-7158"/>
            <a:lumOff val="195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noProof="0" dirty="0"/>
            <a:t>Verification of emission reductions</a:t>
          </a:r>
        </a:p>
      </dsp:txBody>
      <dsp:txXfrm>
        <a:off x="8697873" y="958504"/>
        <a:ext cx="802868" cy="535245"/>
      </dsp:txXfrm>
    </dsp:sp>
    <dsp:sp modelId="{94E0ED95-02CC-478E-A11F-0285BA82AA73}">
      <dsp:nvSpPr>
        <dsp:cNvPr id="0" name=""/>
        <dsp:cNvSpPr/>
      </dsp:nvSpPr>
      <dsp:spPr>
        <a:xfrm>
          <a:off x="9634552" y="958504"/>
          <a:ext cx="1338113" cy="535245"/>
        </a:xfrm>
        <a:prstGeom prst="chevron">
          <a:avLst/>
        </a:prstGeom>
        <a:solidFill>
          <a:schemeClr val="accent6">
            <a:shade val="50000"/>
            <a:hueOff val="81872"/>
            <a:satOff val="-3579"/>
            <a:lumOff val="97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noProof="0" dirty="0"/>
            <a:t>Awarding of emission </a:t>
          </a:r>
          <a:r>
            <a:rPr lang="fr-FR" sz="1200" kern="1200" dirty="0"/>
            <a:t>reductions</a:t>
          </a:r>
        </a:p>
      </dsp:txBody>
      <dsp:txXfrm>
        <a:off x="9902175" y="958504"/>
        <a:ext cx="802868" cy="535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C4117-8838-4E2A-997A-6BE3AD515E0C}">
      <dsp:nvSpPr>
        <dsp:cNvPr id="0" name=""/>
        <dsp:cNvSpPr/>
      </dsp:nvSpPr>
      <dsp:spPr>
        <a:xfrm>
          <a:off x="-6017836" y="-920817"/>
          <a:ext cx="7163832" cy="7163832"/>
        </a:xfrm>
        <a:prstGeom prst="blockArc">
          <a:avLst>
            <a:gd name="adj1" fmla="val 18900000"/>
            <a:gd name="adj2" fmla="val 2700000"/>
            <a:gd name="adj3" fmla="val 302"/>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3B1D5-CD22-4C9E-BDEE-C2C9AA210199}">
      <dsp:nvSpPr>
        <dsp:cNvPr id="0" name=""/>
        <dsp:cNvSpPr/>
      </dsp:nvSpPr>
      <dsp:spPr>
        <a:xfrm>
          <a:off x="599796" y="409170"/>
          <a:ext cx="9465739" cy="8187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896" tIns="83820" rIns="83820" bIns="83820" numCol="1" spcCol="1270" anchor="ctr" anchorCtr="0">
          <a:noAutofit/>
        </a:bodyPr>
        <a:lstStyle/>
        <a:p>
          <a:pPr marL="0" lvl="0" indent="0" algn="l" defTabSz="1466850">
            <a:lnSpc>
              <a:spcPct val="90000"/>
            </a:lnSpc>
            <a:spcBef>
              <a:spcPct val="0"/>
            </a:spcBef>
            <a:spcAft>
              <a:spcPct val="35000"/>
            </a:spcAft>
            <a:buNone/>
          </a:pPr>
          <a:r>
            <a:rPr lang="de-AT" sz="3300" b="1" kern="1200" dirty="0" err="1"/>
            <a:t>Incentivising</a:t>
          </a:r>
          <a:r>
            <a:rPr lang="de-AT" sz="3300" b="1" kern="1200" dirty="0"/>
            <a:t> high-quality </a:t>
          </a:r>
          <a:r>
            <a:rPr lang="de-AT" sz="3300" b="1" kern="1200" dirty="0" err="1"/>
            <a:t>carbon</a:t>
          </a:r>
          <a:r>
            <a:rPr lang="de-AT" sz="3300" b="1" kern="1200" dirty="0"/>
            <a:t> </a:t>
          </a:r>
          <a:r>
            <a:rPr lang="de-AT" sz="3300" b="1" kern="1200" dirty="0" err="1"/>
            <a:t>removals</a:t>
          </a:r>
          <a:endParaRPr lang="en-IE" sz="3300" b="1" kern="1200" dirty="0"/>
        </a:p>
      </dsp:txBody>
      <dsp:txXfrm>
        <a:off x="599796" y="409170"/>
        <a:ext cx="9465739" cy="818766"/>
      </dsp:txXfrm>
    </dsp:sp>
    <dsp:sp modelId="{A1798C3C-0E55-4878-8A9D-6DA26874833B}">
      <dsp:nvSpPr>
        <dsp:cNvPr id="0" name=""/>
        <dsp:cNvSpPr/>
      </dsp:nvSpPr>
      <dsp:spPr>
        <a:xfrm>
          <a:off x="0" y="306824"/>
          <a:ext cx="1023458" cy="1023458"/>
        </a:xfrm>
        <a:prstGeom prst="ellipse">
          <a:avLst/>
        </a:prstGeom>
        <a:blipFill rotWithShape="0">
          <a:blip xmlns:r="http://schemas.openxmlformats.org/officeDocument/2006/relationships" r:embed="rId1"/>
          <a:srcRect/>
          <a:stretch>
            <a:fillRect t="-1000" b="-1000"/>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446D9E-CEF6-4F84-8D0F-6AC464CDD256}">
      <dsp:nvSpPr>
        <dsp:cNvPr id="0" name=""/>
        <dsp:cNvSpPr/>
      </dsp:nvSpPr>
      <dsp:spPr>
        <a:xfrm>
          <a:off x="1069213" y="1637533"/>
          <a:ext cx="8996321" cy="8187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896" tIns="83820" rIns="83820" bIns="83820" numCol="1" spcCol="1270" anchor="ctr" anchorCtr="0">
          <a:noAutofit/>
        </a:bodyPr>
        <a:lstStyle/>
        <a:p>
          <a:pPr marL="0" lvl="0" indent="0" algn="l" defTabSz="1466850">
            <a:lnSpc>
              <a:spcPct val="90000"/>
            </a:lnSpc>
            <a:spcBef>
              <a:spcPct val="0"/>
            </a:spcBef>
            <a:spcAft>
              <a:spcPct val="35000"/>
            </a:spcAft>
            <a:buNone/>
          </a:pPr>
          <a:r>
            <a:rPr lang="en-IE" sz="3300" b="1" kern="1200" dirty="0"/>
            <a:t>Tailored certification methodologies</a:t>
          </a:r>
        </a:p>
      </dsp:txBody>
      <dsp:txXfrm>
        <a:off x="1069213" y="1637533"/>
        <a:ext cx="8996321" cy="818766"/>
      </dsp:txXfrm>
    </dsp:sp>
    <dsp:sp modelId="{473B93A1-941B-49B3-BC72-678B2F40B85B}">
      <dsp:nvSpPr>
        <dsp:cNvPr id="0" name=""/>
        <dsp:cNvSpPr/>
      </dsp:nvSpPr>
      <dsp:spPr>
        <a:xfrm>
          <a:off x="354358" y="1487525"/>
          <a:ext cx="1023458" cy="1023458"/>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3FC9D-6C88-4B91-9AB2-FCA4EB1A8817}">
      <dsp:nvSpPr>
        <dsp:cNvPr id="0" name=""/>
        <dsp:cNvSpPr/>
      </dsp:nvSpPr>
      <dsp:spPr>
        <a:xfrm>
          <a:off x="1069213" y="2865896"/>
          <a:ext cx="8996321" cy="8187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896" tIns="83820" rIns="83820" bIns="83820" numCol="1" spcCol="1270" anchor="ctr" anchorCtr="0">
          <a:noAutofit/>
        </a:bodyPr>
        <a:lstStyle/>
        <a:p>
          <a:pPr marL="0" lvl="0" indent="0" algn="l" defTabSz="1466850">
            <a:lnSpc>
              <a:spcPct val="90000"/>
            </a:lnSpc>
            <a:spcBef>
              <a:spcPct val="0"/>
            </a:spcBef>
            <a:spcAft>
              <a:spcPct val="35000"/>
            </a:spcAft>
            <a:buNone/>
          </a:pPr>
          <a:r>
            <a:rPr lang="fr-BE" sz="3300" b="1" kern="1200" dirty="0" err="1"/>
            <a:t>Fighting</a:t>
          </a:r>
          <a:r>
            <a:rPr lang="fr-BE" sz="3300" b="1" kern="1200" dirty="0"/>
            <a:t> greenwashing &amp; </a:t>
          </a:r>
          <a:r>
            <a:rPr lang="fr-BE" sz="3300" b="1" kern="1200" dirty="0" err="1"/>
            <a:t>build</a:t>
          </a:r>
          <a:r>
            <a:rPr lang="fr-BE" sz="3300" b="1" kern="1200" dirty="0"/>
            <a:t> trust</a:t>
          </a:r>
          <a:endParaRPr lang="en-IE" sz="3300" b="1" kern="1200" dirty="0"/>
        </a:p>
      </dsp:txBody>
      <dsp:txXfrm>
        <a:off x="1069213" y="2865896"/>
        <a:ext cx="8996321" cy="818766"/>
      </dsp:txXfrm>
    </dsp:sp>
    <dsp:sp modelId="{7DA06D9B-009C-45FF-B56C-0BE55D7A5D10}">
      <dsp:nvSpPr>
        <dsp:cNvPr id="0" name=""/>
        <dsp:cNvSpPr/>
      </dsp:nvSpPr>
      <dsp:spPr>
        <a:xfrm>
          <a:off x="557484" y="2763550"/>
          <a:ext cx="1023458" cy="1023458"/>
        </a:xfrm>
        <a:prstGeom prst="ellipse">
          <a:avLst/>
        </a:prstGeom>
        <a:blipFill rotWithShape="0">
          <a:blip xmlns:r="http://schemas.openxmlformats.org/officeDocument/2006/relationships" r:embed="rId3"/>
          <a:srcRect/>
          <a:stretch>
            <a:fillRect t="-2000" b="-2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EC16DC-598D-4D95-B114-18018CCFA775}">
      <dsp:nvSpPr>
        <dsp:cNvPr id="0" name=""/>
        <dsp:cNvSpPr/>
      </dsp:nvSpPr>
      <dsp:spPr>
        <a:xfrm>
          <a:off x="599796" y="4094259"/>
          <a:ext cx="9465739" cy="8187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896" tIns="83820" rIns="83820" bIns="83820" numCol="1" spcCol="1270" anchor="ctr" anchorCtr="0">
          <a:noAutofit/>
        </a:bodyPr>
        <a:lstStyle/>
        <a:p>
          <a:pPr marL="0" lvl="0" indent="0" algn="l" defTabSz="1466850">
            <a:lnSpc>
              <a:spcPct val="90000"/>
            </a:lnSpc>
            <a:spcBef>
              <a:spcPct val="0"/>
            </a:spcBef>
            <a:spcAft>
              <a:spcPct val="35000"/>
            </a:spcAft>
            <a:buNone/>
          </a:pPr>
          <a:r>
            <a:rPr lang="fr-BE" sz="3300" b="1" kern="1200" dirty="0"/>
            <a:t>Harmonise </a:t>
          </a:r>
          <a:r>
            <a:rPr lang="fr-BE" sz="3300" b="1" kern="1200" dirty="0" err="1"/>
            <a:t>market</a:t>
          </a:r>
          <a:r>
            <a:rPr lang="fr-BE" sz="3300" b="1" kern="1200" dirty="0"/>
            <a:t> conditions</a:t>
          </a:r>
          <a:endParaRPr lang="en-IE" sz="3300" b="1" kern="1200" dirty="0"/>
        </a:p>
      </dsp:txBody>
      <dsp:txXfrm>
        <a:off x="599796" y="4094259"/>
        <a:ext cx="9465739" cy="818766"/>
      </dsp:txXfrm>
    </dsp:sp>
    <dsp:sp modelId="{1A3C36CC-98FB-4166-897D-7AFF0C19528C}">
      <dsp:nvSpPr>
        <dsp:cNvPr id="0" name=""/>
        <dsp:cNvSpPr/>
      </dsp:nvSpPr>
      <dsp:spPr>
        <a:xfrm>
          <a:off x="88066" y="3991913"/>
          <a:ext cx="1023458" cy="1023458"/>
        </a:xfrm>
        <a:prstGeom prst="ellipse">
          <a:avLst/>
        </a:prstGeom>
        <a:blipFill rotWithShape="0">
          <a:blip xmlns:r="http://schemas.openxmlformats.org/officeDocument/2006/relationships" r:embed="rId4"/>
          <a:srcRect/>
          <a:stretch>
            <a:fillRect l="-9000" r="-9000"/>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D562C-625B-456B-8530-816CC8B49CF7}">
      <dsp:nvSpPr>
        <dsp:cNvPr id="0" name=""/>
        <dsp:cNvSpPr/>
      </dsp:nvSpPr>
      <dsp:spPr>
        <a:xfrm>
          <a:off x="0" y="0"/>
          <a:ext cx="3006344" cy="16908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noProof="0" dirty="0"/>
        </a:p>
        <a:p>
          <a:pPr marL="0" lvl="0" indent="0" algn="ctr" defTabSz="889000">
            <a:lnSpc>
              <a:spcPct val="90000"/>
            </a:lnSpc>
            <a:spcBef>
              <a:spcPct val="0"/>
            </a:spcBef>
            <a:spcAft>
              <a:spcPct val="35000"/>
            </a:spcAft>
            <a:buNone/>
          </a:pPr>
          <a:r>
            <a:rPr lang="en-US" sz="2400" kern="1200" noProof="0" dirty="0"/>
            <a:t>Farmers</a:t>
          </a:r>
        </a:p>
      </dsp:txBody>
      <dsp:txXfrm>
        <a:off x="0" y="0"/>
        <a:ext cx="3006344" cy="1690830"/>
      </dsp:txXfrm>
    </dsp:sp>
    <dsp:sp modelId="{84D1B234-E743-4540-A708-2ECEEF1A2306}">
      <dsp:nvSpPr>
        <dsp:cNvPr id="0" name=""/>
        <dsp:cNvSpPr/>
      </dsp:nvSpPr>
      <dsp:spPr>
        <a:xfrm>
          <a:off x="3697533" y="5384"/>
          <a:ext cx="2863205" cy="17564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noProof="0" dirty="0"/>
        </a:p>
        <a:p>
          <a:pPr marL="0" lvl="0" indent="0" algn="ctr" defTabSz="1066800">
            <a:lnSpc>
              <a:spcPct val="90000"/>
            </a:lnSpc>
            <a:spcBef>
              <a:spcPct val="0"/>
            </a:spcBef>
            <a:spcAft>
              <a:spcPts val="0"/>
            </a:spcAft>
            <a:buNone/>
          </a:pPr>
          <a:r>
            <a:rPr lang="en-US" sz="2400" kern="1200" noProof="0" dirty="0"/>
            <a:t>Project developers </a:t>
          </a:r>
        </a:p>
        <a:p>
          <a:pPr marL="0" lvl="0" indent="0" algn="ctr" defTabSz="1066800">
            <a:lnSpc>
              <a:spcPct val="90000"/>
            </a:lnSpc>
            <a:spcBef>
              <a:spcPct val="0"/>
            </a:spcBef>
            <a:spcAft>
              <a:spcPts val="0"/>
            </a:spcAft>
            <a:buNone/>
          </a:pPr>
          <a:r>
            <a:rPr lang="en-US" sz="2400" kern="1200" noProof="0" dirty="0"/>
            <a:t>&amp; advice companies</a:t>
          </a:r>
        </a:p>
      </dsp:txBody>
      <dsp:txXfrm>
        <a:off x="3697533" y="5384"/>
        <a:ext cx="2863205" cy="1756407"/>
      </dsp:txXfrm>
    </dsp:sp>
    <dsp:sp modelId="{72431D98-9F88-4049-9369-17BFA592B880}">
      <dsp:nvSpPr>
        <dsp:cNvPr id="0" name=""/>
        <dsp:cNvSpPr/>
      </dsp:nvSpPr>
      <dsp:spPr>
        <a:xfrm>
          <a:off x="0" y="2174347"/>
          <a:ext cx="2947859" cy="171128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kern="1200" noProof="0" dirty="0"/>
            <a:t>Contributing</a:t>
          </a:r>
        </a:p>
        <a:p>
          <a:pPr marL="0" lvl="0" indent="0" algn="ctr" defTabSz="1066800">
            <a:lnSpc>
              <a:spcPct val="90000"/>
            </a:lnSpc>
            <a:spcBef>
              <a:spcPct val="0"/>
            </a:spcBef>
            <a:spcAft>
              <a:spcPts val="0"/>
            </a:spcAft>
            <a:buNone/>
          </a:pPr>
          <a:r>
            <a:rPr lang="en-US" sz="2400" kern="1200" noProof="0" dirty="0"/>
            <a:t>companies</a:t>
          </a:r>
        </a:p>
      </dsp:txBody>
      <dsp:txXfrm>
        <a:off x="0" y="2174347"/>
        <a:ext cx="2947859" cy="1711286"/>
      </dsp:txXfrm>
    </dsp:sp>
    <dsp:sp modelId="{8A8F1367-5875-4DD4-8388-E4CF03E6C0EB}">
      <dsp:nvSpPr>
        <dsp:cNvPr id="0" name=""/>
        <dsp:cNvSpPr/>
      </dsp:nvSpPr>
      <dsp:spPr>
        <a:xfrm>
          <a:off x="3655515" y="2170870"/>
          <a:ext cx="2899650" cy="171304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noProof="0" dirty="0"/>
        </a:p>
        <a:p>
          <a:pPr marL="0" lvl="0" indent="0" algn="ctr" defTabSz="977900">
            <a:lnSpc>
              <a:spcPct val="90000"/>
            </a:lnSpc>
            <a:spcBef>
              <a:spcPct val="0"/>
            </a:spcBef>
            <a:spcAft>
              <a:spcPct val="35000"/>
            </a:spcAft>
            <a:buNone/>
          </a:pPr>
          <a:r>
            <a:rPr lang="en-US" sz="2300" kern="1200" noProof="0" dirty="0"/>
            <a:t>Certification Authority </a:t>
          </a:r>
        </a:p>
        <a:p>
          <a:pPr marL="0" lvl="0" indent="0" algn="ctr" defTabSz="977900">
            <a:lnSpc>
              <a:spcPct val="90000"/>
            </a:lnSpc>
            <a:spcBef>
              <a:spcPct val="0"/>
            </a:spcBef>
            <a:spcAft>
              <a:spcPct val="35000"/>
            </a:spcAft>
            <a:buNone/>
          </a:pPr>
          <a:r>
            <a:rPr lang="en-US" sz="2000" kern="1200" noProof="0" dirty="0"/>
            <a:t>(Ministry of environment)</a:t>
          </a:r>
        </a:p>
      </dsp:txBody>
      <dsp:txXfrm>
        <a:off x="3655515" y="2170870"/>
        <a:ext cx="2899650" cy="171304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8963C-41C8-40C2-97E7-BA693D038C8E}">
      <dsp:nvSpPr>
        <dsp:cNvPr id="0" name=""/>
        <dsp:cNvSpPr/>
      </dsp:nvSpPr>
      <dsp:spPr>
        <a:xfrm>
          <a:off x="0" y="45923"/>
          <a:ext cx="8676169" cy="1297279"/>
        </a:xfrm>
        <a:prstGeom prst="roundRect">
          <a:avLst>
            <a:gd name="adj" fmla="val 10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E186B81-F151-4C8B-A3FA-076CD72D9F94}">
      <dsp:nvSpPr>
        <dsp:cNvPr id="0" name=""/>
        <dsp:cNvSpPr/>
      </dsp:nvSpPr>
      <dsp:spPr>
        <a:xfrm>
          <a:off x="262674" y="172970"/>
          <a:ext cx="1895539" cy="951338"/>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1A9DB3B-DF77-4148-B76F-527CA37E7114}">
      <dsp:nvSpPr>
        <dsp:cNvPr id="0" name=""/>
        <dsp:cNvSpPr/>
      </dsp:nvSpPr>
      <dsp:spPr>
        <a:xfrm rot="10800000">
          <a:off x="262674" y="1297279"/>
          <a:ext cx="1895539" cy="1585563"/>
        </a:xfrm>
        <a:prstGeom prst="round2SameRect">
          <a:avLst>
            <a:gd name="adj1" fmla="val 10500"/>
            <a:gd name="adj2" fmla="val 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Land management</a:t>
          </a:r>
          <a:r>
            <a:rPr lang="en-US" sz="1100" kern="1200" dirty="0">
              <a:solidFill>
                <a:sysClr val="window" lastClr="FFFFFF"/>
              </a:solidFill>
              <a:latin typeface="Calibri" panose="020F0502020204030204"/>
              <a:ea typeface="+mn-ea"/>
              <a:cs typeface="+mn-cs"/>
            </a:rPr>
            <a:t>
Hedges plantation, agroforestry, grasslands management, legumes seedling, reduction of fertilization</a:t>
          </a:r>
          <a:endParaRPr lang="fr-FR" sz="1100" kern="1200" dirty="0">
            <a:solidFill>
              <a:sysClr val="window" lastClr="FFFFFF"/>
            </a:solidFill>
            <a:latin typeface="Calibri" panose="020F0502020204030204"/>
            <a:ea typeface="+mn-ea"/>
            <a:cs typeface="+mn-cs"/>
          </a:endParaRPr>
        </a:p>
      </dsp:txBody>
      <dsp:txXfrm rot="10800000">
        <a:off x="311436" y="1297279"/>
        <a:ext cx="1798015" cy="1536801"/>
      </dsp:txXfrm>
    </dsp:sp>
    <dsp:sp modelId="{7B4E3D6B-57D1-448D-91A1-6517AC23E1FF}">
      <dsp:nvSpPr>
        <dsp:cNvPr id="0" name=""/>
        <dsp:cNvSpPr/>
      </dsp:nvSpPr>
      <dsp:spPr>
        <a:xfrm>
          <a:off x="2347767" y="172970"/>
          <a:ext cx="1895539" cy="951338"/>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BBD2A9F-9C3B-4D5D-9F86-5D4E6260CBA4}">
      <dsp:nvSpPr>
        <dsp:cNvPr id="0" name=""/>
        <dsp:cNvSpPr/>
      </dsp:nvSpPr>
      <dsp:spPr>
        <a:xfrm rot="10800000">
          <a:off x="2347767" y="1297279"/>
          <a:ext cx="1895539" cy="1585563"/>
        </a:xfrm>
        <a:prstGeom prst="round2SameRect">
          <a:avLst>
            <a:gd name="adj1" fmla="val 10500"/>
            <a:gd name="adj2" fmla="val 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Feed
</a:t>
          </a:r>
          <a:r>
            <a:rPr lang="en-US" sz="1100" kern="1200" dirty="0">
              <a:solidFill>
                <a:sysClr val="window" lastClr="FFFFFF"/>
              </a:solidFill>
              <a:latin typeface="Calibri" panose="020F0502020204030204"/>
              <a:ea typeface="+mn-ea"/>
              <a:cs typeface="+mn-cs"/>
            </a:rPr>
            <a:t>Improving forage quality, more grazing and less concentrates. Protein autonomy.</a:t>
          </a:r>
          <a:endParaRPr lang="fr-FR" sz="900" kern="1200" dirty="0">
            <a:solidFill>
              <a:sysClr val="window" lastClr="FFFFFF"/>
            </a:solidFill>
            <a:latin typeface="Calibri" panose="020F0502020204030204"/>
            <a:ea typeface="+mn-ea"/>
            <a:cs typeface="+mn-cs"/>
          </a:endParaRPr>
        </a:p>
      </dsp:txBody>
      <dsp:txXfrm rot="10800000">
        <a:off x="2396529" y="1297279"/>
        <a:ext cx="1798015" cy="1536801"/>
      </dsp:txXfrm>
    </dsp:sp>
    <dsp:sp modelId="{1E4BE65D-92AC-451F-88EC-7BEA095A879D}">
      <dsp:nvSpPr>
        <dsp:cNvPr id="0" name=""/>
        <dsp:cNvSpPr/>
      </dsp:nvSpPr>
      <dsp:spPr>
        <a:xfrm>
          <a:off x="4432861" y="172970"/>
          <a:ext cx="1895539" cy="951338"/>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D0C1E44-02BB-4028-A0C4-C1D8A137D972}">
      <dsp:nvSpPr>
        <dsp:cNvPr id="0" name=""/>
        <dsp:cNvSpPr/>
      </dsp:nvSpPr>
      <dsp:spPr>
        <a:xfrm rot="10800000">
          <a:off x="4432861" y="1297279"/>
          <a:ext cx="1895539" cy="1585563"/>
        </a:xfrm>
        <a:prstGeom prst="round2SameRect">
          <a:avLst>
            <a:gd name="adj1" fmla="val 10500"/>
            <a:gd name="adj2" fmla="val 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Energy and buildings</a:t>
          </a:r>
          <a:r>
            <a:rPr lang="en-US" sz="1100" kern="1200" dirty="0">
              <a:solidFill>
                <a:sysClr val="window" lastClr="FFFFFF"/>
              </a:solidFill>
              <a:latin typeface="Calibri" panose="020F0502020204030204"/>
              <a:ea typeface="+mn-ea"/>
              <a:cs typeface="+mn-cs"/>
            </a:rPr>
            <a:t>
Reduction of fuel and electricity consumption. Biogas and pit cover</a:t>
          </a:r>
          <a:endParaRPr lang="fr-FR" sz="1100" kern="1200" dirty="0">
            <a:solidFill>
              <a:sysClr val="window" lastClr="FFFFFF"/>
            </a:solidFill>
            <a:latin typeface="Calibri" panose="020F0502020204030204"/>
            <a:ea typeface="+mn-ea"/>
            <a:cs typeface="+mn-cs"/>
          </a:endParaRPr>
        </a:p>
      </dsp:txBody>
      <dsp:txXfrm rot="10800000">
        <a:off x="4481623" y="1297279"/>
        <a:ext cx="1798015" cy="1536801"/>
      </dsp:txXfrm>
    </dsp:sp>
    <dsp:sp modelId="{42935FC4-53E7-44BE-B8D1-ED080543CB1B}">
      <dsp:nvSpPr>
        <dsp:cNvPr id="0" name=""/>
        <dsp:cNvSpPr/>
      </dsp:nvSpPr>
      <dsp:spPr>
        <a:xfrm>
          <a:off x="6517955" y="172970"/>
          <a:ext cx="1895539" cy="951338"/>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C69823C-E649-40EC-A72F-2562EACC637E}">
      <dsp:nvSpPr>
        <dsp:cNvPr id="0" name=""/>
        <dsp:cNvSpPr/>
      </dsp:nvSpPr>
      <dsp:spPr>
        <a:xfrm rot="10800000">
          <a:off x="6517955" y="1297279"/>
          <a:ext cx="1895539" cy="1585563"/>
        </a:xfrm>
        <a:prstGeom prst="round2SameRect">
          <a:avLst>
            <a:gd name="adj1" fmla="val 10500"/>
            <a:gd name="adj2" fmla="val 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Herd management</a:t>
          </a:r>
          <a:r>
            <a:rPr lang="en-US" sz="1100" kern="1200" dirty="0">
              <a:solidFill>
                <a:sysClr val="window" lastClr="FFFFFF"/>
              </a:solidFill>
              <a:latin typeface="Calibri" panose="020F0502020204030204"/>
              <a:ea typeface="+mn-ea"/>
              <a:cs typeface="+mn-cs"/>
            </a:rPr>
            <a:t>
Animal health, housing and rearing of heifers</a:t>
          </a:r>
          <a:endParaRPr lang="fr-FR" sz="1100" kern="1200" dirty="0">
            <a:solidFill>
              <a:sysClr val="window" lastClr="FFFFFF"/>
            </a:solidFill>
            <a:latin typeface="Calibri" panose="020F0502020204030204"/>
            <a:ea typeface="+mn-ea"/>
            <a:cs typeface="+mn-cs"/>
          </a:endParaRPr>
        </a:p>
      </dsp:txBody>
      <dsp:txXfrm rot="10800000">
        <a:off x="6566717" y="1297279"/>
        <a:ext cx="1798015" cy="15368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C4117-8838-4E2A-997A-6BE3AD515E0C}">
      <dsp:nvSpPr>
        <dsp:cNvPr id="0" name=""/>
        <dsp:cNvSpPr/>
      </dsp:nvSpPr>
      <dsp:spPr>
        <a:xfrm>
          <a:off x="-6017836" y="-920817"/>
          <a:ext cx="7163832" cy="7163832"/>
        </a:xfrm>
        <a:prstGeom prst="blockArc">
          <a:avLst>
            <a:gd name="adj1" fmla="val 18900000"/>
            <a:gd name="adj2" fmla="val 2700000"/>
            <a:gd name="adj3" fmla="val 302"/>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3B1D5-CD22-4C9E-BDEE-C2C9AA210199}">
      <dsp:nvSpPr>
        <dsp:cNvPr id="0" name=""/>
        <dsp:cNvSpPr/>
      </dsp:nvSpPr>
      <dsp:spPr>
        <a:xfrm>
          <a:off x="599796" y="409170"/>
          <a:ext cx="4219484" cy="8187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896" tIns="50800" rIns="50800" bIns="50800" numCol="1" spcCol="1270" anchor="ctr" anchorCtr="0">
          <a:noAutofit/>
        </a:bodyPr>
        <a:lstStyle/>
        <a:p>
          <a:pPr marL="0" lvl="0" indent="0" algn="l" defTabSz="889000">
            <a:lnSpc>
              <a:spcPct val="90000"/>
            </a:lnSpc>
            <a:spcBef>
              <a:spcPct val="0"/>
            </a:spcBef>
            <a:spcAft>
              <a:spcPct val="35000"/>
            </a:spcAft>
            <a:buNone/>
          </a:pPr>
          <a:r>
            <a:rPr lang="de-AT" sz="2000" b="1" kern="1200" err="1"/>
            <a:t>Incentivising</a:t>
          </a:r>
          <a:r>
            <a:rPr lang="de-AT" sz="2000" b="1" kern="1200"/>
            <a:t> high-QU.A.L.ITY </a:t>
          </a:r>
          <a:r>
            <a:rPr lang="de-AT" sz="2000" b="1" kern="1200" err="1"/>
            <a:t>carbon</a:t>
          </a:r>
          <a:r>
            <a:rPr lang="de-AT" sz="2000" b="1" kern="1200"/>
            <a:t> </a:t>
          </a:r>
          <a:r>
            <a:rPr lang="de-AT" sz="2000" b="1" kern="1200" err="1"/>
            <a:t>removals</a:t>
          </a:r>
          <a:endParaRPr lang="en-IE" sz="2000" b="1" kern="1200"/>
        </a:p>
      </dsp:txBody>
      <dsp:txXfrm>
        <a:off x="599796" y="409170"/>
        <a:ext cx="4219484" cy="818766"/>
      </dsp:txXfrm>
    </dsp:sp>
    <dsp:sp modelId="{A1798C3C-0E55-4878-8A9D-6DA26874833B}">
      <dsp:nvSpPr>
        <dsp:cNvPr id="0" name=""/>
        <dsp:cNvSpPr/>
      </dsp:nvSpPr>
      <dsp:spPr>
        <a:xfrm>
          <a:off x="0" y="306824"/>
          <a:ext cx="1023458" cy="1023458"/>
        </a:xfrm>
        <a:prstGeom prst="ellipse">
          <a:avLst/>
        </a:prstGeom>
        <a:blipFill rotWithShape="0">
          <a:blip xmlns:r="http://schemas.openxmlformats.org/officeDocument/2006/relationships" r:embed="rId1"/>
          <a:srcRect/>
          <a:stretch>
            <a:fillRect t="-1000" b="-1000"/>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446D9E-CEF6-4F84-8D0F-6AC464CDD256}">
      <dsp:nvSpPr>
        <dsp:cNvPr id="0" name=""/>
        <dsp:cNvSpPr/>
      </dsp:nvSpPr>
      <dsp:spPr>
        <a:xfrm>
          <a:off x="1069213" y="1637533"/>
          <a:ext cx="3750066" cy="8187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896" tIns="50800" rIns="50800" bIns="50800" numCol="1" spcCol="1270" anchor="ctr" anchorCtr="0">
          <a:noAutofit/>
        </a:bodyPr>
        <a:lstStyle/>
        <a:p>
          <a:pPr marL="0" lvl="0" indent="0" algn="l" defTabSz="889000">
            <a:lnSpc>
              <a:spcPct val="90000"/>
            </a:lnSpc>
            <a:spcBef>
              <a:spcPct val="0"/>
            </a:spcBef>
            <a:spcAft>
              <a:spcPct val="35000"/>
            </a:spcAft>
            <a:buNone/>
          </a:pPr>
          <a:r>
            <a:rPr lang="en-IE" sz="2000" b="1" kern="1200" dirty="0"/>
            <a:t>TAILORED certification methodologies</a:t>
          </a:r>
        </a:p>
      </dsp:txBody>
      <dsp:txXfrm>
        <a:off x="1069213" y="1637533"/>
        <a:ext cx="3750066" cy="818766"/>
      </dsp:txXfrm>
    </dsp:sp>
    <dsp:sp modelId="{473B93A1-941B-49B3-BC72-678B2F40B85B}">
      <dsp:nvSpPr>
        <dsp:cNvPr id="0" name=""/>
        <dsp:cNvSpPr/>
      </dsp:nvSpPr>
      <dsp:spPr>
        <a:xfrm>
          <a:off x="354358" y="1487525"/>
          <a:ext cx="1023458" cy="1023458"/>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3FC9D-6C88-4B91-9AB2-FCA4EB1A8817}">
      <dsp:nvSpPr>
        <dsp:cNvPr id="0" name=""/>
        <dsp:cNvSpPr/>
      </dsp:nvSpPr>
      <dsp:spPr>
        <a:xfrm>
          <a:off x="1069213" y="2865896"/>
          <a:ext cx="3750066" cy="8187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896" tIns="50800" rIns="50800" bIns="50800" numCol="1" spcCol="1270" anchor="ctr" anchorCtr="0">
          <a:noAutofit/>
        </a:bodyPr>
        <a:lstStyle/>
        <a:p>
          <a:pPr marL="0" lvl="0" indent="0" algn="l" defTabSz="889000">
            <a:lnSpc>
              <a:spcPct val="90000"/>
            </a:lnSpc>
            <a:spcBef>
              <a:spcPct val="0"/>
            </a:spcBef>
            <a:spcAft>
              <a:spcPct val="35000"/>
            </a:spcAft>
            <a:buNone/>
          </a:pPr>
          <a:r>
            <a:rPr lang="fr-BE" sz="2000" b="1" kern="1200" err="1"/>
            <a:t>Fighting</a:t>
          </a:r>
          <a:r>
            <a:rPr lang="fr-BE" sz="2000" b="1" kern="1200"/>
            <a:t> greenwashing &amp; </a:t>
          </a:r>
          <a:r>
            <a:rPr lang="fr-BE" sz="2000" b="1" kern="1200" err="1"/>
            <a:t>build</a:t>
          </a:r>
          <a:r>
            <a:rPr lang="fr-BE" sz="2000" b="1" kern="1200"/>
            <a:t> TRUST</a:t>
          </a:r>
          <a:endParaRPr lang="en-IE" sz="2000" b="1" kern="1200"/>
        </a:p>
      </dsp:txBody>
      <dsp:txXfrm>
        <a:off x="1069213" y="2865896"/>
        <a:ext cx="3750066" cy="818766"/>
      </dsp:txXfrm>
    </dsp:sp>
    <dsp:sp modelId="{7DA06D9B-009C-45FF-B56C-0BE55D7A5D10}">
      <dsp:nvSpPr>
        <dsp:cNvPr id="0" name=""/>
        <dsp:cNvSpPr/>
      </dsp:nvSpPr>
      <dsp:spPr>
        <a:xfrm>
          <a:off x="557484" y="2763550"/>
          <a:ext cx="1023458" cy="1023458"/>
        </a:xfrm>
        <a:prstGeom prst="ellipse">
          <a:avLst/>
        </a:prstGeom>
        <a:blipFill rotWithShape="0">
          <a:blip xmlns:r="http://schemas.openxmlformats.org/officeDocument/2006/relationships" r:embed="rId3"/>
          <a:srcRect/>
          <a:stretch>
            <a:fillRect t="-2000" b="-2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EC16DC-598D-4D95-B114-18018CCFA775}">
      <dsp:nvSpPr>
        <dsp:cNvPr id="0" name=""/>
        <dsp:cNvSpPr/>
      </dsp:nvSpPr>
      <dsp:spPr>
        <a:xfrm>
          <a:off x="599796" y="4094259"/>
          <a:ext cx="4219484" cy="8187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9896" tIns="50800" rIns="50800" bIns="50800" numCol="1" spcCol="1270" anchor="ctr" anchorCtr="0">
          <a:noAutofit/>
        </a:bodyPr>
        <a:lstStyle/>
        <a:p>
          <a:pPr marL="0" lvl="0" indent="0" algn="l" defTabSz="889000">
            <a:lnSpc>
              <a:spcPct val="90000"/>
            </a:lnSpc>
            <a:spcBef>
              <a:spcPct val="0"/>
            </a:spcBef>
            <a:spcAft>
              <a:spcPct val="35000"/>
            </a:spcAft>
            <a:buNone/>
          </a:pPr>
          <a:r>
            <a:rPr lang="fr-BE" sz="2000" b="1" kern="1200"/>
            <a:t>HARMONISATION of </a:t>
          </a:r>
          <a:r>
            <a:rPr lang="fr-BE" sz="2000" b="1" kern="1200" err="1"/>
            <a:t>market</a:t>
          </a:r>
          <a:r>
            <a:rPr lang="fr-BE" sz="2000" b="1" kern="1200"/>
            <a:t> conditions</a:t>
          </a:r>
          <a:endParaRPr lang="en-IE" sz="2000" b="1" kern="1200"/>
        </a:p>
      </dsp:txBody>
      <dsp:txXfrm>
        <a:off x="599796" y="4094259"/>
        <a:ext cx="4219484" cy="818766"/>
      </dsp:txXfrm>
    </dsp:sp>
    <dsp:sp modelId="{1A3C36CC-98FB-4166-897D-7AFF0C19528C}">
      <dsp:nvSpPr>
        <dsp:cNvPr id="0" name=""/>
        <dsp:cNvSpPr/>
      </dsp:nvSpPr>
      <dsp:spPr>
        <a:xfrm>
          <a:off x="88066" y="3991913"/>
          <a:ext cx="1023458" cy="1023458"/>
        </a:xfrm>
        <a:prstGeom prst="ellipse">
          <a:avLst/>
        </a:prstGeom>
        <a:blipFill rotWithShape="0">
          <a:blip xmlns:r="http://schemas.openxmlformats.org/officeDocument/2006/relationships" r:embed="rId4"/>
          <a:srcRect/>
          <a:stretch>
            <a:fillRect l="-9000" r="-9000"/>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E9C95-4B2A-49A6-A26A-7F42CB048AFD}">
      <dsp:nvSpPr>
        <dsp:cNvPr id="0" name=""/>
        <dsp:cNvSpPr/>
      </dsp:nvSpPr>
      <dsp:spPr>
        <a:xfrm>
          <a:off x="627296" y="10628"/>
          <a:ext cx="834222" cy="83422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614666-E9D9-442E-A5AC-1896FCFAC89F}">
      <dsp:nvSpPr>
        <dsp:cNvPr id="0" name=""/>
        <dsp:cNvSpPr/>
      </dsp:nvSpPr>
      <dsp:spPr>
        <a:xfrm>
          <a:off x="805085" y="188414"/>
          <a:ext cx="478652" cy="4786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CEDF37-15EC-4AD9-99BC-41C201E18830}">
      <dsp:nvSpPr>
        <dsp:cNvPr id="0" name=""/>
        <dsp:cNvSpPr/>
      </dsp:nvSpPr>
      <dsp:spPr>
        <a:xfrm>
          <a:off x="179215" y="1095265"/>
          <a:ext cx="2165272" cy="54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IE" sz="2000" b="1" kern="1200" cap="all">
              <a:solidFill>
                <a:schemeClr val="accent3"/>
              </a:solidFill>
              <a:latin typeface="Calibri" panose="020F0502020204030204"/>
              <a:ea typeface="+mn-ea"/>
              <a:cs typeface="+mn-cs"/>
            </a:rPr>
            <a:t>Qu</a:t>
          </a:r>
          <a:r>
            <a:rPr lang="en-IE" sz="1600" kern="1200" cap="all">
              <a:latin typeface="Calibri" panose="020F0502020204030204"/>
              <a:ea typeface="+mn-ea"/>
              <a:cs typeface="+mn-cs"/>
            </a:rPr>
            <a:t>antification</a:t>
          </a:r>
          <a:endParaRPr lang="en-US" sz="1500" kern="1200" cap="all">
            <a:latin typeface="Calibri" panose="020F0502020204030204"/>
            <a:ea typeface="+mn-ea"/>
            <a:cs typeface="+mn-cs"/>
          </a:endParaRPr>
        </a:p>
      </dsp:txBody>
      <dsp:txXfrm>
        <a:off x="179215" y="1095265"/>
        <a:ext cx="2165272" cy="547031"/>
      </dsp:txXfrm>
    </dsp:sp>
    <dsp:sp modelId="{3D327D99-7363-405D-95EA-B6F22EDE834A}">
      <dsp:nvSpPr>
        <dsp:cNvPr id="0" name=""/>
        <dsp:cNvSpPr/>
      </dsp:nvSpPr>
      <dsp:spPr>
        <a:xfrm>
          <a:off x="3434327" y="1202"/>
          <a:ext cx="834222" cy="83422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B8CC61-BBCE-4426-8DAA-2093C4DDCAAE}">
      <dsp:nvSpPr>
        <dsp:cNvPr id="0" name=""/>
        <dsp:cNvSpPr/>
      </dsp:nvSpPr>
      <dsp:spPr>
        <a:xfrm>
          <a:off x="3612124" y="178989"/>
          <a:ext cx="478652" cy="47865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BBF0CA-729A-436D-A673-175833117074}">
      <dsp:nvSpPr>
        <dsp:cNvPr id="0" name=""/>
        <dsp:cNvSpPr/>
      </dsp:nvSpPr>
      <dsp:spPr>
        <a:xfrm>
          <a:off x="3188160" y="1058746"/>
          <a:ext cx="1367578" cy="54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all">
              <a:solidFill>
                <a:schemeClr val="accent3"/>
              </a:solidFill>
              <a:latin typeface="Calibri" panose="020F0502020204030204"/>
              <a:ea typeface="+mn-ea"/>
              <a:cs typeface="+mn-cs"/>
            </a:rPr>
            <a:t>A</a:t>
          </a:r>
          <a:r>
            <a:rPr lang="en-US" sz="1600" kern="1200" cap="all">
              <a:latin typeface="Calibri" panose="020F0502020204030204"/>
              <a:ea typeface="+mn-ea"/>
              <a:cs typeface="+mn-cs"/>
            </a:rPr>
            <a:t>dditionality</a:t>
          </a:r>
        </a:p>
      </dsp:txBody>
      <dsp:txXfrm>
        <a:off x="3188160" y="1058746"/>
        <a:ext cx="1367578" cy="547031"/>
      </dsp:txXfrm>
    </dsp:sp>
    <dsp:sp modelId="{0821C505-1ADF-49BE-9E28-6CCA5A3E350B}">
      <dsp:nvSpPr>
        <dsp:cNvPr id="0" name=""/>
        <dsp:cNvSpPr/>
      </dsp:nvSpPr>
      <dsp:spPr>
        <a:xfrm>
          <a:off x="6185764" y="1202"/>
          <a:ext cx="834222" cy="83422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94A45-BF8A-43A7-A7A1-8C8430383F0D}">
      <dsp:nvSpPr>
        <dsp:cNvPr id="0" name=""/>
        <dsp:cNvSpPr/>
      </dsp:nvSpPr>
      <dsp:spPr>
        <a:xfrm>
          <a:off x="6363545" y="178989"/>
          <a:ext cx="478652" cy="47865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B92F8B-EC0F-4A3F-A596-EC1349F69FF2}">
      <dsp:nvSpPr>
        <dsp:cNvPr id="0" name=""/>
        <dsp:cNvSpPr/>
      </dsp:nvSpPr>
      <dsp:spPr>
        <a:xfrm>
          <a:off x="5309917" y="1068171"/>
          <a:ext cx="2594528" cy="54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IE" sz="2400" b="1" kern="1200" cap="all">
              <a:solidFill>
                <a:schemeClr val="accent3"/>
              </a:solidFill>
              <a:latin typeface="Calibri" panose="020F0502020204030204"/>
              <a:ea typeface="+mn-ea"/>
              <a:cs typeface="+mn-cs"/>
            </a:rPr>
            <a:t>L</a:t>
          </a:r>
          <a:r>
            <a:rPr lang="en-IE" sz="1600" kern="1200" cap="all">
              <a:latin typeface="Calibri" panose="020F0502020204030204"/>
              <a:ea typeface="+mn-ea"/>
              <a:cs typeface="+mn-cs"/>
            </a:rPr>
            <a:t>ong-term storage</a:t>
          </a:r>
          <a:endParaRPr lang="en-US" sz="1600" kern="1200" cap="all">
            <a:latin typeface="Calibri" panose="020F0502020204030204"/>
            <a:ea typeface="+mn-ea"/>
            <a:cs typeface="+mn-cs"/>
          </a:endParaRPr>
        </a:p>
      </dsp:txBody>
      <dsp:txXfrm>
        <a:off x="5309917" y="1068171"/>
        <a:ext cx="2594528" cy="547031"/>
      </dsp:txXfrm>
    </dsp:sp>
    <dsp:sp modelId="{705D8730-8253-4151-B518-C789CEB466B9}">
      <dsp:nvSpPr>
        <dsp:cNvPr id="0" name=""/>
        <dsp:cNvSpPr/>
      </dsp:nvSpPr>
      <dsp:spPr>
        <a:xfrm>
          <a:off x="8940255" y="10628"/>
          <a:ext cx="834222" cy="83422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103857-BABD-4016-8EA6-8EEA69BE8059}">
      <dsp:nvSpPr>
        <dsp:cNvPr id="0" name=""/>
        <dsp:cNvSpPr/>
      </dsp:nvSpPr>
      <dsp:spPr>
        <a:xfrm>
          <a:off x="9100782" y="188419"/>
          <a:ext cx="478652" cy="47865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CB480A-A62C-4CC4-8A09-7AAA598AD2BA}">
      <dsp:nvSpPr>
        <dsp:cNvPr id="0" name=""/>
        <dsp:cNvSpPr/>
      </dsp:nvSpPr>
      <dsp:spPr>
        <a:xfrm>
          <a:off x="8471333" y="1066207"/>
          <a:ext cx="1704672" cy="54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IE" sz="1600" kern="1200" cap="all">
              <a:latin typeface="Calibri" panose="020F0502020204030204"/>
              <a:ea typeface="+mn-ea"/>
              <a:cs typeface="+mn-cs"/>
            </a:rPr>
            <a:t>Sustainabil</a:t>
          </a:r>
          <a:r>
            <a:rPr lang="en-IE" sz="2400" b="1" kern="1200" cap="all">
              <a:solidFill>
                <a:schemeClr val="accent3"/>
              </a:solidFill>
              <a:latin typeface="Calibri" panose="020F0502020204030204"/>
              <a:ea typeface="+mn-ea"/>
              <a:cs typeface="+mn-cs"/>
            </a:rPr>
            <a:t>ity</a:t>
          </a:r>
          <a:endParaRPr lang="en-US" sz="1600" b="1" kern="1200" cap="all">
            <a:solidFill>
              <a:schemeClr val="accent3"/>
            </a:solidFill>
            <a:latin typeface="Calibri" panose="020F0502020204030204"/>
            <a:ea typeface="+mn-ea"/>
            <a:cs typeface="+mn-cs"/>
          </a:endParaRPr>
        </a:p>
      </dsp:txBody>
      <dsp:txXfrm>
        <a:off x="8471333" y="1066207"/>
        <a:ext cx="1704672" cy="5470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E9C95-4B2A-49A6-A26A-7F42CB048AFD}">
      <dsp:nvSpPr>
        <dsp:cNvPr id="0" name=""/>
        <dsp:cNvSpPr/>
      </dsp:nvSpPr>
      <dsp:spPr>
        <a:xfrm>
          <a:off x="1581914" y="0"/>
          <a:ext cx="1084060" cy="108406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614666-E9D9-442E-A5AC-1896FCFAC89F}">
      <dsp:nvSpPr>
        <dsp:cNvPr id="0" name=""/>
        <dsp:cNvSpPr/>
      </dsp:nvSpPr>
      <dsp:spPr>
        <a:xfrm>
          <a:off x="1812943" y="230080"/>
          <a:ext cx="622001" cy="62200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CEDF37-15EC-4AD9-99BC-41C201E18830}">
      <dsp:nvSpPr>
        <dsp:cNvPr id="0" name=""/>
        <dsp:cNvSpPr/>
      </dsp:nvSpPr>
      <dsp:spPr>
        <a:xfrm>
          <a:off x="1077474" y="1225119"/>
          <a:ext cx="2087314" cy="755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IE" sz="1600" kern="1200" cap="all">
              <a:latin typeface="Calibri" panose="020F0502020204030204"/>
              <a:ea typeface="+mn-ea"/>
              <a:cs typeface="+mn-cs"/>
            </a:rPr>
            <a:t>Third-party verification</a:t>
          </a:r>
          <a:endParaRPr lang="en-US" sz="1600" kern="1200" cap="all">
            <a:latin typeface="Calibri" panose="020F0502020204030204"/>
            <a:ea typeface="+mn-ea"/>
            <a:cs typeface="+mn-cs"/>
          </a:endParaRPr>
        </a:p>
      </dsp:txBody>
      <dsp:txXfrm>
        <a:off x="1077474" y="1225119"/>
        <a:ext cx="2087314" cy="755288"/>
      </dsp:txXfrm>
    </dsp:sp>
    <dsp:sp modelId="{3D327D99-7363-405D-95EA-B6F22EDE834A}">
      <dsp:nvSpPr>
        <dsp:cNvPr id="0" name=""/>
        <dsp:cNvSpPr/>
      </dsp:nvSpPr>
      <dsp:spPr>
        <a:xfrm>
          <a:off x="4811863" y="1809"/>
          <a:ext cx="1084060" cy="108406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B8CC61-BBCE-4426-8DAA-2093C4DDCAAE}">
      <dsp:nvSpPr>
        <dsp:cNvPr id="0" name=""/>
        <dsp:cNvSpPr/>
      </dsp:nvSpPr>
      <dsp:spPr>
        <a:xfrm>
          <a:off x="5042912" y="232842"/>
          <a:ext cx="622001" cy="62200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BBF0CA-729A-436D-A673-175833117074}">
      <dsp:nvSpPr>
        <dsp:cNvPr id="0" name=""/>
        <dsp:cNvSpPr/>
      </dsp:nvSpPr>
      <dsp:spPr>
        <a:xfrm>
          <a:off x="4482171" y="1225119"/>
          <a:ext cx="1824118" cy="755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all">
              <a:latin typeface="Calibri" panose="020F0502020204030204"/>
              <a:ea typeface="+mn-ea"/>
              <a:cs typeface="+mn-cs"/>
            </a:rPr>
            <a:t>Reliable certification schemes</a:t>
          </a:r>
        </a:p>
      </dsp:txBody>
      <dsp:txXfrm>
        <a:off x="4482171" y="1225119"/>
        <a:ext cx="1824118" cy="755288"/>
      </dsp:txXfrm>
    </dsp:sp>
    <dsp:sp modelId="{4250039D-BA02-4289-9AE1-0D36AAD1ECE8}">
      <dsp:nvSpPr>
        <dsp:cNvPr id="0" name=""/>
        <dsp:cNvSpPr/>
      </dsp:nvSpPr>
      <dsp:spPr>
        <a:xfrm>
          <a:off x="8239102" y="1896"/>
          <a:ext cx="1084060" cy="108406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00DF1-4171-4E6E-8986-0AE5B1A7F00B}">
      <dsp:nvSpPr>
        <dsp:cNvPr id="0" name=""/>
        <dsp:cNvSpPr/>
      </dsp:nvSpPr>
      <dsp:spPr>
        <a:xfrm>
          <a:off x="8470136" y="220992"/>
          <a:ext cx="622001" cy="62200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4148F8-A1FC-4522-BB9B-40A2A5F26546}">
      <dsp:nvSpPr>
        <dsp:cNvPr id="0" name=""/>
        <dsp:cNvSpPr/>
      </dsp:nvSpPr>
      <dsp:spPr>
        <a:xfrm>
          <a:off x="7896002" y="1225119"/>
          <a:ext cx="1777148" cy="755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all">
              <a:latin typeface="Calibri" panose="020F0502020204030204"/>
              <a:ea typeface="+mn-ea"/>
              <a:cs typeface="+mn-cs"/>
            </a:rPr>
            <a:t>PUBLIC registries of carbon removals</a:t>
          </a:r>
        </a:p>
      </dsp:txBody>
      <dsp:txXfrm>
        <a:off x="7896002" y="1225119"/>
        <a:ext cx="1777148" cy="7552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3ED8D-316A-47F0-87F9-22EC6941C8FC}">
      <dsp:nvSpPr>
        <dsp:cNvPr id="0" name=""/>
        <dsp:cNvSpPr/>
      </dsp:nvSpPr>
      <dsp:spPr>
        <a:xfrm>
          <a:off x="3258" y="19502"/>
          <a:ext cx="3176878" cy="93170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kern="1200"/>
            <a:t>Public support</a:t>
          </a:r>
        </a:p>
      </dsp:txBody>
      <dsp:txXfrm>
        <a:off x="3258" y="19502"/>
        <a:ext cx="3176878" cy="931709"/>
      </dsp:txXfrm>
    </dsp:sp>
    <dsp:sp modelId="{8D4AA477-CEEE-465C-95A0-BCA279D70052}">
      <dsp:nvSpPr>
        <dsp:cNvPr id="0" name=""/>
        <dsp:cNvSpPr/>
      </dsp:nvSpPr>
      <dsp:spPr>
        <a:xfrm>
          <a:off x="3258" y="951212"/>
          <a:ext cx="3176878" cy="374512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a:t>Achieve climate targets, e.g. LULUCF, Nature Restoration Law</a:t>
          </a:r>
        </a:p>
        <a:p>
          <a:pPr marL="228600" lvl="1" indent="-228600" algn="l" defTabSz="1200150" rtl="0">
            <a:lnSpc>
              <a:spcPct val="90000"/>
            </a:lnSpc>
            <a:spcBef>
              <a:spcPct val="0"/>
            </a:spcBef>
            <a:spcAft>
              <a:spcPct val="15000"/>
            </a:spcAft>
            <a:buChar char="•"/>
          </a:pPr>
          <a:r>
            <a:rPr lang="en-US" sz="2700" kern="1200"/>
            <a:t>Targeted support under CAP, State Aid, Innovation Fund…</a:t>
          </a:r>
        </a:p>
      </dsp:txBody>
      <dsp:txXfrm>
        <a:off x="3258" y="951212"/>
        <a:ext cx="3176878" cy="3745123"/>
      </dsp:txXfrm>
    </dsp:sp>
    <dsp:sp modelId="{7C725B27-0419-4480-A490-1CB5A0AC31FA}">
      <dsp:nvSpPr>
        <dsp:cNvPr id="0" name=""/>
        <dsp:cNvSpPr/>
      </dsp:nvSpPr>
      <dsp:spPr>
        <a:xfrm>
          <a:off x="3624900" y="19502"/>
          <a:ext cx="3176878" cy="93170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kern="1200"/>
            <a:t>Private financing</a:t>
          </a:r>
        </a:p>
      </dsp:txBody>
      <dsp:txXfrm>
        <a:off x="3624900" y="19502"/>
        <a:ext cx="3176878" cy="931709"/>
      </dsp:txXfrm>
    </dsp:sp>
    <dsp:sp modelId="{02BB2488-B13C-4470-A986-2A014D4CF268}">
      <dsp:nvSpPr>
        <dsp:cNvPr id="0" name=""/>
        <dsp:cNvSpPr/>
      </dsp:nvSpPr>
      <dsp:spPr>
        <a:xfrm>
          <a:off x="3624900" y="951212"/>
          <a:ext cx="3176878" cy="374512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a:solidFill>
                <a:srgbClr val="4D4D4D">
                  <a:hueOff val="0"/>
                  <a:satOff val="0"/>
                  <a:lumOff val="0"/>
                  <a:alphaOff val="0"/>
                </a:srgbClr>
              </a:solidFill>
              <a:latin typeface="Arial"/>
              <a:ea typeface="+mn-ea"/>
              <a:cs typeface="+mn-cs"/>
            </a:rPr>
            <a:t>Supply chain contracts</a:t>
          </a:r>
        </a:p>
        <a:p>
          <a:pPr marL="228600" lvl="1" indent="-228600" algn="l" defTabSz="1200150" rtl="0">
            <a:lnSpc>
              <a:spcPct val="90000"/>
            </a:lnSpc>
            <a:spcBef>
              <a:spcPct val="0"/>
            </a:spcBef>
            <a:spcAft>
              <a:spcPct val="15000"/>
            </a:spcAft>
            <a:buChar char="•"/>
          </a:pPr>
          <a:r>
            <a:rPr lang="en-US" sz="2700" kern="1200">
              <a:solidFill>
                <a:srgbClr val="4D4D4D">
                  <a:hueOff val="0"/>
                  <a:satOff val="0"/>
                  <a:lumOff val="0"/>
                  <a:alphaOff val="0"/>
                </a:srgbClr>
              </a:solidFill>
              <a:latin typeface="Arial"/>
              <a:ea typeface="+mn-ea"/>
              <a:cs typeface="+mn-cs"/>
            </a:rPr>
            <a:t>Improve transparency</a:t>
          </a:r>
          <a:r>
            <a:rPr lang="en-US" sz="2700" kern="1200"/>
            <a:t> and integrity of voluntary carbon markets</a:t>
          </a:r>
          <a:endParaRPr lang="en-US" sz="2700" kern="1200">
            <a:solidFill>
              <a:srgbClr val="4D4D4D">
                <a:hueOff val="0"/>
                <a:satOff val="0"/>
                <a:lumOff val="0"/>
                <a:alphaOff val="0"/>
              </a:srgbClr>
            </a:solidFill>
            <a:latin typeface="Arial"/>
            <a:ea typeface="+mn-ea"/>
            <a:cs typeface="+mn-cs"/>
          </a:endParaRPr>
        </a:p>
        <a:p>
          <a:pPr marL="228600" lvl="1" indent="-228600" algn="l" defTabSz="1200150" rtl="0">
            <a:lnSpc>
              <a:spcPct val="90000"/>
            </a:lnSpc>
            <a:spcBef>
              <a:spcPct val="0"/>
            </a:spcBef>
            <a:spcAft>
              <a:spcPct val="15000"/>
            </a:spcAft>
            <a:buChar char="•"/>
          </a:pPr>
          <a:r>
            <a:rPr lang="en-US" sz="2700" kern="1200">
              <a:solidFill>
                <a:srgbClr val="4D4D4D">
                  <a:hueOff val="0"/>
                  <a:satOff val="0"/>
                  <a:lumOff val="0"/>
                  <a:alphaOff val="0"/>
                </a:srgbClr>
              </a:solidFill>
              <a:latin typeface="Arial"/>
              <a:ea typeface="+mn-ea"/>
              <a:cs typeface="+mn-cs"/>
            </a:rPr>
            <a:t>No link with the EU ETS</a:t>
          </a:r>
        </a:p>
      </dsp:txBody>
      <dsp:txXfrm>
        <a:off x="3624900" y="951212"/>
        <a:ext cx="3176878" cy="3745123"/>
      </dsp:txXfrm>
    </dsp:sp>
    <dsp:sp modelId="{8F3B77EE-2651-48CE-977F-01067A780FEF}">
      <dsp:nvSpPr>
        <dsp:cNvPr id="0" name=""/>
        <dsp:cNvSpPr/>
      </dsp:nvSpPr>
      <dsp:spPr>
        <a:xfrm>
          <a:off x="7246541" y="19502"/>
          <a:ext cx="3176878" cy="93170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kern="1200"/>
            <a:t>Fight greenwashing</a:t>
          </a:r>
        </a:p>
      </dsp:txBody>
      <dsp:txXfrm>
        <a:off x="7246541" y="19502"/>
        <a:ext cx="3176878" cy="931709"/>
      </dsp:txXfrm>
    </dsp:sp>
    <dsp:sp modelId="{F777CE45-EEEC-4B12-9D75-795C8BDB8C99}">
      <dsp:nvSpPr>
        <dsp:cNvPr id="0" name=""/>
        <dsp:cNvSpPr/>
      </dsp:nvSpPr>
      <dsp:spPr>
        <a:xfrm>
          <a:off x="7246541" y="951212"/>
          <a:ext cx="3176878" cy="374512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360363" lvl="1" indent="-268288" algn="l" defTabSz="1200150" rtl="0">
            <a:lnSpc>
              <a:spcPct val="90000"/>
            </a:lnSpc>
            <a:spcBef>
              <a:spcPct val="0"/>
            </a:spcBef>
            <a:spcAft>
              <a:spcPct val="15000"/>
            </a:spcAft>
            <a:buChar char="•"/>
          </a:pPr>
          <a:r>
            <a:rPr lang="en-US" sz="2700" kern="1200"/>
            <a:t>Corporate Sustainability Reporting</a:t>
          </a:r>
        </a:p>
        <a:p>
          <a:pPr marL="360363" lvl="1" indent="-268288" algn="l" defTabSz="1200150" rtl="0">
            <a:lnSpc>
              <a:spcPct val="90000"/>
            </a:lnSpc>
            <a:spcBef>
              <a:spcPct val="0"/>
            </a:spcBef>
            <a:spcAft>
              <a:spcPct val="15000"/>
            </a:spcAft>
            <a:buChar char="•"/>
          </a:pPr>
          <a:r>
            <a:rPr lang="en-US" sz="2700" kern="1200"/>
            <a:t>Green claims</a:t>
          </a:r>
        </a:p>
        <a:p>
          <a:pPr algn="l" rtl="0">
            <a:spcBef>
              <a:spcPct val="0"/>
            </a:spcBef>
            <a:buChar char="•"/>
          </a:pPr>
          <a:endParaRPr lang="en-US" sz="2700" kern="1200"/>
        </a:p>
      </dsp:txBody>
      <dsp:txXfrm>
        <a:off x="7246541" y="951212"/>
        <a:ext cx="3176878" cy="37451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EC1F8-D60A-4EF6-A558-C3EEC8DBD5C0}">
      <dsp:nvSpPr>
        <dsp:cNvPr id="0" name=""/>
        <dsp:cNvSpPr/>
      </dsp:nvSpPr>
      <dsp:spPr>
        <a:xfrm>
          <a:off x="1230" y="0"/>
          <a:ext cx="1914960" cy="3605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err="1"/>
            <a:t>Quantity</a:t>
          </a:r>
          <a:r>
            <a:rPr lang="fr-FR" sz="2000" kern="1200" dirty="0"/>
            <a:t> of </a:t>
          </a:r>
          <a:r>
            <a:rPr lang="fr-FR" sz="2000" kern="1200" dirty="0" err="1"/>
            <a:t>concentrates</a:t>
          </a:r>
          <a:r>
            <a:rPr lang="fr-FR" sz="2000" kern="1200" dirty="0"/>
            <a:t> and </a:t>
          </a:r>
          <a:r>
            <a:rPr lang="fr-FR" sz="2000" kern="1200" dirty="0" err="1"/>
            <a:t>lipids</a:t>
          </a:r>
          <a:endParaRPr lang="fr-FR" sz="2000" kern="1200" dirty="0"/>
        </a:p>
      </dsp:txBody>
      <dsp:txXfrm>
        <a:off x="1230" y="1442226"/>
        <a:ext cx="1914960" cy="1442226"/>
      </dsp:txXfrm>
    </dsp:sp>
    <dsp:sp modelId="{E4FB0166-8C93-4ACC-A155-DD9456EFDC25}">
      <dsp:nvSpPr>
        <dsp:cNvPr id="0" name=""/>
        <dsp:cNvSpPr/>
      </dsp:nvSpPr>
      <dsp:spPr>
        <a:xfrm>
          <a:off x="358384" y="216333"/>
          <a:ext cx="1200653" cy="1200653"/>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079585-69F8-4319-BC8A-A60CE17EEE9A}">
      <dsp:nvSpPr>
        <dsp:cNvPr id="0" name=""/>
        <dsp:cNvSpPr/>
      </dsp:nvSpPr>
      <dsp:spPr>
        <a:xfrm>
          <a:off x="1973640" y="0"/>
          <a:ext cx="1914960" cy="3605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a:t>Age at first </a:t>
          </a:r>
          <a:r>
            <a:rPr lang="fr-FR" sz="2000" kern="1200" dirty="0" err="1"/>
            <a:t>calving</a:t>
          </a:r>
          <a:endParaRPr lang="fr-FR" sz="2000" kern="1200" dirty="0"/>
        </a:p>
      </dsp:txBody>
      <dsp:txXfrm>
        <a:off x="1973640" y="1442226"/>
        <a:ext cx="1914960" cy="1442226"/>
      </dsp:txXfrm>
    </dsp:sp>
    <dsp:sp modelId="{7E317F68-6C53-4112-B315-D473F751A509}">
      <dsp:nvSpPr>
        <dsp:cNvPr id="0" name=""/>
        <dsp:cNvSpPr/>
      </dsp:nvSpPr>
      <dsp:spPr>
        <a:xfrm>
          <a:off x="2330793" y="216333"/>
          <a:ext cx="1200653" cy="1200653"/>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D9C9F8-924F-481D-9CE5-F7E71E97560F}">
      <dsp:nvSpPr>
        <dsp:cNvPr id="0" name=""/>
        <dsp:cNvSpPr/>
      </dsp:nvSpPr>
      <dsp:spPr>
        <a:xfrm>
          <a:off x="3946049" y="0"/>
          <a:ext cx="1914960" cy="3605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err="1"/>
            <a:t>Leguminous</a:t>
          </a:r>
          <a:endParaRPr lang="fr-FR" sz="2000" kern="1200" dirty="0"/>
        </a:p>
      </dsp:txBody>
      <dsp:txXfrm>
        <a:off x="3946049" y="1442226"/>
        <a:ext cx="1914960" cy="1442226"/>
      </dsp:txXfrm>
    </dsp:sp>
    <dsp:sp modelId="{C4DA41F6-5912-4E4E-BD83-24ED3EDDFC65}">
      <dsp:nvSpPr>
        <dsp:cNvPr id="0" name=""/>
        <dsp:cNvSpPr/>
      </dsp:nvSpPr>
      <dsp:spPr>
        <a:xfrm>
          <a:off x="4303203" y="216333"/>
          <a:ext cx="1200653" cy="1200653"/>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5ECE-9316-4CB2-B1F8-0D37FE05FD7E}">
      <dsp:nvSpPr>
        <dsp:cNvPr id="0" name=""/>
        <dsp:cNvSpPr/>
      </dsp:nvSpPr>
      <dsp:spPr>
        <a:xfrm>
          <a:off x="234489" y="3083195"/>
          <a:ext cx="5393261" cy="143348"/>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EC1F8-D60A-4EF6-A558-C3EEC8DBD5C0}">
      <dsp:nvSpPr>
        <dsp:cNvPr id="0" name=""/>
        <dsp:cNvSpPr/>
      </dsp:nvSpPr>
      <dsp:spPr>
        <a:xfrm>
          <a:off x="0" y="0"/>
          <a:ext cx="2047670" cy="36055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err="1"/>
            <a:t>Hedges</a:t>
          </a:r>
          <a:endParaRPr lang="fr-FR" sz="2900" kern="1200" dirty="0"/>
        </a:p>
      </dsp:txBody>
      <dsp:txXfrm>
        <a:off x="0" y="1442225"/>
        <a:ext cx="2047670" cy="1442225"/>
      </dsp:txXfrm>
    </dsp:sp>
    <dsp:sp modelId="{E4FB0166-8C93-4ACC-A155-DD9456EFDC25}">
      <dsp:nvSpPr>
        <dsp:cNvPr id="0" name=""/>
        <dsp:cNvSpPr/>
      </dsp:nvSpPr>
      <dsp:spPr>
        <a:xfrm>
          <a:off x="423508" y="216333"/>
          <a:ext cx="1200652" cy="1200652"/>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5ECE-9316-4CB2-B1F8-0D37FE05FD7E}">
      <dsp:nvSpPr>
        <dsp:cNvPr id="0" name=""/>
        <dsp:cNvSpPr/>
      </dsp:nvSpPr>
      <dsp:spPr>
        <a:xfrm>
          <a:off x="740276" y="2948729"/>
          <a:ext cx="525520" cy="45722"/>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D3F39-D4C2-45EC-A436-5C5887362B11}" type="datetimeFigureOut">
              <a:rPr lang="fr-FR" smtClean="0"/>
              <a:t>30/01/2023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056ED-7F9A-464C-919B-81F8F669BA04}" type="slidenum">
              <a:rPr lang="fr-FR" smtClean="0"/>
              <a:t>‹N°›</a:t>
            </a:fld>
            <a:endParaRPr lang="fr-FR"/>
          </a:p>
        </p:txBody>
      </p:sp>
    </p:spTree>
    <p:extLst>
      <p:ext uri="{BB962C8B-B14F-4D97-AF65-F5344CB8AC3E}">
        <p14:creationId xmlns:p14="http://schemas.microsoft.com/office/powerpoint/2010/main" val="2011580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701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4A83D-13A1-486F-889D-B68B1383299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91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Marginal </a:t>
            </a:r>
            <a:r>
              <a:rPr lang="fr-FR" dirty="0" err="1"/>
              <a:t>abatment</a:t>
            </a:r>
            <a:r>
              <a:rPr lang="fr-FR" dirty="0"/>
              <a:t> </a:t>
            </a:r>
            <a:r>
              <a:rPr lang="fr-FR" dirty="0" err="1"/>
              <a:t>cost</a:t>
            </a:r>
            <a:r>
              <a:rPr lang="fr-FR" dirty="0"/>
              <a:t> </a:t>
            </a:r>
            <a:r>
              <a:rPr lang="fr-FR" dirty="0" err="1"/>
              <a:t>curve</a:t>
            </a:r>
            <a:r>
              <a:rPr lang="fr-FR" dirty="0"/>
              <a:t> </a:t>
            </a:r>
            <a:r>
              <a:rPr lang="en-US" b="1" i="0" dirty="0">
                <a:solidFill>
                  <a:srgbClr val="202124"/>
                </a:solidFill>
                <a:effectLst/>
                <a:latin typeface="arial" panose="020B0604020202020204" pitchFamily="34" charset="0"/>
              </a:rPr>
              <a:t> presents the costs or savings expected from different opportunities, alongside the potential volume of emissions that could be reduced if implemented</a:t>
            </a:r>
            <a:r>
              <a:rPr lang="en-US" b="0" i="0" dirty="0">
                <a:solidFill>
                  <a:srgbClr val="202124"/>
                </a:solidFill>
                <a:effectLst/>
                <a:latin typeface="arial" panose="020B0604020202020204" pitchFamily="34" charset="0"/>
              </a:rPr>
              <a:t>.</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046EA-B462-4848-9998-B587F56DA11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265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3112" cy="4008438"/>
          </a:xfrm>
        </p:spPr>
      </p:sp>
      <p:sp>
        <p:nvSpPr>
          <p:cNvPr id="3" name="Espace réservé des notes 2"/>
          <p:cNvSpPr>
            <a:spLocks noGrp="1"/>
          </p:cNvSpPr>
          <p:nvPr>
            <p:ph type="body" idx="1"/>
          </p:nvPr>
        </p:nvSpPr>
        <p:spPr/>
        <p:txBody>
          <a:bodyPr/>
          <a:lstStyle/>
          <a:p>
            <a:r>
              <a:rPr lang="fr-FR" dirty="0"/>
              <a:t>At the </a:t>
            </a:r>
            <a:r>
              <a:rPr lang="fr-FR" dirty="0" err="1"/>
              <a:t>heart</a:t>
            </a:r>
            <a:r>
              <a:rPr lang="fr-FR" dirty="0"/>
              <a:t> of the process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CE16224-BCAA-4978-9DAD-79A793B9DA30}" type="slidenum">
              <a:rPr kumimoji="0" lang="fr-FR" sz="1400" b="0" i="0" u="none" strike="noStrike" kern="1200" cap="none" spc="0" normalizeH="0" baseline="0" noProof="0" smtClean="0">
                <a:ln>
                  <a:noFill/>
                </a:ln>
                <a:solidFill>
                  <a:srgbClr val="000000"/>
                </a:solidFill>
                <a:effectLst/>
                <a:uLnTx/>
                <a:uFillTx/>
                <a:latin typeface="Times New Roman" pitchFamily="18"/>
                <a:ea typeface="+mn-ea"/>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29</a:t>
            </a:fld>
            <a:endParaRPr kumimoji="0" lang="fr-FR" sz="1400" b="0" i="0" u="none" strike="noStrike" kern="1200" cap="none" spc="0" normalizeH="0" baseline="0" noProof="0">
              <a:ln>
                <a:noFill/>
              </a:ln>
              <a:solidFill>
                <a:srgbClr val="000000"/>
              </a:solidFill>
              <a:effectLst/>
              <a:uLnTx/>
              <a:uFillTx/>
              <a:latin typeface="Times New Roman" pitchFamily="18"/>
              <a:ea typeface="+mn-ea"/>
              <a:cs typeface="Tahoma" pitchFamily="2"/>
            </a:endParaRPr>
          </a:p>
        </p:txBody>
      </p:sp>
    </p:spTree>
    <p:extLst>
      <p:ext uri="{BB962C8B-B14F-4D97-AF65-F5344CB8AC3E}">
        <p14:creationId xmlns:p14="http://schemas.microsoft.com/office/powerpoint/2010/main" val="3744198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b="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4A83D-13A1-486F-889D-B68B1383299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60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E0593-AA76-4FA9-B1E9-DBE29758C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665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a:ln/>
        </p:spPr>
      </p:sp>
      <p:sp>
        <p:nvSpPr>
          <p:cNvPr id="1843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Calibri" panose="020F0502020204030204" pitchFamily="34" charset="0"/>
              <a:cs typeface="Arial" panose="020B0604020202020204" pitchFamily="34" charset="0"/>
            </a:endParaRPr>
          </a:p>
        </p:txBody>
      </p:sp>
      <p:sp>
        <p:nvSpPr>
          <p:cNvPr id="1843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B9A2EE-E2BC-46E8-BFDA-7E325EEDF465}" type="slidenum">
              <a:rPr kumimoji="0" lang="fr-FR" altLang="fr-FR"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altLang="fr-FR"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08872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9B056ED-7F9A-464C-919B-81F8F669BA04}" type="slidenum">
              <a:rPr lang="fr-FR" smtClean="0"/>
              <a:t>85</a:t>
            </a:fld>
            <a:endParaRPr lang="fr-FR"/>
          </a:p>
        </p:txBody>
      </p:sp>
    </p:spTree>
    <p:extLst>
      <p:ext uri="{BB962C8B-B14F-4D97-AF65-F5344CB8AC3E}">
        <p14:creationId xmlns:p14="http://schemas.microsoft.com/office/powerpoint/2010/main" val="1211687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190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vais</a:t>
            </a:r>
            <a:r>
              <a:rPr lang="fr-FR" baseline="0" dirty="0"/>
              <a:t> vous parler du Label Bas Carbone et donc nous allons commencer par poser le contexte afin d’aborder le fonctionnement du LBC dans son ensemble.</a:t>
            </a:r>
          </a:p>
          <a:p>
            <a:r>
              <a:rPr lang="fr-FR" baseline="0" dirty="0"/>
              <a:t>Nous verrons ensuite comment déposer des </a:t>
            </a:r>
            <a:r>
              <a:rPr lang="fr-FR" baseline="0" dirty="0" err="1"/>
              <a:t>émthodes</a:t>
            </a:r>
            <a:r>
              <a:rPr lang="fr-FR" baseline="0" dirty="0"/>
              <a:t> et les différentes méthodes existantes.</a:t>
            </a:r>
          </a:p>
          <a:p>
            <a:r>
              <a:rPr lang="fr-FR" baseline="0" dirty="0"/>
              <a:t>Nous verrons également le devenir d’un projet et aborderons enfin le financement de ces derniers.</a:t>
            </a:r>
          </a:p>
          <a:p>
            <a:r>
              <a:rPr lang="fr-FR" baseline="0" dirty="0"/>
              <a:t> </a:t>
            </a:r>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825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Contexte du label ; </a:t>
            </a:r>
          </a:p>
          <a:p>
            <a:r>
              <a:rPr lang="fr-FR" dirty="0"/>
              <a:t>Le label a été élaboré par le ministère de la Transition écologique et solidaire, en lien avec le ministère de l'Agriculture et de l'Alimentation et de nombreux autres partenaires. </a:t>
            </a:r>
          </a:p>
          <a:p>
            <a:r>
              <a:rPr lang="fr-FR" dirty="0"/>
              <a:t>A cette époque</a:t>
            </a:r>
            <a:r>
              <a:rPr lang="fr-FR" baseline="0" dirty="0"/>
              <a:t> et aujourd’hui encore</a:t>
            </a:r>
            <a:r>
              <a:rPr lang="fr-FR" dirty="0"/>
              <a:t> les</a:t>
            </a:r>
            <a:r>
              <a:rPr lang="fr-FR" baseline="0" dirty="0"/>
              <a:t> actions restent insuffisante pour atteindre la cible de 1,5°. Il est ainsi important d’encourager les réductions d’émissions et de séquestration dans divers secteurs : comme l’agriculture, des transports. </a:t>
            </a:r>
          </a:p>
          <a:p>
            <a:r>
              <a:rPr lang="fr-FR" baseline="0" dirty="0"/>
              <a:t>Comme Zoé la présenter avant c’est un outils pour répondre à la stratégie nationale bas carbone en encourageant les actions locales et favorisant la dissémination des bonnes pratiques. Cela passe notamment par mobiliser des systèmes de financements assez innovants. </a:t>
            </a:r>
          </a:p>
          <a:p>
            <a:r>
              <a:rPr lang="fr-FR" baseline="0" dirty="0"/>
              <a:t>C’est une certification qui garanti une certaine garantie environnementale notamment à travers les co-bénéfices et l’additionnalité (il faut que les porteurs de projet prouvent qu’ils émettront moins de carbone grâce au LBC)</a:t>
            </a:r>
          </a:p>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05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312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rentrer</a:t>
            </a:r>
            <a:r>
              <a:rPr lang="fr-FR" baseline="0" dirty="0"/>
              <a:t> un peu plus dans le fonctionnement d’un projet bas carbone et dans les réductions d’émissions, </a:t>
            </a:r>
          </a:p>
          <a:p>
            <a:r>
              <a:rPr lang="fr-FR" baseline="0" dirty="0"/>
              <a:t>Les réductions d’émissions se basent sur un scénario de référence, indiqué ici en </a:t>
            </a:r>
            <a:r>
              <a:rPr lang="fr-FR" baseline="0" dirty="0" err="1"/>
              <a:t>baseline</a:t>
            </a:r>
            <a:r>
              <a:rPr lang="fr-FR" baseline="0" dirty="0"/>
              <a:t> scenario. Scénario qui aurait eu lieu si le projet labellisé Label Bas Carbone n’avait pas eu lieu. Le porteur de projet établi également un scénario de projet. </a:t>
            </a:r>
            <a:br>
              <a:rPr lang="fr-FR" baseline="0" dirty="0"/>
            </a:br>
            <a:r>
              <a:rPr lang="fr-FR" baseline="0" dirty="0"/>
              <a:t>C’est la différence entre ces 2 scénarios (en vert sur le schéma) qui permet de déterminer les réductions d’émissions qui vont être labellisées. </a:t>
            </a:r>
          </a:p>
          <a:p>
            <a:r>
              <a:rPr lang="fr-FR" baseline="0" dirty="0"/>
              <a:t>C’est dans ce sens que les porteurs de projets doivent prouver l’additionnalité du scénario de projet et donc prouver qu’il y a une réduction des émissions par rapport au scénario de référence, ils doivent démontrer que grâce au label il y a une réduction des émissions plus importante que sans le label.</a:t>
            </a:r>
          </a:p>
          <a:p>
            <a:r>
              <a:rPr lang="fr-FR" baseline="0" dirty="0"/>
              <a:t>Il est également important de prouver l’additionnalité économique : c’est-à-dire que le projet n’aurai pas pu avoir lieu sans les subventions du LBC. </a:t>
            </a:r>
          </a:p>
          <a:p>
            <a:r>
              <a:rPr lang="fr-FR" baseline="0" dirty="0"/>
              <a:t>Dans les émissions on compte les émissions indirect (comme par exemple celles liés au transport qui ont lieu en aval et en amont de l’exploitation) et les émissions direct (qui ont lieu directement sur l’exploitation par exemple l’émission entérique des bovins, liés à leur digestion). Ces émissions directes peuvent être labellisées à la fin du projet : ce sont les émissions ex post ou alors en anticipé, ce sont les émissions ex-ante. </a:t>
            </a:r>
          </a:p>
          <a:p>
            <a:r>
              <a:rPr lang="fr-FR" baseline="0" dirty="0"/>
              <a:t>Ces réductions d’émissions sont vérifier par un auditeur qualifié et indépendant du porteur de projet. </a:t>
            </a:r>
          </a:p>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122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Fonctionnent du LBC : </a:t>
            </a:r>
          </a:p>
          <a:p>
            <a:r>
              <a:rPr lang="fr-FR" dirty="0"/>
              <a:t>1- Référentiel du Label Bas Carbone : Décret et arrêté qui</a:t>
            </a:r>
            <a:r>
              <a:rPr lang="fr-FR" baseline="0" dirty="0"/>
              <a:t> fixe le cadre du label établit par le MTE </a:t>
            </a:r>
          </a:p>
          <a:p>
            <a:r>
              <a:rPr lang="fr-FR" baseline="0" dirty="0"/>
              <a:t>2- En veillant à bien répondre à ce cadre des experts et des acteurs des différentes filières vont développer des méthodes bien spécifiques à leurs secteurs. </a:t>
            </a:r>
          </a:p>
          <a:p>
            <a:r>
              <a:rPr lang="fr-FR" baseline="0" dirty="0"/>
              <a:t>3- Après différents échanges et un véritable processus, la méthode est (ou non) approuvée</a:t>
            </a:r>
          </a:p>
          <a:p>
            <a:r>
              <a:rPr lang="fr-FR" baseline="0" dirty="0"/>
              <a:t>4 – En répondant à ces méthodes, des acteurs du territoires vont ainsi notifié auprès de leur direction régionale de l’environnement, l’aménagement et du logement (DREAL). Ce sont les porteurs de projets, ils peuvent porté des projets individuels (par exemple le propriétaire d’une exploitation agricole) ou bien des projets collectifs (projets similaires). Le projet peut </a:t>
            </a:r>
            <a:r>
              <a:rPr lang="fr-FR" baseline="0" dirty="0" err="1"/>
              <a:t>etre</a:t>
            </a:r>
            <a:r>
              <a:rPr lang="fr-FR" baseline="0" dirty="0"/>
              <a:t> porté par la porteur de projet ou par un mandataire (c’est lui qui est responsable du projet devant l’autorité)</a:t>
            </a:r>
          </a:p>
          <a:p>
            <a:r>
              <a:rPr lang="fr-FR" baseline="0" dirty="0"/>
              <a:t>5- Ce sont ensuite les DREAL qui labellise le projet, en  fonction de si ce dernier répond bien aux exigences de la méthode et du label</a:t>
            </a:r>
          </a:p>
          <a:p>
            <a:r>
              <a:rPr lang="fr-FR" baseline="0" dirty="0"/>
              <a:t>6- Afin de vérifier et de contrôler l’exactitude des informations, des documents demandés dans le projet, un auditeur, indépendant du chef du projet, va contrôler la conformité du projet. </a:t>
            </a:r>
          </a:p>
          <a:p>
            <a:r>
              <a:rPr lang="fr-FR" baseline="0" dirty="0"/>
              <a:t>7-8-  Ainsi les DREAL vont vérifier les réductions d’émissions du projets et les reconnaît afin qu’en </a:t>
            </a:r>
          </a:p>
          <a:p>
            <a:r>
              <a:rPr lang="fr-FR" baseline="0" dirty="0"/>
              <a:t>9- Les financeurs reçoivent des réductions d’émissions ce qui va leur permettre de compenser leurs émissions de carbone. </a:t>
            </a:r>
            <a:endParaRPr lang="fr-FR" dirty="0"/>
          </a:p>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218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allons maintenant rentrer un peu</a:t>
            </a:r>
            <a:r>
              <a:rPr lang="fr-FR" baseline="0" dirty="0"/>
              <a:t> </a:t>
            </a:r>
            <a:r>
              <a:rPr lang="fr-FR" dirty="0"/>
              <a:t>plus dans le détails de l’approbation d’une nouvelle méthode</a:t>
            </a:r>
            <a:r>
              <a:rPr lang="fr-FR" baseline="0" dirty="0"/>
              <a:t>, le processus est détaillé ici sur cette diapositive. </a:t>
            </a:r>
          </a:p>
          <a:p>
            <a:r>
              <a:rPr lang="fr-FR" baseline="0" dirty="0"/>
              <a:t>1 – Intention de notification : à travers un formulaire sur notre site internet, ou bien un mail, (ou bien lors de Webinaire), nous sommes mis au courant qu’un acteur de la filière, (que l(on appellera porteur de méthode) travaille au développement d’une méthode. </a:t>
            </a:r>
          </a:p>
          <a:p>
            <a:r>
              <a:rPr lang="fr-FR" baseline="0" dirty="0"/>
              <a:t>2- Un peu plus tard la DGEC peu donc répondre si avec le peu d’élément (en général l’intention de notification fait seulement quelque ligne, une page et n’est pas très détaillée). La DGEC indique si elle se positionne pour le développement d’une méthode ou non (au regard des autres méthodes existantes, du nombre de tonnes que cela pourrai éventuellement labelliser…). </a:t>
            </a:r>
          </a:p>
          <a:p>
            <a:r>
              <a:rPr lang="fr-FR" baseline="0" dirty="0"/>
              <a:t>3- Suite à cela, les porteurs de méthodes travaillent au développement de la méthode (parfois en collaboration avec d’autres acteurs de la filière qui souhaitaient également développé une méthode sur ce levier d’action). Une fois une première version de la méthode rédigée, les porteurs de méthode dépose cette méthode auprès de la DGEC </a:t>
            </a:r>
          </a:p>
          <a:p>
            <a:r>
              <a:rPr lang="fr-FR" baseline="0" dirty="0"/>
              <a:t>4 – La DGEC la relit et l’envoie à d’autres direction (comme celle de la biodiversité et de l’eau), d’autres services de l’administration centrale afin de récolter un maximum d’avis sur cette méthode. L’équipe du LBC se charge de vérifier que la méthode rentre bien dans le cadre du décret et de l’arrêté du LBC. Une fois toutes les remarques des différents services, et personnes de l’administration compilés dans un document cette version est renvoyés au porteurs de méthodes. Il va ensuite la modifier, puis nous la renvoyer, afin que la méthode soit réexaminé, cela peut faire de nombreux échanges. </a:t>
            </a:r>
          </a:p>
          <a:p>
            <a:r>
              <a:rPr lang="fr-FR" baseline="0" dirty="0"/>
              <a:t>5- Une fois la méthode que l’on considère dans sa version finale, elle sera soumise à la consultation du public, c’est-à-dire que pendant 3semaines, elle sera accessible et n’importe qui (particulier, ONG…) pourront faire des remarques sur cette méthode.</a:t>
            </a:r>
          </a:p>
          <a:p>
            <a:r>
              <a:rPr lang="fr-FR" baseline="0" dirty="0"/>
              <a:t>6- Une fois cette consultation, la méthode passe entre les mains d’experts à travers un groupe scientifique et technique</a:t>
            </a:r>
          </a:p>
          <a:p>
            <a:r>
              <a:rPr lang="fr-FR" baseline="0" dirty="0"/>
              <a:t>7- A la suite de cela il y a çà nouveau des potentiels modifications de la méthode par le porteur de méthode. </a:t>
            </a:r>
          </a:p>
          <a:p>
            <a:r>
              <a:rPr lang="fr-FR" baseline="0" dirty="0"/>
              <a:t>8- La méthode est ensuite approuvée ou refusée. </a:t>
            </a:r>
          </a:p>
          <a:p>
            <a:r>
              <a:rPr lang="fr-FR" baseline="0" dirty="0"/>
              <a:t>9- Si elle est approuvée, elle est alors publiée.</a:t>
            </a: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43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groupe scientifique</a:t>
            </a:r>
            <a:r>
              <a:rPr lang="fr-FR" baseline="0" dirty="0"/>
              <a:t> et technique est composée de nombreuses institutions : </a:t>
            </a:r>
          </a:p>
          <a:p>
            <a:r>
              <a:rPr lang="fr-FR" u="sng" dirty="0"/>
              <a:t>Etablissements publics de l’Etat </a:t>
            </a:r>
            <a:r>
              <a:rPr lang="fr-FR" dirty="0"/>
              <a:t>: </a:t>
            </a:r>
          </a:p>
          <a:p>
            <a:r>
              <a:rPr lang="fr-FR" dirty="0"/>
              <a:t>ADEME</a:t>
            </a:r>
            <a:r>
              <a:rPr lang="fr-FR" baseline="0" dirty="0"/>
              <a:t> : Agence de l’Environnement et de la Maîtrise de l’Energie, qui participe à la mise en œuvre des politiques publiques en matière de transitions (énergie, environnement, développement durable)</a:t>
            </a:r>
            <a:endParaRPr lang="fr-FR" dirty="0"/>
          </a:p>
          <a:p>
            <a:r>
              <a:rPr lang="fr-FR" dirty="0"/>
              <a:t>CEREMA : Centre d’étude et d’expertise sur les risques,</a:t>
            </a:r>
            <a:r>
              <a:rPr lang="fr-FR" baseline="0" dirty="0"/>
              <a:t> l’environnement, la mobilité et l’aménagement. Il a</a:t>
            </a:r>
            <a:r>
              <a:rPr lang="fr-FR" dirty="0"/>
              <a:t>ccompagne l’État et les collectivités territoriales pour l’élaboration, le déploiement et l’évaluation de politiques publiques d’aménagement et de transport.</a:t>
            </a:r>
          </a:p>
          <a:p>
            <a:r>
              <a:rPr lang="fr-FR" dirty="0"/>
              <a:t>CSTB</a:t>
            </a:r>
            <a:r>
              <a:rPr lang="fr-FR" baseline="0" dirty="0"/>
              <a:t> : centre scientifique et technique du bâtiment </a:t>
            </a:r>
            <a:endParaRPr lang="fr-FR" dirty="0"/>
          </a:p>
          <a:p>
            <a:r>
              <a:rPr lang="fr-FR" dirty="0"/>
              <a:t>Conservatoire du littoral</a:t>
            </a:r>
            <a:r>
              <a:rPr lang="fr-FR" baseline="0" dirty="0"/>
              <a:t> : protection du littoral</a:t>
            </a:r>
            <a:endParaRPr lang="fr-FR" dirty="0"/>
          </a:p>
          <a:p>
            <a:r>
              <a:rPr lang="fr-FR" dirty="0"/>
              <a:t>Université Gustave Eiffel</a:t>
            </a:r>
            <a:r>
              <a:rPr lang="fr-FR" baseline="0" dirty="0"/>
              <a:t> : une université</a:t>
            </a:r>
            <a:endParaRPr lang="fr-FR" dirty="0"/>
          </a:p>
          <a:p>
            <a:r>
              <a:rPr lang="fr-FR" dirty="0"/>
              <a:t>INRAE:</a:t>
            </a:r>
            <a:r>
              <a:rPr lang="fr-FR" baseline="0" dirty="0"/>
              <a:t> Institut National de la Recherche pour l’Agriculture, l’Alimentation et l’Environnement </a:t>
            </a:r>
          </a:p>
          <a:p>
            <a:r>
              <a:rPr lang="fr-FR" dirty="0"/>
              <a:t>CNPF</a:t>
            </a:r>
            <a:r>
              <a:rPr lang="fr-FR" baseline="0" dirty="0"/>
              <a:t> : Centre National de la Propriété Forestière</a:t>
            </a:r>
            <a:endParaRPr lang="fr-FR" dirty="0"/>
          </a:p>
          <a:p>
            <a:r>
              <a:rPr lang="fr-FR" dirty="0"/>
              <a:t>France </a:t>
            </a:r>
            <a:r>
              <a:rPr lang="fr-FR" dirty="0" err="1"/>
              <a:t>AgriMer</a:t>
            </a:r>
            <a:r>
              <a:rPr lang="fr-FR" baseline="0" dirty="0"/>
              <a:t> : Etablissement national des produits de l’agriculture et de la mer</a:t>
            </a:r>
          </a:p>
          <a:p>
            <a:r>
              <a:rPr lang="fr-FR" dirty="0"/>
              <a:t>ONF</a:t>
            </a:r>
            <a:r>
              <a:rPr lang="fr-FR" baseline="0" dirty="0"/>
              <a:t> : Office Nationale des Forêts</a:t>
            </a:r>
            <a:endParaRPr lang="fr-FR" dirty="0"/>
          </a:p>
          <a:p>
            <a:r>
              <a:rPr lang="fr-FR" dirty="0"/>
              <a:t>IGN : Institut</a:t>
            </a:r>
            <a:r>
              <a:rPr lang="fr-FR" baseline="0" dirty="0"/>
              <a:t> national de l’information géographique et forestière, produit des cartes, des données et services géographiques. </a:t>
            </a:r>
            <a:endParaRPr lang="fr-FR" dirty="0"/>
          </a:p>
          <a:p>
            <a:r>
              <a:rPr lang="fr-FR" u="sng" dirty="0"/>
              <a:t>Experts de la société civile </a:t>
            </a:r>
            <a:r>
              <a:rPr lang="fr-FR" dirty="0"/>
              <a:t>: </a:t>
            </a:r>
          </a:p>
          <a:p>
            <a:r>
              <a:rPr lang="fr-FR" dirty="0"/>
              <a:t>FNE</a:t>
            </a:r>
            <a:r>
              <a:rPr lang="fr-FR" baseline="0" dirty="0"/>
              <a:t> : France Nature Environnement</a:t>
            </a:r>
            <a:endParaRPr lang="fr-FR" dirty="0"/>
          </a:p>
          <a:p>
            <a:r>
              <a:rPr lang="fr-FR" dirty="0"/>
              <a:t>I4CE</a:t>
            </a:r>
            <a:r>
              <a:rPr lang="fr-FR" baseline="0" dirty="0"/>
              <a:t> : Institute for </a:t>
            </a:r>
            <a:r>
              <a:rPr lang="fr-FR" baseline="0" dirty="0" err="1"/>
              <a:t>Climate</a:t>
            </a:r>
            <a:r>
              <a:rPr lang="fr-FR" baseline="0" dirty="0"/>
              <a:t> </a:t>
            </a:r>
            <a:r>
              <a:rPr lang="fr-FR" baseline="0" dirty="0" err="1"/>
              <a:t>Economics</a:t>
            </a:r>
            <a:endParaRPr lang="fr-FR" dirty="0"/>
          </a:p>
          <a:p>
            <a:r>
              <a:rPr lang="fr-FR" dirty="0"/>
              <a:t>GERES</a:t>
            </a:r>
            <a:r>
              <a:rPr lang="fr-FR" baseline="0" dirty="0"/>
              <a:t> : réseau solidarité climat</a:t>
            </a:r>
            <a:endParaRPr lang="fr-FR" dirty="0"/>
          </a:p>
          <a:p>
            <a:r>
              <a:rPr lang="fr-FR" dirty="0"/>
              <a:t>CITEPA</a:t>
            </a:r>
            <a:r>
              <a:rPr lang="fr-FR" baseline="0" dirty="0"/>
              <a:t> : données expertise air et climat</a:t>
            </a:r>
            <a:endParaRPr lang="fr-FR" dirty="0"/>
          </a:p>
          <a:p>
            <a:r>
              <a:rPr lang="fr-FR" dirty="0"/>
              <a:t>FCBA : institut technique chargé</a:t>
            </a:r>
            <a:r>
              <a:rPr lang="fr-FR" baseline="0" dirty="0"/>
              <a:t> des secteurs de la forêt, de la cellulose, du bois construction et de l’ameublement. </a:t>
            </a:r>
            <a:endParaRPr lang="fr-FR" dirty="0"/>
          </a:p>
          <a:p>
            <a:r>
              <a:rPr lang="fr-FR" u="sng" dirty="0"/>
              <a:t>Personnalité qualifiée</a:t>
            </a:r>
            <a:r>
              <a:rPr lang="fr-FR" dirty="0"/>
              <a:t> : Jean-François </a:t>
            </a:r>
            <a:r>
              <a:rPr lang="fr-FR" dirty="0" err="1"/>
              <a:t>Soussana</a:t>
            </a:r>
            <a:r>
              <a:rPr lang="fr-FR" dirty="0"/>
              <a:t>, membre du HCC. Le HC est une instance consultative indépendante</a:t>
            </a:r>
            <a:r>
              <a:rPr lang="fr-FR" baseline="0" dirty="0"/>
              <a:t> française crée en 2018, placé près du premier ministre. Ce sont des experts scientifiques, techniques et économiques dans le domaine des sciences du climat et de la réduction des GES. </a:t>
            </a:r>
            <a:endParaRPr lang="fr-FR" dirty="0"/>
          </a:p>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644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Chaque méthode doit</a:t>
            </a:r>
            <a:r>
              <a:rPr lang="fr-FR" baseline="0" dirty="0"/>
              <a:t> respecter des critères bien spécifiques : </a:t>
            </a:r>
          </a:p>
          <a:p>
            <a:r>
              <a:rPr lang="fr-FR" baseline="0" dirty="0"/>
              <a:t>1- Elle doit préciser les critères d’éligibilité : quel critère doit respecter le porteur de projet pour pouvoir déposer un projet pour cette méthode (par exemple avoir un atelier bovin lait, respecter les apports d’azote de 170kg/ha…)</a:t>
            </a:r>
          </a:p>
          <a:p>
            <a:r>
              <a:rPr lang="fr-FR" baseline="0" dirty="0"/>
              <a:t>2- Spécifier comment l’additionnalité est démontrée, </a:t>
            </a:r>
            <a:r>
              <a:rPr lang="fr-FR" baseline="0" dirty="0" err="1"/>
              <a:t>cad</a:t>
            </a:r>
            <a:r>
              <a:rPr lang="fr-FR" baseline="0" dirty="0"/>
              <a:t> montrer en quoi le projet fait mieux que son scénario normal</a:t>
            </a:r>
          </a:p>
          <a:p>
            <a:r>
              <a:rPr lang="fr-FR" baseline="0" dirty="0"/>
              <a:t>3- Evaluer les co-bénéfices, différents types socioéconomiques, biodiversité, eau… Il faut les quantifier</a:t>
            </a:r>
          </a:p>
          <a:p>
            <a:r>
              <a:rPr lang="fr-FR" baseline="0" dirty="0"/>
              <a:t>4- Déterminer les éventuels rabais, en effet pour chaque méthode, afin de limiter les surestimation de réductions d’émissions, des rabais peuvent être appliquer notamment pour les risques de non permanence, </a:t>
            </a:r>
            <a:r>
              <a:rPr lang="fr-FR" sz="1200" b="0" i="0" u="none" strike="noStrike" kern="1200" baseline="0" dirty="0">
                <a:solidFill>
                  <a:schemeClr val="tx1"/>
                </a:solidFill>
                <a:latin typeface="+mn-lt"/>
                <a:ea typeface="+mn-ea"/>
                <a:cs typeface="+mn-cs"/>
              </a:rPr>
              <a:t>le risque de non-permanence ; c’est-à-dire le risque d’émissions de carbone imprévues : tempête, incendie, attaques sanitaires, dépérissement… </a:t>
            </a:r>
            <a:r>
              <a:rPr lang="fr-FR" baseline="0" dirty="0"/>
              <a:t>Dans ce cas les rabais sont généralement de 10%</a:t>
            </a:r>
          </a:p>
          <a:p>
            <a:r>
              <a:rPr lang="fr-FR" baseline="0" dirty="0"/>
              <a:t>5- Déterminer la procédure de vérification des réductions d’émissions, donc la procédure d’audit effectuée à la fin du projet où au moment d’attribution des RE.</a:t>
            </a:r>
          </a:p>
          <a:p>
            <a:r>
              <a:rPr lang="fr-FR" baseline="0" dirty="0"/>
              <a:t>6- Spécifier la procédure de suivi des différents indicateurs et des données à suivre, leur fréquence…</a:t>
            </a:r>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784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l’</a:t>
            </a:r>
            <a:r>
              <a:rPr lang="fr-FR" dirty="0" err="1"/>
              <a:t>héure</a:t>
            </a:r>
            <a:r>
              <a:rPr lang="fr-FR" dirty="0"/>
              <a:t> d’aujourd’hui 11 méthodes</a:t>
            </a:r>
            <a:r>
              <a:rPr lang="fr-FR" baseline="0" dirty="0"/>
              <a:t> ont été approuvés : </a:t>
            </a:r>
          </a:p>
          <a:p>
            <a:pPr marL="171450" indent="-171450">
              <a:buFontTx/>
              <a:buChar char="-"/>
            </a:pPr>
            <a:r>
              <a:rPr lang="fr-FR" baseline="0" dirty="0"/>
              <a:t>En forêt : Boisement, et reboisement après une forêt dégradée que ce soit par le feu, une tempête ou une crise sanitaire, balivage</a:t>
            </a:r>
          </a:p>
          <a:p>
            <a:pPr marL="171450" indent="-171450">
              <a:buFontTx/>
              <a:buChar char="-"/>
            </a:pPr>
            <a:r>
              <a:rPr lang="fr-FR" baseline="0" dirty="0"/>
              <a:t>En Agriculture : Plantation de verger, gestion durable des haies, </a:t>
            </a:r>
            <a:r>
              <a:rPr lang="fr-FR" baseline="0" dirty="0" err="1"/>
              <a:t>CarbonAgri</a:t>
            </a:r>
            <a:r>
              <a:rPr lang="fr-FR" baseline="0" dirty="0"/>
              <a:t> (gestion globale d’une exploitation de polyculture élevage), </a:t>
            </a:r>
            <a:r>
              <a:rPr lang="fr-FR" baseline="0" dirty="0" err="1"/>
              <a:t>Sobac</a:t>
            </a:r>
            <a:r>
              <a:rPr lang="fr-FR" baseline="0" dirty="0"/>
              <a:t> (diminution des intrants), </a:t>
            </a:r>
            <a:r>
              <a:rPr lang="fr-FR" baseline="0" dirty="0" err="1"/>
              <a:t>Ecométhane</a:t>
            </a:r>
            <a:r>
              <a:rPr lang="fr-FR" baseline="0" dirty="0"/>
              <a:t> (changement de la ration alimentaire des bovins en vue de diminuer le méthane entérique), Grandes Cultures (gestion plus durable des cultures)</a:t>
            </a:r>
          </a:p>
          <a:p>
            <a:pPr marL="171450" indent="-171450">
              <a:buFontTx/>
              <a:buChar char="-"/>
            </a:pPr>
            <a:r>
              <a:rPr lang="fr-FR" baseline="0" dirty="0"/>
              <a:t>Transport : tiers lieu (diminution des émissions à travers la baisse d’utilisation de carburant)</a:t>
            </a:r>
          </a:p>
          <a:p>
            <a:pPr marL="171450" indent="-171450">
              <a:buFontTx/>
              <a:buChar char="-"/>
            </a:pPr>
            <a:r>
              <a:rPr lang="fr-FR" baseline="0" dirty="0"/>
              <a:t>Bâtiment : Rénovation</a:t>
            </a:r>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137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méthode en développement : </a:t>
            </a:r>
          </a:p>
          <a:p>
            <a:r>
              <a:rPr lang="fr-FR" dirty="0"/>
              <a:t>Agri</a:t>
            </a:r>
            <a:r>
              <a:rPr lang="fr-FR" baseline="0" dirty="0"/>
              <a:t> : méthode porc</a:t>
            </a:r>
          </a:p>
          <a:p>
            <a:r>
              <a:rPr lang="fr-FR" baseline="0" dirty="0"/>
              <a:t>&gt;Forêt :: développement des V3 forestière, et sylviculture à couvert continu</a:t>
            </a:r>
          </a:p>
          <a:p>
            <a:r>
              <a:rPr lang="fr-FR" baseline="0" dirty="0"/>
              <a:t>Economie circulaire </a:t>
            </a:r>
          </a:p>
          <a:p>
            <a:r>
              <a:rPr lang="fr-FR" baseline="0" dirty="0"/>
              <a:t>Zone humide : méthode herbier sur les littoraux, qui passe en GST mardi </a:t>
            </a:r>
          </a:p>
          <a:p>
            <a:r>
              <a:rPr lang="fr-FR" baseline="0" dirty="0"/>
              <a:t>Bâtiment : BBCA et valorisation du stockage carbone longue durée (utilisation du bois dans les constructions) </a:t>
            </a:r>
          </a:p>
          <a:p>
            <a:r>
              <a:rPr lang="fr-FR" baseline="0" dirty="0"/>
              <a:t>Transport de fret</a:t>
            </a:r>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77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les méthodes agricoles,</a:t>
            </a:r>
            <a:r>
              <a:rPr lang="fr-FR" baseline="0" dirty="0"/>
              <a:t> différents leviers d’action se recoupent dans les méthodes : </a:t>
            </a:r>
          </a:p>
          <a:p>
            <a:r>
              <a:rPr lang="fr-FR" baseline="0" dirty="0" err="1"/>
              <a:t>Carbo</a:t>
            </a:r>
            <a:r>
              <a:rPr lang="fr-FR" baseline="0" dirty="0"/>
              <a:t> Agri la plus globale avec Polyculture élevage avec lait</a:t>
            </a:r>
          </a:p>
          <a:p>
            <a:r>
              <a:rPr lang="fr-FR" baseline="0" dirty="0"/>
              <a:t>Grandes cultures </a:t>
            </a:r>
          </a:p>
          <a:p>
            <a:r>
              <a:rPr lang="fr-FR" baseline="0" dirty="0"/>
              <a:t>SOBAC : réduction des intrants de manières générales mais pas que en GC (en viticulture aussi,…)</a:t>
            </a:r>
          </a:p>
          <a:p>
            <a:r>
              <a:rPr lang="fr-FR" baseline="0" dirty="0" err="1"/>
              <a:t>Ecomethane</a:t>
            </a:r>
            <a:r>
              <a:rPr lang="fr-FR" baseline="0" dirty="0"/>
              <a:t> : réduction du méthane à travers l’apport d’ALA (acide alpha </a:t>
            </a:r>
            <a:r>
              <a:rPr lang="fr-FR" baseline="0" dirty="0" err="1"/>
              <a:t>linolénique</a:t>
            </a:r>
            <a:r>
              <a:rPr lang="fr-FR" baseline="0" dirty="0"/>
              <a:t> qui sont retrouvable dans les graines de lait et de cameline)</a:t>
            </a:r>
          </a:p>
          <a:p>
            <a:r>
              <a:rPr lang="fr-FR" baseline="0" dirty="0"/>
              <a:t>Haies : va dans les exploitations agricoles mais pas uniquement aussi pour tous les propriétaires de méthodes</a:t>
            </a:r>
          </a:p>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629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Maintenant</a:t>
            </a:r>
            <a:r>
              <a:rPr lang="fr-FR" baseline="0" dirty="0"/>
              <a:t> qu’on a vu les différentes méthodes, on va rentrer plus en détails dans la vie d’un projet : </a:t>
            </a:r>
          </a:p>
          <a:p>
            <a:r>
              <a:rPr lang="fr-FR" baseline="0" dirty="0"/>
              <a:t>1 Notification sur le site : contact du porteur de projet et infos générales, plus dans le détail</a:t>
            </a:r>
          </a:p>
          <a:p>
            <a:r>
              <a:rPr lang="fr-FR" baseline="0" dirty="0"/>
              <a:t>2 Dépôt du projet : 12mois maximum après la notification), possibilité de changer les membres du projet… Le projet peut </a:t>
            </a:r>
            <a:r>
              <a:rPr lang="fr-FR" baseline="0" dirty="0" err="1"/>
              <a:t>etre</a:t>
            </a:r>
            <a:r>
              <a:rPr lang="fr-FR" baseline="0" dirty="0"/>
              <a:t> porté par le porteur de projet lui-même ou par un mandataire qui devient le représentant du projet devant l’autorité.</a:t>
            </a:r>
          </a:p>
          <a:p>
            <a:r>
              <a:rPr lang="fr-FR" baseline="0" dirty="0"/>
              <a:t>	la notification et le dépôt de projet se font via démarches simplifiées, cela permet de récolter toutes les informations en ligne </a:t>
            </a:r>
          </a:p>
          <a:p>
            <a:r>
              <a:rPr lang="fr-FR" baseline="0" dirty="0"/>
              <a:t>3 Instruction du projet par les directions régionales</a:t>
            </a:r>
          </a:p>
          <a:p>
            <a:r>
              <a:rPr lang="fr-FR" baseline="0" dirty="0"/>
              <a:t>4 Labellisation par les DREAL </a:t>
            </a:r>
          </a:p>
          <a:p>
            <a:r>
              <a:rPr lang="fr-FR" baseline="0" dirty="0"/>
              <a:t>5 6 Mise en place du projet et suivi du projet effectué par le porteur de projet, en cas de </a:t>
            </a:r>
            <a:r>
              <a:rPr lang="fr-FR" baseline="0" dirty="0" err="1"/>
              <a:t>prohjet</a:t>
            </a:r>
            <a:r>
              <a:rPr lang="fr-FR" baseline="0" dirty="0"/>
              <a:t> collectif le mandataire veille au bon suivi des différents indicateurs.</a:t>
            </a:r>
          </a:p>
          <a:p>
            <a:r>
              <a:rPr lang="fr-FR" baseline="0" dirty="0"/>
              <a:t>7 L’audit a lieu soit à la fin du projet (5ans) en cas de réductions d’émissions ex post, en cas de réductions d’émissions anticipées ex ante c’est 5ans après le début du projet mais els projets forêts durent 30ans</a:t>
            </a:r>
          </a:p>
          <a:p>
            <a:r>
              <a:rPr lang="fr-FR" baseline="0" dirty="0"/>
              <a:t>8 Les réductions d’émissions sont ensuite vérifiées par la </a:t>
            </a:r>
            <a:r>
              <a:rPr lang="fr-FR" baseline="0" dirty="0" err="1"/>
              <a:t>dreal</a:t>
            </a:r>
            <a:r>
              <a:rPr lang="fr-FR" baseline="0" dirty="0"/>
              <a:t> qui les réattribue aux différents financeurs</a:t>
            </a:r>
          </a:p>
          <a:p>
            <a:r>
              <a:rPr lang="fr-FR" baseline="0" dirty="0"/>
              <a:t>Le financement de projet peut intervenir tout le long du procédé.</a:t>
            </a:r>
          </a:p>
          <a:p>
            <a:endParaRPr lang="fr-FR" baseline="0"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213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Aujourd’hui (les chiffres datent d’il y a une semaine) 308</a:t>
            </a:r>
            <a:r>
              <a:rPr lang="fr-FR" baseline="0" dirty="0"/>
              <a:t> projets labellisés pour près d’1,3Millions tonnes de CO2.</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1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212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financeur peut contacter le développeur de projet </a:t>
            </a:r>
            <a:r>
              <a:rPr lang="fr-FR" u="sng" dirty="0"/>
              <a:t>à tout moment </a:t>
            </a:r>
            <a:r>
              <a:rPr lang="fr-FR" dirty="0"/>
              <a:t>:Au début du développement du projet ;Une fois le projet labellisé et affiché sur le site web ;Une fois que les réductions d'émissions sont vérifiées.</a:t>
            </a:r>
          </a:p>
          <a:p>
            <a:r>
              <a:rPr lang="fr-FR" dirty="0"/>
              <a:t>Financement direct uniquement : une fois les réductions d'émissions achetées, elles ne peuvent plus être transférées, mais :Certains développeurs de projets peuvent mandater un mandataire (" proxy ") pour prendre en charge l'ensemble du processus de labellisation, y compris la recherche de financeurs. Un seul intermédiaire peut mettre en relation ou agréger les fonds de plusieurs personnes physiques ou morales qui souhaitent participer au financement du</a:t>
            </a:r>
            <a:r>
              <a:rPr lang="fr-FR" baseline="0" dirty="0"/>
              <a:t> projet. Cela diffère avec un marché carbone où les crédits carbone varie et sont cessibles. </a:t>
            </a:r>
          </a:p>
          <a:p>
            <a:endParaRPr lang="fr-FR" baseline="0" dirty="0"/>
          </a:p>
          <a:p>
            <a:r>
              <a:rPr lang="fr-FR" baseline="0" dirty="0"/>
              <a:t>Les financeurs peuvent être publics ou privés. </a:t>
            </a:r>
          </a:p>
          <a:p>
            <a:endParaRPr lang="fr-FR" baseline="0" dirty="0"/>
          </a:p>
          <a:p>
            <a:r>
              <a:rPr lang="fr-FR" baseline="0" dirty="0"/>
              <a:t>Les financeurs devraient être de plus en plus nombreux car aujourd’hui les centrales à charbon qui ont rouvert sont obligés de compenser leurs émissions de carbone et c’est également le cas pour les compagnies aériennes et les vols internes ( en France le trafic aérien représentait 4,8millions de tonnes de CO2 en 2019)</a:t>
            </a: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956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a:t>
            </a:r>
            <a:r>
              <a:rPr lang="fr-FR" baseline="0" dirty="0"/>
              <a:t> financeurs et les porteurs de projets sont mis en lien grâce à notre site internet qui publie les différents projets, leurs réductions d’émissions ainsi que les </a:t>
            </a:r>
            <a:r>
              <a:rPr lang="fr-FR" baseline="0" dirty="0" err="1"/>
              <a:t>co</a:t>
            </a:r>
            <a:r>
              <a:rPr lang="fr-FR" baseline="0" dirty="0"/>
              <a:t> bénéfices associé (la note) cela permet aux entreprises qui voudrait par exemple financer des projets avec un impact positif sur la biodiversité de choisir un projet associé. </a:t>
            </a:r>
          </a:p>
          <a:p>
            <a:endParaRPr lang="fr-FR" dirty="0"/>
          </a:p>
          <a:p>
            <a:r>
              <a:rPr lang="fr-FR" baseline="0" dirty="0"/>
              <a:t>Point sur les intermédiaires : </a:t>
            </a:r>
          </a:p>
          <a:p>
            <a:r>
              <a:rPr lang="fr-FR" dirty="0"/>
              <a:t>Qu’est-ce qu’un intermédiaire et quel est son rôle ? Les bénéficiaires des réductions d’émissions, c’est-à-dire le porteur de projet ou les entités ayant apporté le financement du projet, peuvent apporter un financement direct ou via un intermédiaire unique. Cet intermédiaire met en relation plusieurs personnes ou des fonds provenant de plusieurs personnes qui souhaitent participer au financement du projet (par exemple financement participatif), mais n’est jamais bénéficiaire des réductions d’émissions reconnues. Le bénéficiaire est unique, c’est-à-dire qu’entre le porteur de projet et le financeur il ne peut y avoir qu’une seule autre personne dans la chaine contractuelle. Juridiquement, l'intermédiaire est un mandataire au sens du code civil, il représente le financeur ou le porteur de projet pour contractualiser avec l'un ou l'autre</a:t>
            </a:r>
            <a:endParaRPr lang="fr-FR" baseline="0" dirty="0"/>
          </a:p>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222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On a donc pu voir comment fonctionnait les méthodes, les projets et leurs financements, n’hésitez pas si vous avez des questions !</a:t>
            </a:r>
            <a:endParaRPr lang="fr-FR" dirty="0"/>
          </a:p>
          <a:p>
            <a:endParaRPr lang="fr-FR" dirty="0"/>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76628-722D-4913-AAC6-D168A113C4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8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44538"/>
            <a:ext cx="4965700" cy="3724275"/>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318" rtl="0" eaLnBrk="1" fontAlgn="auto" latinLnBrk="0" hangingPunct="1">
              <a:lnSpc>
                <a:spcPct val="100000"/>
              </a:lnSpc>
              <a:spcBef>
                <a:spcPts val="0"/>
              </a:spcBef>
              <a:spcAft>
                <a:spcPts val="0"/>
              </a:spcAft>
              <a:buClrTx/>
              <a:buSzTx/>
              <a:buFontTx/>
              <a:buNone/>
              <a:tabLst/>
              <a:defRPr/>
            </a:pPr>
            <a:fld id="{8B5A549E-2C9D-9548-84BF-1F393579AB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8"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466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318" rtl="0" eaLnBrk="1" fontAlgn="auto" latinLnBrk="0" hangingPunct="1">
              <a:lnSpc>
                <a:spcPct val="100000"/>
              </a:lnSpc>
              <a:spcBef>
                <a:spcPts val="0"/>
              </a:spcBef>
              <a:spcAft>
                <a:spcPts val="0"/>
              </a:spcAft>
              <a:buClrTx/>
              <a:buSzTx/>
              <a:buFontTx/>
              <a:buNone/>
              <a:tabLst/>
              <a:defRPr/>
            </a:pPr>
            <a:fld id="{87A02C20-2C64-4A61-9A5F-8DC6417506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8"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235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318" rtl="0" eaLnBrk="1" fontAlgn="auto" latinLnBrk="0" hangingPunct="1">
              <a:lnSpc>
                <a:spcPct val="100000"/>
              </a:lnSpc>
              <a:spcBef>
                <a:spcPts val="0"/>
              </a:spcBef>
              <a:spcAft>
                <a:spcPts val="0"/>
              </a:spcAft>
              <a:buClrTx/>
              <a:buSzTx/>
              <a:buFontTx/>
              <a:buNone/>
              <a:tabLst/>
              <a:defRPr/>
            </a:pPr>
            <a:fld id="{71BEA409-0988-4DB1-ACDC-9715FA38A4C1}"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8" rtl="0" eaLnBrk="1" fontAlgn="auto" latinLnBrk="0" hangingPunct="1">
                <a:lnSpc>
                  <a:spcPct val="100000"/>
                </a:lnSpc>
                <a:spcBef>
                  <a:spcPts val="0"/>
                </a:spcBef>
                <a:spcAft>
                  <a:spcPts val="0"/>
                </a:spcAft>
                <a:buClrTx/>
                <a:buSzTx/>
                <a:buFontTx/>
                <a:buNone/>
                <a:tabLst/>
                <a:defRPr/>
              </a:pPr>
              <a:t>111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974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4A83D-13A1-486F-889D-B68B1383299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818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AAE96-F339-425B-B2E8-52382B54E90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455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23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78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a:ln/>
        </p:spPr>
      </p:sp>
      <p:sp>
        <p:nvSpPr>
          <p:cNvPr id="15363" name="Espace réservé des commentaire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ltLang="fr-FR" dirty="0">
              <a:latin typeface="Calibri" panose="020F0502020204030204" pitchFamily="34" charset="0"/>
              <a:cs typeface="Arial" panose="020B0604020202020204" pitchFamily="34" charset="0"/>
            </a:endParaRPr>
          </a:p>
        </p:txBody>
      </p:sp>
      <p:sp>
        <p:nvSpPr>
          <p:cNvPr id="1536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CB9970-443F-42CB-AEB7-C8A63334AC5F}" type="slidenum">
              <a:rPr kumimoji="0" lang="fr-FR" altLang="fr-FR"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altLang="fr-FR"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9014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Whole farm assessment, complex but crucial to looking for a sustainable action plan and avoiding burdens transfer</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4A83D-13A1-486F-889D-B68B1383299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007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18% lower</a:t>
            </a:r>
          </a:p>
          <a:p>
            <a:endParaRPr lang="en-US" dirty="0"/>
          </a:p>
          <a:p>
            <a:r>
              <a:rPr lang="en-US" dirty="0"/>
              <a:t>The carbon footprint of milk was found to be around 1 kg CO </a:t>
            </a:r>
            <a:r>
              <a:rPr lang="en-US" dirty="0" err="1"/>
              <a:t>eq</a:t>
            </a:r>
            <a:r>
              <a:rPr lang="en-US" dirty="0"/>
              <a:t> per </a:t>
            </a:r>
            <a:r>
              <a:rPr lang="en-US" dirty="0" err="1"/>
              <a:t>litre</a:t>
            </a:r>
            <a:r>
              <a:rPr lang="en-US" dirty="0"/>
              <a:t> of milk.</a:t>
            </a:r>
          </a:p>
          <a:p>
            <a:r>
              <a:rPr lang="en-US" dirty="0"/>
              <a:t>There is no clear difference between productions systems for the lowland farms. The mountains farms presented a milk carbon footprint much higher.</a:t>
            </a:r>
          </a:p>
          <a:p>
            <a:endParaRPr lang="en-US" dirty="0"/>
          </a:p>
          <a:p>
            <a:r>
              <a:rPr lang="en-US" dirty="0"/>
              <a:t>But there is high difference between efficient and not efficient dairy farms.</a:t>
            </a:r>
          </a:p>
          <a:p>
            <a:endParaRPr lang="en-US" dirty="0"/>
          </a:p>
          <a:p>
            <a:r>
              <a:rPr lang="en-US" dirty="0"/>
              <a:t>A focus analysis on the 10% of farms getting the lower milk GHG </a:t>
            </a:r>
            <a:r>
              <a:rPr lang="en-US" dirty="0" err="1"/>
              <a:t>emisisons</a:t>
            </a:r>
            <a:r>
              <a:rPr lang="en-US" dirty="0"/>
              <a:t> results has been done. </a:t>
            </a:r>
          </a:p>
          <a:p>
            <a:r>
              <a:rPr lang="en-US" dirty="0"/>
              <a:t>In this group of 333 farms, the average GCF is 0.85 kg CO</a:t>
            </a:r>
            <a:r>
              <a:rPr lang="en-US" baseline="-25000" dirty="0"/>
              <a:t>2</a:t>
            </a:r>
            <a:r>
              <a:rPr lang="en-US" dirty="0"/>
              <a:t>e / l FPCM. The difference between GCF observed on all farms and this sample is 18%. This difference highlights the gap in relation with farm and practices performances.</a:t>
            </a:r>
          </a:p>
          <a:p>
            <a:r>
              <a:rPr lang="en-US" dirty="0"/>
              <a:t>I show you the results of all the farms without any distinction of the production system but we find the same conclusion for all of them. The gap between the top10% and mean of every production system </a:t>
            </a:r>
            <a:r>
              <a:rPr lang="fr-FR" dirty="0" err="1"/>
              <a:t>ranging</a:t>
            </a:r>
            <a:r>
              <a:rPr lang="fr-FR" dirty="0"/>
              <a:t> </a:t>
            </a:r>
            <a:r>
              <a:rPr lang="fr-FR" dirty="0" err="1"/>
              <a:t>from</a:t>
            </a:r>
            <a:r>
              <a:rPr lang="fr-FR" dirty="0"/>
              <a:t> 15% to 23%.</a:t>
            </a:r>
          </a:p>
          <a:p>
            <a:endParaRPr lang="fr-FR" dirty="0"/>
          </a:p>
          <a:p>
            <a:r>
              <a:rPr lang="fr-FR" dirty="0"/>
              <a:t>And the </a:t>
            </a:r>
            <a:r>
              <a:rPr lang="fr-FR" dirty="0" err="1"/>
              <a:t>repartition</a:t>
            </a:r>
            <a:r>
              <a:rPr lang="fr-FR" dirty="0"/>
              <a:t> of the </a:t>
            </a:r>
            <a:r>
              <a:rPr lang="fr-FR" dirty="0" err="1"/>
              <a:t>differents</a:t>
            </a:r>
            <a:r>
              <a:rPr lang="fr-FR" dirty="0"/>
              <a:t> production system in the global </a:t>
            </a:r>
            <a:r>
              <a:rPr lang="fr-FR" dirty="0" err="1"/>
              <a:t>sample</a:t>
            </a:r>
            <a:r>
              <a:rPr lang="fr-FR" dirty="0"/>
              <a:t> and the TOP 10% </a:t>
            </a:r>
            <a:r>
              <a:rPr lang="fr-FR" dirty="0" err="1"/>
              <a:t>sample</a:t>
            </a:r>
            <a:r>
              <a:rPr lang="fr-FR" dirty="0"/>
              <a:t> i the </a:t>
            </a:r>
            <a:r>
              <a:rPr lang="fr-FR" dirty="0" err="1"/>
              <a:t>same</a:t>
            </a:r>
            <a:r>
              <a:rPr lang="fr-FR" dirty="0"/>
              <a: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9355-EACD-48C6-8D83-B9DEBF05BD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67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a:defRPr/>
            </a:pPr>
            <a:r>
              <a:rPr lang="fr-FR" dirty="0"/>
              <a:t> </a:t>
            </a:r>
            <a:r>
              <a:rPr lang="fr-FR" dirty="0" err="1"/>
              <a:t>degrade</a:t>
            </a:r>
            <a:endParaRPr lang="fr-FR" dirty="0"/>
          </a:p>
        </p:txBody>
      </p:sp>
      <p:sp>
        <p:nvSpPr>
          <p:cNvPr id="2253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cs typeface="Arial" panose="020B0604020202020204" pitchFamily="34" charset="0"/>
              </a:defRPr>
            </a:lvl1pPr>
            <a:lvl2pPr marL="742950" indent="-285750">
              <a:defRPr sz="2000">
                <a:solidFill>
                  <a:schemeClr val="tx1"/>
                </a:solidFill>
                <a:latin typeface="Calibri" panose="020F0502020204030204" pitchFamily="34" charset="0"/>
                <a:cs typeface="Arial" panose="020B0604020202020204" pitchFamily="34" charset="0"/>
              </a:defRPr>
            </a:lvl2pPr>
            <a:lvl3pPr marL="1143000" indent="-228600">
              <a:defRPr sz="2000">
                <a:solidFill>
                  <a:schemeClr val="tx1"/>
                </a:solidFill>
                <a:latin typeface="Calibri" panose="020F0502020204030204" pitchFamily="34" charset="0"/>
                <a:cs typeface="Arial" panose="020B0604020202020204" pitchFamily="34" charset="0"/>
              </a:defRPr>
            </a:lvl3pPr>
            <a:lvl4pPr marL="1600200" indent="-228600">
              <a:defRPr sz="2000">
                <a:solidFill>
                  <a:schemeClr val="tx1"/>
                </a:solidFill>
                <a:latin typeface="Calibri" panose="020F0502020204030204" pitchFamily="34" charset="0"/>
                <a:cs typeface="Arial" panose="020B0604020202020204" pitchFamily="34" charset="0"/>
              </a:defRPr>
            </a:lvl4pPr>
            <a:lvl5pPr marL="2057400" indent="-228600">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A81A25-09D2-41F0-BD60-064CA17D88B6}" type="slidenum">
              <a:rPr kumimoji="0" lang="fr-FR" altLang="fr-FR"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altLang="fr-FR"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59459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1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1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1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13.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1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490C43-7E74-DEFE-E4CB-7CDEAB829D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A1EF377-8D5A-8DEC-670F-60F4412ED4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195ECF4-36CF-8985-125F-3FC902E4C829}"/>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5" name="Espace réservé du pied de page 4">
            <a:extLst>
              <a:ext uri="{FF2B5EF4-FFF2-40B4-BE49-F238E27FC236}">
                <a16:creationId xmlns:a16="http://schemas.microsoft.com/office/drawing/2014/main" id="{F7650008-0DAE-0FEC-43B0-8D6A57CF5A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931B84-6A30-2D6C-705B-26ED5CC26C9E}"/>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4259199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4A2DB-AF1D-04EE-5608-7C3ECD5508D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B07FD15-A44A-564D-B91C-C429E4593BB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086A76-A8A3-0CD5-8B8F-6BDC3F30B4F9}"/>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5" name="Espace réservé du pied de page 4">
            <a:extLst>
              <a:ext uri="{FF2B5EF4-FFF2-40B4-BE49-F238E27FC236}">
                <a16:creationId xmlns:a16="http://schemas.microsoft.com/office/drawing/2014/main" id="{315ACB14-B434-C4A4-6F93-99046653EA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C023B2-FE4A-0240-2B61-F629378945EF}"/>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1599139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25639CF-1D50-7545-1400-6158B18B973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DF402E9-24E0-AFFA-A032-FCB949877FC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9B2275-D7D6-C246-EE4A-7B340D31DAB1}"/>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5" name="Espace réservé du pied de page 4">
            <a:extLst>
              <a:ext uri="{FF2B5EF4-FFF2-40B4-BE49-F238E27FC236}">
                <a16:creationId xmlns:a16="http://schemas.microsoft.com/office/drawing/2014/main" id="{B9AE1ABF-74EA-E45D-FE08-DD60A52B55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CAA720-C0D2-F89E-5A05-ADB64D0676C3}"/>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236637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0" i="0">
                <a:solidFill>
                  <a:srgbClr val="404041"/>
                </a:solidFill>
                <a:latin typeface="Tahoma"/>
                <a:cs typeface="Tahoma"/>
              </a:defRPr>
            </a:lvl1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lang="fr-FR" spc="-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1/30/2023</a:t>
            </a:fld>
            <a:endParaRPr lang="en-US"/>
          </a:p>
        </p:txBody>
      </p:sp>
      <p:sp>
        <p:nvSpPr>
          <p:cNvPr id="4" name="Holder 4"/>
          <p:cNvSpPr>
            <a:spLocks noGrp="1"/>
          </p:cNvSpPr>
          <p:nvPr>
            <p:ph type="sldNum" sz="quarter" idx="7"/>
          </p:nvPr>
        </p:nvSpPr>
        <p:spPr/>
        <p:txBody>
          <a:bodyPr lIns="0" tIns="0" rIns="0" bIns="0"/>
          <a:lstStyle>
            <a:lvl1pPr>
              <a:defRPr sz="1100" b="0" i="0">
                <a:solidFill>
                  <a:srgbClr val="404041"/>
                </a:solidFill>
                <a:latin typeface="Tahoma"/>
                <a:cs typeface="Tahoma"/>
              </a:defRPr>
            </a:lvl1pPr>
          </a:lstStyle>
          <a:p>
            <a:pPr marL="38100"/>
            <a:fld id="{81D60167-4931-47E6-BA6A-407CBD079E47}" type="slidenum">
              <a:rPr lang="fr-FR" spc="10" smtClean="0"/>
              <a:pPr marL="38100"/>
              <a:t>‹N°›</a:t>
            </a:fld>
            <a:endParaRPr lang="fr-FR" spc="10" dirty="0"/>
          </a:p>
        </p:txBody>
      </p:sp>
    </p:spTree>
    <p:extLst>
      <p:ext uri="{BB962C8B-B14F-4D97-AF65-F5344CB8AC3E}">
        <p14:creationId xmlns:p14="http://schemas.microsoft.com/office/powerpoint/2010/main" val="1276683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174194"/>
                </a:solidFill>
                <a:latin typeface="Tahoma"/>
                <a:cs typeface="Tahoma"/>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00" b="0" i="0">
                <a:solidFill>
                  <a:srgbClr val="404041"/>
                </a:solidFill>
                <a:latin typeface="Tahoma"/>
                <a:cs typeface="Tahoma"/>
              </a:defRPr>
            </a:lvl1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lang="fr-FR" spc="-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1/30/2023</a:t>
            </a:fld>
            <a:endParaRPr lang="en-US"/>
          </a:p>
        </p:txBody>
      </p:sp>
      <p:sp>
        <p:nvSpPr>
          <p:cNvPr id="7" name="Holder 7"/>
          <p:cNvSpPr>
            <a:spLocks noGrp="1"/>
          </p:cNvSpPr>
          <p:nvPr>
            <p:ph type="sldNum" sz="quarter" idx="7"/>
          </p:nvPr>
        </p:nvSpPr>
        <p:spPr/>
        <p:txBody>
          <a:bodyPr lIns="0" tIns="0" rIns="0" bIns="0"/>
          <a:lstStyle>
            <a:lvl1pPr>
              <a:defRPr sz="1100" b="0" i="0">
                <a:solidFill>
                  <a:srgbClr val="404041"/>
                </a:solidFill>
                <a:latin typeface="Tahoma"/>
                <a:cs typeface="Tahoma"/>
              </a:defRPr>
            </a:lvl1pPr>
          </a:lstStyle>
          <a:p>
            <a:pPr marL="38100"/>
            <a:fld id="{81D60167-4931-47E6-BA6A-407CBD079E47}" type="slidenum">
              <a:rPr lang="fr-FR" spc="10" smtClean="0"/>
              <a:pPr marL="38100"/>
              <a:t>‹N°›</a:t>
            </a:fld>
            <a:endParaRPr lang="fr-FR" spc="10" dirty="0"/>
          </a:p>
        </p:txBody>
      </p:sp>
    </p:spTree>
    <p:extLst>
      <p:ext uri="{BB962C8B-B14F-4D97-AF65-F5344CB8AC3E}">
        <p14:creationId xmlns:p14="http://schemas.microsoft.com/office/powerpoint/2010/main" val="4148062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174194"/>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defRPr sz="1100" b="0" i="0">
                <a:solidFill>
                  <a:srgbClr val="404041"/>
                </a:solidFill>
                <a:latin typeface="Tahoma"/>
                <a:cs typeface="Tahoma"/>
              </a:defRPr>
            </a:lvl1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lang="fr-FR" spc="-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1/30/2023</a:t>
            </a:fld>
            <a:endParaRPr lang="en-US"/>
          </a:p>
        </p:txBody>
      </p:sp>
      <p:sp>
        <p:nvSpPr>
          <p:cNvPr id="5" name="Holder 5"/>
          <p:cNvSpPr>
            <a:spLocks noGrp="1"/>
          </p:cNvSpPr>
          <p:nvPr>
            <p:ph type="sldNum" sz="quarter" idx="7"/>
          </p:nvPr>
        </p:nvSpPr>
        <p:spPr/>
        <p:txBody>
          <a:bodyPr lIns="0" tIns="0" rIns="0" bIns="0"/>
          <a:lstStyle>
            <a:lvl1pPr>
              <a:defRPr sz="1100" b="0" i="0">
                <a:solidFill>
                  <a:srgbClr val="404041"/>
                </a:solidFill>
                <a:latin typeface="Tahoma"/>
                <a:cs typeface="Tahoma"/>
              </a:defRPr>
            </a:lvl1pPr>
          </a:lstStyle>
          <a:p>
            <a:pPr marL="38100"/>
            <a:fld id="{81D60167-4931-47E6-BA6A-407CBD079E47}" type="slidenum">
              <a:rPr lang="fr-FR" spc="10" smtClean="0"/>
              <a:pPr marL="38100"/>
              <a:t>‹N°›</a:t>
            </a:fld>
            <a:endParaRPr lang="fr-FR" spc="10" dirty="0"/>
          </a:p>
        </p:txBody>
      </p:sp>
    </p:spTree>
    <p:extLst>
      <p:ext uri="{BB962C8B-B14F-4D97-AF65-F5344CB8AC3E}">
        <p14:creationId xmlns:p14="http://schemas.microsoft.com/office/powerpoint/2010/main" val="2699047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1639330"/>
            <a:ext cx="9144000" cy="361847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pic>
        <p:nvPicPr>
          <p:cNvPr id="4" name="Image 3">
            <a:extLst>
              <a:ext uri="{FF2B5EF4-FFF2-40B4-BE49-F238E27FC236}">
                <a16:creationId xmlns:a16="http://schemas.microsoft.com/office/drawing/2014/main" id="{2032AFAB-4DA7-4D83-AD4C-E7DB693A4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564" y="5360602"/>
            <a:ext cx="1438656" cy="1170432"/>
          </a:xfrm>
          <a:prstGeom prst="rect">
            <a:avLst/>
          </a:prstGeom>
        </p:spPr>
      </p:pic>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59FC91EA-EC81-415E-8D95-793FB09854B9}" type="slidenum">
              <a:rPr lang="fr-FR" smtClean="0"/>
              <a:pPr/>
              <a:t>‹N°›</a:t>
            </a:fld>
            <a:endParaRPr lang="fr-FR" dirty="0"/>
          </a:p>
        </p:txBody>
      </p:sp>
    </p:spTree>
    <p:extLst>
      <p:ext uri="{BB962C8B-B14F-4D97-AF65-F5344CB8AC3E}">
        <p14:creationId xmlns:p14="http://schemas.microsoft.com/office/powerpoint/2010/main" val="2053690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B170F1-56F1-0E4B-BDA9-31298615339D}"/>
              </a:ext>
            </a:extLst>
          </p:cNvPr>
          <p:cNvPicPr>
            <a:picLocks noChangeAspect="1"/>
          </p:cNvPicPr>
          <p:nvPr userDrawn="1"/>
        </p:nvPicPr>
        <p:blipFill>
          <a:blip r:embed="rId2">
            <a:alphaModFix amt="15000"/>
          </a:blip>
          <a:stretch>
            <a:fillRect/>
          </a:stretch>
        </p:blipFill>
        <p:spPr>
          <a:xfrm>
            <a:off x="782899" y="-1590758"/>
            <a:ext cx="7818660" cy="9279291"/>
          </a:xfrm>
          <a:prstGeom prst="rect">
            <a:avLst/>
          </a:prstGeom>
        </p:spPr>
      </p:pic>
      <p:sp>
        <p:nvSpPr>
          <p:cNvPr id="2" name="Title 1">
            <a:extLst>
              <a:ext uri="{FF2B5EF4-FFF2-40B4-BE49-F238E27FC236}">
                <a16:creationId xmlns:a16="http://schemas.microsoft.com/office/drawing/2014/main" id="{9887730A-83B2-8D48-9ED5-8302B82D0483}"/>
              </a:ext>
            </a:extLst>
          </p:cNvPr>
          <p:cNvSpPr>
            <a:spLocks noGrp="1"/>
          </p:cNvSpPr>
          <p:nvPr>
            <p:ph type="ctrTitle" hasCustomPrompt="1"/>
          </p:nvPr>
        </p:nvSpPr>
        <p:spPr>
          <a:xfrm>
            <a:off x="1939636" y="3126378"/>
            <a:ext cx="8312728" cy="1928508"/>
          </a:xfrm>
        </p:spPr>
        <p:txBody>
          <a:bodyPr anchor="b"/>
          <a:lstStyle>
            <a:lvl1pPr algn="ctr">
              <a:defRPr sz="6000">
                <a:solidFill>
                  <a:srgbClr val="719645"/>
                </a:solidFill>
              </a:defRPr>
            </a:lvl1pPr>
          </a:lstStyle>
          <a:p>
            <a:r>
              <a:rPr lang="en-GB" dirty="0"/>
              <a:t>WELCOME</a:t>
            </a:r>
            <a:br>
              <a:rPr lang="en-GB" dirty="0"/>
            </a:br>
            <a:r>
              <a:rPr lang="en-GB" dirty="0"/>
              <a:t>Title of the presentation</a:t>
            </a:r>
            <a:endParaRPr lang="en-US" dirty="0"/>
          </a:p>
        </p:txBody>
      </p:sp>
      <p:sp>
        <p:nvSpPr>
          <p:cNvPr id="3" name="Subtitle 2">
            <a:extLst>
              <a:ext uri="{FF2B5EF4-FFF2-40B4-BE49-F238E27FC236}">
                <a16:creationId xmlns:a16="http://schemas.microsoft.com/office/drawing/2014/main" id="{998AAF0A-F006-494E-95E1-2676C1305C59}"/>
              </a:ext>
            </a:extLst>
          </p:cNvPr>
          <p:cNvSpPr>
            <a:spLocks noGrp="1"/>
          </p:cNvSpPr>
          <p:nvPr>
            <p:ph type="subTitle" idx="1" hasCustomPrompt="1"/>
          </p:nvPr>
        </p:nvSpPr>
        <p:spPr>
          <a:xfrm>
            <a:off x="2660989" y="5431166"/>
            <a:ext cx="6870023" cy="1426834"/>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FARM DEMO PRESENTATION – THIS MAY BE A SUPTITLE OR ANY SHORT DESCRIPTION OR SUMMARY</a:t>
            </a:r>
            <a:endParaRPr lang="en-US" dirty="0"/>
          </a:p>
        </p:txBody>
      </p:sp>
      <p:sp>
        <p:nvSpPr>
          <p:cNvPr id="4" name="ZoneTexte 3">
            <a:extLst>
              <a:ext uri="{FF2B5EF4-FFF2-40B4-BE49-F238E27FC236}">
                <a16:creationId xmlns:a16="http://schemas.microsoft.com/office/drawing/2014/main" id="{F8F5E064-6425-5B9F-4A7A-006DF898F751}"/>
              </a:ext>
            </a:extLst>
          </p:cNvPr>
          <p:cNvSpPr txBox="1"/>
          <p:nvPr userDrawn="1"/>
        </p:nvSpPr>
        <p:spPr>
          <a:xfrm>
            <a:off x="619125" y="6458833"/>
            <a:ext cx="10725150" cy="369332"/>
          </a:xfrm>
          <a:prstGeom prst="rect">
            <a:avLst/>
          </a:prstGeom>
          <a:noFill/>
        </p:spPr>
        <p:txBody>
          <a:bodyPr wrap="square">
            <a:spAutoFit/>
          </a:bodyPr>
          <a:lstStyle/>
          <a:p>
            <a:pPr algn="ctr"/>
            <a:r>
              <a:rPr lang="en-US" dirty="0">
                <a:solidFill>
                  <a:schemeClr val="tx1"/>
                </a:solidFill>
              </a:rPr>
              <a:t>Climate Farm Demo Kick of Meeting – Paris – November 29</a:t>
            </a:r>
            <a:r>
              <a:rPr lang="en-US" baseline="30000" dirty="0">
                <a:solidFill>
                  <a:schemeClr val="tx1"/>
                </a:solidFill>
              </a:rPr>
              <a:t>th</a:t>
            </a:r>
            <a:r>
              <a:rPr lang="en-US" dirty="0">
                <a:solidFill>
                  <a:schemeClr val="tx1"/>
                </a:solidFill>
              </a:rPr>
              <a:t> to December 1</a:t>
            </a:r>
            <a:r>
              <a:rPr lang="en-US" baseline="30000" dirty="0">
                <a:solidFill>
                  <a:schemeClr val="tx1"/>
                </a:solidFill>
              </a:rPr>
              <a:t>st</a:t>
            </a:r>
            <a:r>
              <a:rPr lang="en-US" dirty="0">
                <a:solidFill>
                  <a:schemeClr val="tx1"/>
                </a:solidFill>
              </a:rPr>
              <a:t> 2022</a:t>
            </a:r>
          </a:p>
        </p:txBody>
      </p:sp>
    </p:spTree>
    <p:extLst>
      <p:ext uri="{BB962C8B-B14F-4D97-AF65-F5344CB8AC3E}">
        <p14:creationId xmlns:p14="http://schemas.microsoft.com/office/powerpoint/2010/main" val="389192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6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3CF5C8-4D44-4B4A-BF9D-0F6766F76F30}"/>
              </a:ext>
            </a:extLst>
          </p:cNvPr>
          <p:cNvPicPr>
            <a:picLocks noChangeAspect="1"/>
          </p:cNvPicPr>
          <p:nvPr userDrawn="1"/>
        </p:nvPicPr>
        <p:blipFill>
          <a:blip r:embed="rId2">
            <a:alphaModFix amt="15000"/>
          </a:blip>
          <a:stretch>
            <a:fillRect/>
          </a:stretch>
        </p:blipFill>
        <p:spPr>
          <a:xfrm>
            <a:off x="782899" y="-1590758"/>
            <a:ext cx="7818660" cy="9279291"/>
          </a:xfrm>
          <a:prstGeom prst="rect">
            <a:avLst/>
          </a:prstGeom>
        </p:spPr>
      </p:pic>
      <p:sp>
        <p:nvSpPr>
          <p:cNvPr id="2" name="Title 1">
            <a:extLst>
              <a:ext uri="{FF2B5EF4-FFF2-40B4-BE49-F238E27FC236}">
                <a16:creationId xmlns:a16="http://schemas.microsoft.com/office/drawing/2014/main" id="{9887730A-83B2-8D48-9ED5-8302B82D0483}"/>
              </a:ext>
            </a:extLst>
          </p:cNvPr>
          <p:cNvSpPr>
            <a:spLocks noGrp="1"/>
          </p:cNvSpPr>
          <p:nvPr>
            <p:ph type="ctrTitle" hasCustomPrompt="1"/>
          </p:nvPr>
        </p:nvSpPr>
        <p:spPr>
          <a:xfrm>
            <a:off x="1524000" y="545902"/>
            <a:ext cx="9144000" cy="1928508"/>
          </a:xfrm>
        </p:spPr>
        <p:txBody>
          <a:bodyPr anchor="b"/>
          <a:lstStyle>
            <a:lvl1pPr algn="ctr">
              <a:defRPr sz="6000">
                <a:solidFill>
                  <a:srgbClr val="719645"/>
                </a:solidFill>
              </a:defRPr>
            </a:lvl1pPr>
          </a:lstStyle>
          <a:p>
            <a:r>
              <a:rPr lang="en-GB" dirty="0"/>
              <a:t>WELCOME</a:t>
            </a:r>
            <a:br>
              <a:rPr lang="en-GB" dirty="0"/>
            </a:br>
            <a:r>
              <a:rPr lang="en-GB" dirty="0"/>
              <a:t>Title of the presentation</a:t>
            </a:r>
            <a:endParaRPr lang="en-US" dirty="0"/>
          </a:p>
        </p:txBody>
      </p:sp>
      <p:sp>
        <p:nvSpPr>
          <p:cNvPr id="3" name="Subtitle 2">
            <a:extLst>
              <a:ext uri="{FF2B5EF4-FFF2-40B4-BE49-F238E27FC236}">
                <a16:creationId xmlns:a16="http://schemas.microsoft.com/office/drawing/2014/main" id="{998AAF0A-F006-494E-95E1-2676C1305C59}"/>
              </a:ext>
            </a:extLst>
          </p:cNvPr>
          <p:cNvSpPr>
            <a:spLocks noGrp="1"/>
          </p:cNvSpPr>
          <p:nvPr>
            <p:ph type="subTitle" idx="1" hasCustomPrompt="1"/>
          </p:nvPr>
        </p:nvSpPr>
        <p:spPr>
          <a:xfrm>
            <a:off x="1524000" y="2731080"/>
            <a:ext cx="9144000" cy="1426834"/>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FARM DEMO PRESENTATION – THIS MAY BE A SUPTITLE OR ANY SHORT DESCRIPTION OR SUMMARY</a:t>
            </a:r>
            <a:endParaRPr lang="en-US" dirty="0"/>
          </a:p>
        </p:txBody>
      </p:sp>
      <p:sp>
        <p:nvSpPr>
          <p:cNvPr id="4" name="ZoneTexte 3">
            <a:extLst>
              <a:ext uri="{FF2B5EF4-FFF2-40B4-BE49-F238E27FC236}">
                <a16:creationId xmlns:a16="http://schemas.microsoft.com/office/drawing/2014/main" id="{17D1380C-7A21-789E-521E-BFF8E272EC27}"/>
              </a:ext>
            </a:extLst>
          </p:cNvPr>
          <p:cNvSpPr txBox="1"/>
          <p:nvPr userDrawn="1"/>
        </p:nvSpPr>
        <p:spPr>
          <a:xfrm>
            <a:off x="619125" y="6277858"/>
            <a:ext cx="10725150" cy="369332"/>
          </a:xfrm>
          <a:prstGeom prst="rect">
            <a:avLst/>
          </a:prstGeom>
          <a:noFill/>
        </p:spPr>
        <p:txBody>
          <a:bodyPr wrap="square">
            <a:spAutoFit/>
          </a:bodyPr>
          <a:lstStyle/>
          <a:p>
            <a:pPr algn="ctr"/>
            <a:r>
              <a:rPr lang="en-US" dirty="0">
                <a:solidFill>
                  <a:schemeClr val="tx1"/>
                </a:solidFill>
              </a:rPr>
              <a:t>Climate Farm Demo Kick of Meeting – Paris – November 29</a:t>
            </a:r>
            <a:r>
              <a:rPr lang="en-US" baseline="30000" dirty="0">
                <a:solidFill>
                  <a:schemeClr val="tx1"/>
                </a:solidFill>
              </a:rPr>
              <a:t>th</a:t>
            </a:r>
            <a:r>
              <a:rPr lang="en-US" dirty="0">
                <a:solidFill>
                  <a:schemeClr val="tx1"/>
                </a:solidFill>
              </a:rPr>
              <a:t> to December 1</a:t>
            </a:r>
            <a:r>
              <a:rPr lang="en-US" baseline="30000" dirty="0">
                <a:solidFill>
                  <a:schemeClr val="tx1"/>
                </a:solidFill>
              </a:rPr>
              <a:t>st</a:t>
            </a:r>
            <a:r>
              <a:rPr lang="en-US" dirty="0">
                <a:solidFill>
                  <a:schemeClr val="tx1"/>
                </a:solidFill>
              </a:rPr>
              <a:t> 2022</a:t>
            </a:r>
          </a:p>
        </p:txBody>
      </p:sp>
    </p:spTree>
    <p:extLst>
      <p:ext uri="{BB962C8B-B14F-4D97-AF65-F5344CB8AC3E}">
        <p14:creationId xmlns:p14="http://schemas.microsoft.com/office/powerpoint/2010/main" val="146268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288957-B87D-564F-8641-90AFEBDDA8B1}"/>
              </a:ext>
            </a:extLst>
          </p:cNvPr>
          <p:cNvSpPr/>
          <p:nvPr userDrawn="1"/>
        </p:nvSpPr>
        <p:spPr>
          <a:xfrm>
            <a:off x="-63846" y="-185980"/>
            <a:ext cx="12294973" cy="6378441"/>
          </a:xfrm>
          <a:prstGeom prst="rect">
            <a:avLst/>
          </a:prstGeom>
          <a:solidFill>
            <a:srgbClr val="71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175A7BD-44AF-B54F-9D8B-A1DD03717934}"/>
              </a:ext>
            </a:extLst>
          </p:cNvPr>
          <p:cNvPicPr>
            <a:picLocks noChangeAspect="1"/>
          </p:cNvPicPr>
          <p:nvPr userDrawn="1"/>
        </p:nvPicPr>
        <p:blipFill>
          <a:blip r:embed="rId2">
            <a:alphaModFix amt="11000"/>
          </a:blip>
          <a:stretch>
            <a:fillRect/>
          </a:stretch>
        </p:blipFill>
        <p:spPr>
          <a:xfrm>
            <a:off x="1671395" y="-741652"/>
            <a:ext cx="6558205" cy="7783365"/>
          </a:xfrm>
          <a:prstGeom prst="rect">
            <a:avLst/>
          </a:prstGeom>
        </p:spPr>
      </p:pic>
      <p:sp>
        <p:nvSpPr>
          <p:cNvPr id="4" name="Rectangle 3">
            <a:extLst>
              <a:ext uri="{FF2B5EF4-FFF2-40B4-BE49-F238E27FC236}">
                <a16:creationId xmlns:a16="http://schemas.microsoft.com/office/drawing/2014/main" id="{F195FA23-5356-C042-A05E-C6B248744674}"/>
              </a:ext>
            </a:extLst>
          </p:cNvPr>
          <p:cNvSpPr/>
          <p:nvPr userDrawn="1"/>
        </p:nvSpPr>
        <p:spPr>
          <a:xfrm>
            <a:off x="-117532" y="6192461"/>
            <a:ext cx="12294973"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Climate Farm Demo Kick of Meeting – Paris – November 29</a:t>
            </a:r>
            <a:r>
              <a:rPr lang="en-US" baseline="30000" dirty="0"/>
              <a:t>th</a:t>
            </a:r>
            <a:r>
              <a:rPr lang="en-US" dirty="0"/>
              <a:t> to December 1</a:t>
            </a:r>
            <a:r>
              <a:rPr lang="en-US" baseline="30000" dirty="0"/>
              <a:t>st</a:t>
            </a:r>
            <a:r>
              <a:rPr lang="en-US" dirty="0"/>
              <a:t> 2022</a:t>
            </a:r>
          </a:p>
        </p:txBody>
      </p:sp>
    </p:spTree>
    <p:extLst>
      <p:ext uri="{BB962C8B-B14F-4D97-AF65-F5344CB8AC3E}">
        <p14:creationId xmlns:p14="http://schemas.microsoft.com/office/powerpoint/2010/main" val="250603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288957-B87D-564F-8641-90AFEBDDA8B1}"/>
              </a:ext>
            </a:extLst>
          </p:cNvPr>
          <p:cNvSpPr/>
          <p:nvPr userDrawn="1"/>
        </p:nvSpPr>
        <p:spPr>
          <a:xfrm>
            <a:off x="-63846" y="-185980"/>
            <a:ext cx="12294973" cy="6378441"/>
          </a:xfrm>
          <a:prstGeom prst="rect">
            <a:avLst/>
          </a:prstGeom>
          <a:solidFill>
            <a:srgbClr val="EDA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A33F"/>
              </a:solidFill>
            </a:endParaRPr>
          </a:p>
        </p:txBody>
      </p:sp>
      <p:pic>
        <p:nvPicPr>
          <p:cNvPr id="9" name="Picture 8">
            <a:extLst>
              <a:ext uri="{FF2B5EF4-FFF2-40B4-BE49-F238E27FC236}">
                <a16:creationId xmlns:a16="http://schemas.microsoft.com/office/drawing/2014/main" id="{0175A7BD-44AF-B54F-9D8B-A1DD03717934}"/>
              </a:ext>
            </a:extLst>
          </p:cNvPr>
          <p:cNvPicPr>
            <a:picLocks noChangeAspect="1"/>
          </p:cNvPicPr>
          <p:nvPr userDrawn="1"/>
        </p:nvPicPr>
        <p:blipFill>
          <a:blip r:embed="rId2">
            <a:alphaModFix amt="11000"/>
          </a:blip>
          <a:stretch>
            <a:fillRect/>
          </a:stretch>
        </p:blipFill>
        <p:spPr>
          <a:xfrm>
            <a:off x="1671395" y="-741652"/>
            <a:ext cx="6558205" cy="7783365"/>
          </a:xfrm>
          <a:prstGeom prst="rect">
            <a:avLst/>
          </a:prstGeom>
        </p:spPr>
      </p:pic>
      <p:sp>
        <p:nvSpPr>
          <p:cNvPr id="4" name="Rectangle 3">
            <a:extLst>
              <a:ext uri="{FF2B5EF4-FFF2-40B4-BE49-F238E27FC236}">
                <a16:creationId xmlns:a16="http://schemas.microsoft.com/office/drawing/2014/main" id="{F195FA23-5356-C042-A05E-C6B248744674}"/>
              </a:ext>
            </a:extLst>
          </p:cNvPr>
          <p:cNvSpPr/>
          <p:nvPr userDrawn="1"/>
        </p:nvSpPr>
        <p:spPr>
          <a:xfrm>
            <a:off x="-63844" y="6192461"/>
            <a:ext cx="12294973"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Climate Farm Demo Kick of Meeting – Paris – November 29</a:t>
            </a:r>
            <a:r>
              <a:rPr lang="en-US" baseline="30000"/>
              <a:t>th</a:t>
            </a:r>
            <a:r>
              <a:rPr lang="en-US"/>
              <a:t> to December 1</a:t>
            </a:r>
            <a:r>
              <a:rPr lang="en-US" baseline="30000"/>
              <a:t>st</a:t>
            </a:r>
            <a:r>
              <a:rPr lang="en-US"/>
              <a:t> 2022</a:t>
            </a:r>
            <a:endParaRPr lang="en-US" dirty="0"/>
          </a:p>
        </p:txBody>
      </p:sp>
      <p:sp>
        <p:nvSpPr>
          <p:cNvPr id="6" name="Title 1">
            <a:extLst>
              <a:ext uri="{FF2B5EF4-FFF2-40B4-BE49-F238E27FC236}">
                <a16:creationId xmlns:a16="http://schemas.microsoft.com/office/drawing/2014/main" id="{298CF9A0-BF31-D241-BF05-8D71C42C39CE}"/>
              </a:ext>
            </a:extLst>
          </p:cNvPr>
          <p:cNvSpPr txBox="1">
            <a:spLocks/>
          </p:cNvSpPr>
          <p:nvPr userDrawn="1"/>
        </p:nvSpPr>
        <p:spPr>
          <a:xfrm>
            <a:off x="1939636" y="1581455"/>
            <a:ext cx="8312728" cy="19285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rgbClr val="719645"/>
                </a:solidFill>
                <a:latin typeface="Corbel" panose="020B0503020204020204" pitchFamily="34" charset="0"/>
                <a:ea typeface="Palatino" pitchFamily="2" charset="77"/>
                <a:cs typeface="Gill Sans" panose="020B0502020104020203" pitchFamily="34" charset="-79"/>
              </a:defRPr>
            </a:lvl1pPr>
          </a:lstStyle>
          <a:p>
            <a:r>
              <a:rPr lang="en-GB" dirty="0">
                <a:solidFill>
                  <a:schemeClr val="bg1"/>
                </a:solidFill>
              </a:rPr>
              <a:t>SUBSECTION</a:t>
            </a:r>
          </a:p>
          <a:p>
            <a:r>
              <a:rPr lang="en-GB" dirty="0">
                <a:solidFill>
                  <a:schemeClr val="bg1"/>
                </a:solidFill>
              </a:rPr>
              <a:t>Subsection title</a:t>
            </a:r>
            <a:endParaRPr lang="en-US" dirty="0">
              <a:solidFill>
                <a:schemeClr val="bg1"/>
              </a:solidFill>
            </a:endParaRPr>
          </a:p>
        </p:txBody>
      </p:sp>
      <p:sp>
        <p:nvSpPr>
          <p:cNvPr id="7" name="Subtitle 2">
            <a:extLst>
              <a:ext uri="{FF2B5EF4-FFF2-40B4-BE49-F238E27FC236}">
                <a16:creationId xmlns:a16="http://schemas.microsoft.com/office/drawing/2014/main" id="{34F103BA-5883-9E45-B2E2-0573991D0113}"/>
              </a:ext>
            </a:extLst>
          </p:cNvPr>
          <p:cNvSpPr txBox="1">
            <a:spLocks/>
          </p:cNvSpPr>
          <p:nvPr userDrawn="1"/>
        </p:nvSpPr>
        <p:spPr>
          <a:xfrm>
            <a:off x="2660989" y="3886243"/>
            <a:ext cx="6870023" cy="14268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schemeClr val="bg1"/>
                </a:solidFill>
              </a:rPr>
              <a:t>FARM DEMO PRESENTATION – THIS MAY BE A SUPTITLE OR ANY SHORT DESCRIPTION OR SUMMARY</a:t>
            </a:r>
            <a:endParaRPr lang="en-US" dirty="0">
              <a:solidFill>
                <a:schemeClr val="bg1"/>
              </a:solidFill>
            </a:endParaRPr>
          </a:p>
        </p:txBody>
      </p:sp>
    </p:spTree>
    <p:extLst>
      <p:ext uri="{BB962C8B-B14F-4D97-AF65-F5344CB8AC3E}">
        <p14:creationId xmlns:p14="http://schemas.microsoft.com/office/powerpoint/2010/main" val="50871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5044F-1338-D77A-7D3B-C0724262D77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B04557B-3DA6-931A-853E-B44D00B8A82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D143A6-8D5D-9802-5BE3-E56C8B3C84BA}"/>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5" name="Espace réservé du pied de page 4">
            <a:extLst>
              <a:ext uri="{FF2B5EF4-FFF2-40B4-BE49-F238E27FC236}">
                <a16:creationId xmlns:a16="http://schemas.microsoft.com/office/drawing/2014/main" id="{A87B2B45-536E-D9D6-A3AC-9AD1D408FD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80C38E-EA1A-51D4-21F5-F4DF706245C3}"/>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1980724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730C60-4468-444F-BEE3-BB4D0121C9D3}"/>
              </a:ext>
            </a:extLst>
          </p:cNvPr>
          <p:cNvPicPr>
            <a:picLocks noChangeAspect="1"/>
          </p:cNvPicPr>
          <p:nvPr userDrawn="1"/>
        </p:nvPicPr>
        <p:blipFill>
          <a:blip r:embed="rId2">
            <a:alphaModFix amt="14000"/>
          </a:blip>
          <a:stretch>
            <a:fillRect/>
          </a:stretch>
        </p:blipFill>
        <p:spPr>
          <a:xfrm>
            <a:off x="64716" y="136526"/>
            <a:ext cx="1675307" cy="1988276"/>
          </a:xfrm>
          <a:prstGeom prst="rect">
            <a:avLst/>
          </a:prstGeom>
        </p:spPr>
      </p:pic>
      <p:sp>
        <p:nvSpPr>
          <p:cNvPr id="2" name="Title 1">
            <a:extLst>
              <a:ext uri="{FF2B5EF4-FFF2-40B4-BE49-F238E27FC236}">
                <a16:creationId xmlns:a16="http://schemas.microsoft.com/office/drawing/2014/main" id="{56BAE1D0-3F24-F744-BDA5-2580B9033141}"/>
              </a:ext>
            </a:extLst>
          </p:cNvPr>
          <p:cNvSpPr>
            <a:spLocks noGrp="1"/>
          </p:cNvSpPr>
          <p:nvPr>
            <p:ph type="title" hasCustomPrompt="1"/>
          </p:nvPr>
        </p:nvSpPr>
        <p:spPr/>
        <p:txBody>
          <a:bodyPr/>
          <a:lstStyle>
            <a:lvl1pPr>
              <a:defRPr b="0">
                <a:solidFill>
                  <a:srgbClr val="719645"/>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4E89541-FA5E-F14C-BEE9-3513E7A0F1F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5E346F15-4477-3B41-8DAC-65D3BD1FF32D}"/>
              </a:ext>
            </a:extLst>
          </p:cNvPr>
          <p:cNvSpPr/>
          <p:nvPr userDrawn="1"/>
        </p:nvSpPr>
        <p:spPr>
          <a:xfrm>
            <a:off x="-63844" y="6492875"/>
            <a:ext cx="12294973" cy="3806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Climate Farm Demo Kick of Meeting – Paris – November 29</a:t>
            </a:r>
            <a:r>
              <a:rPr lang="en-US" baseline="30000"/>
              <a:t>th</a:t>
            </a:r>
            <a:r>
              <a:rPr lang="en-US"/>
              <a:t> to December 1</a:t>
            </a:r>
            <a:r>
              <a:rPr lang="en-US" baseline="30000"/>
              <a:t>st</a:t>
            </a:r>
            <a:r>
              <a:rPr lang="en-US"/>
              <a:t> 2022</a:t>
            </a:r>
            <a:endParaRPr lang="en-US" dirty="0"/>
          </a:p>
        </p:txBody>
      </p:sp>
    </p:spTree>
    <p:extLst>
      <p:ext uri="{BB962C8B-B14F-4D97-AF65-F5344CB8AC3E}">
        <p14:creationId xmlns:p14="http://schemas.microsoft.com/office/powerpoint/2010/main" val="234669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2524-2D6C-1541-931E-2C70C85E9468}"/>
              </a:ext>
            </a:extLst>
          </p:cNvPr>
          <p:cNvSpPr>
            <a:spLocks noGrp="1"/>
          </p:cNvSpPr>
          <p:nvPr>
            <p:ph type="title"/>
          </p:nvPr>
        </p:nvSpPr>
        <p:spPr>
          <a:xfrm>
            <a:off x="831850" y="1709738"/>
            <a:ext cx="10515600" cy="2852737"/>
          </a:xfrm>
        </p:spPr>
        <p:txBody>
          <a:bodyPr anchor="b"/>
          <a:lstStyle>
            <a:lvl1pPr>
              <a:defRPr sz="6000" b="1">
                <a:solidFill>
                  <a:srgbClr val="719645"/>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76B1B22-34C0-D140-AC34-1866F2D99B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Rectangle 3">
            <a:extLst>
              <a:ext uri="{FF2B5EF4-FFF2-40B4-BE49-F238E27FC236}">
                <a16:creationId xmlns:a16="http://schemas.microsoft.com/office/drawing/2014/main" id="{DF942A4F-BB6C-364D-BCD5-F10EFD7139A5}"/>
              </a:ext>
            </a:extLst>
          </p:cNvPr>
          <p:cNvSpPr/>
          <p:nvPr userDrawn="1"/>
        </p:nvSpPr>
        <p:spPr>
          <a:xfrm>
            <a:off x="-63844" y="6192461"/>
            <a:ext cx="12294973"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Climate Farm Demo Kick of Meeting – Paris – November 29</a:t>
            </a:r>
            <a:r>
              <a:rPr lang="en-US" baseline="30000"/>
              <a:t>th</a:t>
            </a:r>
            <a:r>
              <a:rPr lang="en-US"/>
              <a:t> to December 1</a:t>
            </a:r>
            <a:r>
              <a:rPr lang="en-US" baseline="30000"/>
              <a:t>st</a:t>
            </a:r>
            <a:r>
              <a:rPr lang="en-US"/>
              <a:t> 2022</a:t>
            </a:r>
            <a:endParaRPr lang="en-US" dirty="0"/>
          </a:p>
        </p:txBody>
      </p:sp>
      <p:sp>
        <p:nvSpPr>
          <p:cNvPr id="6" name="Date Placeholder 4">
            <a:extLst>
              <a:ext uri="{FF2B5EF4-FFF2-40B4-BE49-F238E27FC236}">
                <a16:creationId xmlns:a16="http://schemas.microsoft.com/office/drawing/2014/main" id="{6A3752D3-54F8-0C45-8681-E082F2DA2E68}"/>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Corbel" panose="020B0503020204020204" pitchFamily="34" charset="0"/>
              </a:defRPr>
            </a:lvl1pPr>
          </a:lstStyle>
          <a:p>
            <a:fld id="{8DBB93BA-3B52-EB41-B33A-817CF17CC743}" type="datetimeFigureOut">
              <a:rPr lang="en-US" smtClean="0"/>
              <a:pPr/>
              <a:t>1/30/2023</a:t>
            </a:fld>
            <a:endParaRPr lang="en-US" dirty="0"/>
          </a:p>
        </p:txBody>
      </p:sp>
    </p:spTree>
    <p:extLst>
      <p:ext uri="{BB962C8B-B14F-4D97-AF65-F5344CB8AC3E}">
        <p14:creationId xmlns:p14="http://schemas.microsoft.com/office/powerpoint/2010/main" val="227363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9135102-081B-254B-B8B7-7B74FE6C2F2A}"/>
              </a:ext>
            </a:extLst>
          </p:cNvPr>
          <p:cNvPicPr>
            <a:picLocks noChangeAspect="1"/>
          </p:cNvPicPr>
          <p:nvPr userDrawn="1"/>
        </p:nvPicPr>
        <p:blipFill>
          <a:blip r:embed="rId2">
            <a:alphaModFix amt="14000"/>
          </a:blip>
          <a:stretch>
            <a:fillRect/>
          </a:stretch>
        </p:blipFill>
        <p:spPr>
          <a:xfrm>
            <a:off x="7708390" y="1027906"/>
            <a:ext cx="4804420" cy="5701950"/>
          </a:xfrm>
          <a:prstGeom prst="rect">
            <a:avLst/>
          </a:prstGeom>
        </p:spPr>
      </p:pic>
      <p:sp>
        <p:nvSpPr>
          <p:cNvPr id="2" name="Title 1">
            <a:extLst>
              <a:ext uri="{FF2B5EF4-FFF2-40B4-BE49-F238E27FC236}">
                <a16:creationId xmlns:a16="http://schemas.microsoft.com/office/drawing/2014/main" id="{87B8F551-DDCC-B848-867D-CC495862E6F4}"/>
              </a:ext>
            </a:extLst>
          </p:cNvPr>
          <p:cNvSpPr>
            <a:spLocks noGrp="1"/>
          </p:cNvSpPr>
          <p:nvPr>
            <p:ph type="title" hasCustomPrompt="1"/>
          </p:nvPr>
        </p:nvSpPr>
        <p:spPr/>
        <p:txBody>
          <a:bodyPr/>
          <a:lstStyle>
            <a:lvl1pPr>
              <a:defRPr>
                <a:solidFill>
                  <a:srgbClr val="719645"/>
                </a:solidFill>
                <a:latin typeface="Corbel" panose="020B0503020204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AC9B4D7-DA89-9D47-AE06-E2077A7D70B1}"/>
              </a:ext>
            </a:extLst>
          </p:cNvPr>
          <p:cNvSpPr>
            <a:spLocks noGrp="1"/>
          </p:cNvSpPr>
          <p:nvPr>
            <p:ph sz="half" idx="1"/>
          </p:nvPr>
        </p:nvSpPr>
        <p:spPr>
          <a:xfrm>
            <a:off x="838200" y="1825625"/>
            <a:ext cx="5181600" cy="4351338"/>
          </a:xfrm>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A64C306-02ED-034E-9846-903493188892}"/>
              </a:ext>
            </a:extLst>
          </p:cNvPr>
          <p:cNvSpPr>
            <a:spLocks noGrp="1"/>
          </p:cNvSpPr>
          <p:nvPr>
            <p:ph sz="half" idx="2"/>
          </p:nvPr>
        </p:nvSpPr>
        <p:spPr>
          <a:xfrm>
            <a:off x="6172200" y="1825625"/>
            <a:ext cx="5181600" cy="4351338"/>
          </a:xfrm>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5DE62802-4E4B-5F4A-80D0-02250D03183B}"/>
              </a:ext>
            </a:extLst>
          </p:cNvPr>
          <p:cNvSpPr/>
          <p:nvPr userDrawn="1"/>
        </p:nvSpPr>
        <p:spPr>
          <a:xfrm>
            <a:off x="-63844" y="6192461"/>
            <a:ext cx="12294973"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Climate Farm Demo Kick of Meeting – Paris – November 29</a:t>
            </a:r>
            <a:r>
              <a:rPr lang="en-US" baseline="30000"/>
              <a:t>th</a:t>
            </a:r>
            <a:r>
              <a:rPr lang="en-US"/>
              <a:t> to December 1</a:t>
            </a:r>
            <a:r>
              <a:rPr lang="en-US" baseline="30000"/>
              <a:t>st</a:t>
            </a:r>
            <a:r>
              <a:rPr lang="en-US"/>
              <a:t> 2022</a:t>
            </a:r>
            <a:endParaRPr lang="en-US" dirty="0"/>
          </a:p>
        </p:txBody>
      </p:sp>
      <p:sp>
        <p:nvSpPr>
          <p:cNvPr id="11" name="Date Placeholder 4">
            <a:extLst>
              <a:ext uri="{FF2B5EF4-FFF2-40B4-BE49-F238E27FC236}">
                <a16:creationId xmlns:a16="http://schemas.microsoft.com/office/drawing/2014/main" id="{62CE439E-CDD2-5C49-A8DA-B4E79959324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Corbel" panose="020B0503020204020204" pitchFamily="34" charset="0"/>
              </a:defRPr>
            </a:lvl1pPr>
          </a:lstStyle>
          <a:p>
            <a:fld id="{8DBB93BA-3B52-EB41-B33A-817CF17CC743}" type="datetimeFigureOut">
              <a:rPr lang="en-US" smtClean="0"/>
              <a:pPr/>
              <a:t>1/30/2023</a:t>
            </a:fld>
            <a:endParaRPr lang="en-US" dirty="0"/>
          </a:p>
        </p:txBody>
      </p:sp>
    </p:spTree>
    <p:extLst>
      <p:ext uri="{BB962C8B-B14F-4D97-AF65-F5344CB8AC3E}">
        <p14:creationId xmlns:p14="http://schemas.microsoft.com/office/powerpoint/2010/main" val="305917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E9FA-F3AA-8A48-A126-E330EE9A6CE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3AC866-DE2C-F743-B5A8-E95348821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876A5D7-FCB2-C24E-88FE-7C5EDFDF8C7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3BE498F-AA6E-0442-BE39-992E0A2B2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6CCAE7-7C3D-2743-A1E0-60EBCB3779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754ABE7D-AA51-124E-B6D9-49D848F3E12D}"/>
              </a:ext>
            </a:extLst>
          </p:cNvPr>
          <p:cNvSpPr/>
          <p:nvPr userDrawn="1"/>
        </p:nvSpPr>
        <p:spPr>
          <a:xfrm>
            <a:off x="-63844" y="6192461"/>
            <a:ext cx="12294973"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Climate Farm Demo Kick of Meeting – Paris – November 29</a:t>
            </a:r>
            <a:r>
              <a:rPr lang="en-US" baseline="30000"/>
              <a:t>th</a:t>
            </a:r>
            <a:r>
              <a:rPr lang="en-US"/>
              <a:t> to December 1</a:t>
            </a:r>
            <a:r>
              <a:rPr lang="en-US" baseline="30000"/>
              <a:t>st</a:t>
            </a:r>
            <a:r>
              <a:rPr lang="en-US"/>
              <a:t> 2022</a:t>
            </a:r>
            <a:endParaRPr lang="en-US" dirty="0"/>
          </a:p>
        </p:txBody>
      </p:sp>
      <p:sp>
        <p:nvSpPr>
          <p:cNvPr id="12" name="Date Placeholder 4">
            <a:extLst>
              <a:ext uri="{FF2B5EF4-FFF2-40B4-BE49-F238E27FC236}">
                <a16:creationId xmlns:a16="http://schemas.microsoft.com/office/drawing/2014/main" id="{EB2489F2-A17E-4E42-AB70-681D5855BF8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Corbel" panose="020B0503020204020204" pitchFamily="34" charset="0"/>
              </a:defRPr>
            </a:lvl1pPr>
          </a:lstStyle>
          <a:p>
            <a:fld id="{8DBB93BA-3B52-EB41-B33A-817CF17CC743}" type="datetimeFigureOut">
              <a:rPr lang="en-US" smtClean="0"/>
              <a:pPr/>
              <a:t>1/30/2023</a:t>
            </a:fld>
            <a:endParaRPr lang="en-US" dirty="0"/>
          </a:p>
        </p:txBody>
      </p:sp>
    </p:spTree>
    <p:extLst>
      <p:ext uri="{BB962C8B-B14F-4D97-AF65-F5344CB8AC3E}">
        <p14:creationId xmlns:p14="http://schemas.microsoft.com/office/powerpoint/2010/main" val="350530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F3760-8ACE-1346-9F43-803F05C68985}"/>
              </a:ext>
            </a:extLst>
          </p:cNvPr>
          <p:cNvSpPr>
            <a:spLocks noGrp="1"/>
          </p:cNvSpPr>
          <p:nvPr>
            <p:ph type="title"/>
          </p:nvPr>
        </p:nvSpPr>
        <p:spPr/>
        <p:txBody>
          <a:bodyPr/>
          <a:lstStyle/>
          <a:p>
            <a:r>
              <a:rPr lang="en-GB"/>
              <a:t>Click to edit Master title style</a:t>
            </a:r>
            <a:endParaRPr lang="en-US"/>
          </a:p>
        </p:txBody>
      </p:sp>
      <p:sp>
        <p:nvSpPr>
          <p:cNvPr id="3" name="Rectangle 2">
            <a:extLst>
              <a:ext uri="{FF2B5EF4-FFF2-40B4-BE49-F238E27FC236}">
                <a16:creationId xmlns:a16="http://schemas.microsoft.com/office/drawing/2014/main" id="{EA2287CE-6B17-6742-808D-9DEB6DEE167B}"/>
              </a:ext>
            </a:extLst>
          </p:cNvPr>
          <p:cNvSpPr/>
          <p:nvPr userDrawn="1"/>
        </p:nvSpPr>
        <p:spPr>
          <a:xfrm>
            <a:off x="-63844" y="6192461"/>
            <a:ext cx="12294973"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Climate Farm Demo Kick of Meeting – Paris – November 29</a:t>
            </a:r>
            <a:r>
              <a:rPr lang="en-US" baseline="30000"/>
              <a:t>th</a:t>
            </a:r>
            <a:r>
              <a:rPr lang="en-US"/>
              <a:t> to December 1</a:t>
            </a:r>
            <a:r>
              <a:rPr lang="en-US" baseline="30000"/>
              <a:t>st</a:t>
            </a:r>
            <a:r>
              <a:rPr lang="en-US"/>
              <a:t> 2022</a:t>
            </a:r>
            <a:endParaRPr lang="en-US" dirty="0"/>
          </a:p>
        </p:txBody>
      </p:sp>
      <p:sp>
        <p:nvSpPr>
          <p:cNvPr id="5" name="Date Placeholder 4">
            <a:extLst>
              <a:ext uri="{FF2B5EF4-FFF2-40B4-BE49-F238E27FC236}">
                <a16:creationId xmlns:a16="http://schemas.microsoft.com/office/drawing/2014/main" id="{131C67C7-1FF5-2045-9795-9FBE479D192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Corbel" panose="020B0503020204020204" pitchFamily="34" charset="0"/>
              </a:defRPr>
            </a:lvl1pPr>
          </a:lstStyle>
          <a:p>
            <a:fld id="{8DBB93BA-3B52-EB41-B33A-817CF17CC743}" type="datetimeFigureOut">
              <a:rPr lang="en-US" smtClean="0"/>
              <a:pPr/>
              <a:t>1/30/2023</a:t>
            </a:fld>
            <a:endParaRPr lang="en-US" dirty="0"/>
          </a:p>
        </p:txBody>
      </p:sp>
    </p:spTree>
    <p:extLst>
      <p:ext uri="{BB962C8B-B14F-4D97-AF65-F5344CB8AC3E}">
        <p14:creationId xmlns:p14="http://schemas.microsoft.com/office/powerpoint/2010/main" val="296410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pic>
        <p:nvPicPr>
          <p:cNvPr id="13" name="Image 12" descr="O:\D_DIR\S_COM\00_LOGOS\01-INSTITUT DE L ELEVAGE\LOGO IDELE  2017\Galet Idele RVB.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542710" y="168090"/>
            <a:ext cx="2470572" cy="1708836"/>
          </a:xfrm>
          <a:prstGeom prst="rect">
            <a:avLst/>
          </a:prstGeom>
          <a:noFill/>
          <a:ln>
            <a:noFill/>
          </a:ln>
          <a:effectLst>
            <a:outerShdw blurRad="50800" dist="38100" dir="2700000" algn="tl" rotWithShape="0">
              <a:prstClr val="black">
                <a:alpha val="40000"/>
              </a:prstClr>
            </a:outerShdw>
          </a:effectLst>
        </p:spPr>
      </p:pic>
      <p:sp>
        <p:nvSpPr>
          <p:cNvPr id="12" name="Rectangle 11"/>
          <p:cNvSpPr/>
          <p:nvPr userDrawn="1"/>
        </p:nvSpPr>
        <p:spPr>
          <a:xfrm>
            <a:off x="0" y="1"/>
            <a:ext cx="12192000" cy="5991726"/>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2" name="Titre 1"/>
          <p:cNvSpPr>
            <a:spLocks noGrp="1"/>
          </p:cNvSpPr>
          <p:nvPr>
            <p:ph type="ctrTitle" hasCustomPrompt="1"/>
          </p:nvPr>
        </p:nvSpPr>
        <p:spPr>
          <a:xfrm>
            <a:off x="284747" y="2606316"/>
            <a:ext cx="11572125" cy="1705571"/>
          </a:xfrm>
        </p:spPr>
        <p:txBody>
          <a:bodyPr anchor="ctr"/>
          <a:lstStyle>
            <a:lvl1pPr algn="ctr">
              <a:defRPr sz="6000" b="1">
                <a:solidFill>
                  <a:schemeClr val="bg1"/>
                </a:solidFill>
              </a:defRPr>
            </a:lvl1pPr>
          </a:lstStyle>
          <a:p>
            <a:r>
              <a:rPr lang="fr-FR" dirty="0"/>
              <a:t>Titre de la conférence</a:t>
            </a:r>
          </a:p>
        </p:txBody>
      </p:sp>
      <p:sp>
        <p:nvSpPr>
          <p:cNvPr id="3" name="Sous-titre 2"/>
          <p:cNvSpPr>
            <a:spLocks noGrp="1"/>
          </p:cNvSpPr>
          <p:nvPr>
            <p:ph type="subTitle" idx="1" hasCustomPrompt="1"/>
          </p:nvPr>
        </p:nvSpPr>
        <p:spPr>
          <a:xfrm>
            <a:off x="284747" y="4522602"/>
            <a:ext cx="11572125" cy="590819"/>
          </a:xfrm>
        </p:spPr>
        <p:txBody>
          <a:bodyPr anchor="ct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Auteur(s)</a:t>
            </a:r>
          </a:p>
        </p:txBody>
      </p:sp>
      <p:pic>
        <p:nvPicPr>
          <p:cNvPr id="15" name="Image 14" descr="O:\D_DIR\S_COM\00_LOGOS\01-INSTITUT DE L ELEVAGE\LOGO IDELE  2017\Galet Idele RVB.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695110" y="320490"/>
            <a:ext cx="2470572" cy="1708836"/>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7844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14" name="Rectangle 13"/>
          <p:cNvSpPr/>
          <p:nvPr userDrawn="1"/>
        </p:nvSpPr>
        <p:spPr>
          <a:xfrm>
            <a:off x="0" y="-11296"/>
            <a:ext cx="12192000" cy="1311441"/>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2" name="Titre 1"/>
          <p:cNvSpPr>
            <a:spLocks noGrp="1"/>
          </p:cNvSpPr>
          <p:nvPr>
            <p:ph type="title" hasCustomPrompt="1"/>
          </p:nvPr>
        </p:nvSpPr>
        <p:spPr>
          <a:xfrm>
            <a:off x="441157" y="473565"/>
            <a:ext cx="11572125" cy="946317"/>
          </a:xfrm>
        </p:spPr>
        <p:txBody>
          <a:bodyPr/>
          <a:lstStyle>
            <a:lvl1pPr algn="ctr">
              <a:defRPr b="1">
                <a:solidFill>
                  <a:schemeClr val="bg1"/>
                </a:solidFill>
              </a:defRPr>
            </a:lvl1pPr>
          </a:lstStyle>
          <a:p>
            <a:r>
              <a:rPr lang="fr-FR" dirty="0"/>
              <a:t>Titre de la diapositive</a:t>
            </a:r>
          </a:p>
        </p:txBody>
      </p:sp>
      <p:sp>
        <p:nvSpPr>
          <p:cNvPr id="3" name="Espace réservé du contenu 2"/>
          <p:cNvSpPr>
            <a:spLocks noGrp="1"/>
          </p:cNvSpPr>
          <p:nvPr>
            <p:ph idx="1"/>
          </p:nvPr>
        </p:nvSpPr>
        <p:spPr>
          <a:xfrm>
            <a:off x="284747" y="1479532"/>
            <a:ext cx="11572125" cy="4697431"/>
          </a:xfrm>
        </p:spPr>
        <p:txBody>
          <a:bodyPr/>
          <a:lstStyle>
            <a:lvl1pPr>
              <a:defRPr>
                <a:solidFill>
                  <a:srgbClr val="7F7042"/>
                </a:solidFill>
              </a:defRPr>
            </a:lvl1pPr>
            <a:lvl2pPr>
              <a:defRPr>
                <a:solidFill>
                  <a:srgbClr val="7F7042"/>
                </a:solidFill>
              </a:defRPr>
            </a:lvl2pPr>
            <a:lvl3pPr>
              <a:defRPr>
                <a:solidFill>
                  <a:srgbClr val="7F7042"/>
                </a:solidFill>
              </a:defRPr>
            </a:lvl3pPr>
            <a:lvl4pPr>
              <a:defRPr>
                <a:solidFill>
                  <a:srgbClr val="7F7042"/>
                </a:solidFill>
              </a:defRPr>
            </a:lvl4pPr>
            <a:lvl5pPr>
              <a:defRPr>
                <a:solidFill>
                  <a:srgbClr val="7F7042"/>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1" name="Image 10" descr="O:\D_DIR\S_COM\00_LOGOS\01-INSTITUT DE L ELEVAGE\LOGO IDELE  2017\Galet Idele RVB.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562080" y="168090"/>
            <a:ext cx="1451202" cy="1003762"/>
          </a:xfrm>
          <a:prstGeom prst="rect">
            <a:avLst/>
          </a:prstGeom>
          <a:noFill/>
          <a:ln>
            <a:noFill/>
          </a:ln>
          <a:effectLst>
            <a:outerShdw blurRad="50800" dist="38100" dir="2700000" algn="tl" rotWithShape="0">
              <a:prstClr val="black">
                <a:alpha val="40000"/>
              </a:prstClr>
            </a:outerShdw>
          </a:effectLst>
        </p:spPr>
      </p:pic>
      <p:sp>
        <p:nvSpPr>
          <p:cNvPr id="6" name="Espace réservé de la date 5"/>
          <p:cNvSpPr>
            <a:spLocks noGrp="1"/>
          </p:cNvSpPr>
          <p:nvPr>
            <p:ph type="dt" sz="half" idx="10"/>
          </p:nvPr>
        </p:nvSpPr>
        <p:spPr/>
        <p:txBody>
          <a:bodyPr/>
          <a:lstStyle>
            <a:lvl1pPr>
              <a:defRPr>
                <a:solidFill>
                  <a:srgbClr val="7F7042"/>
                </a:solidFill>
              </a:defRPr>
            </a:lvl1pPr>
          </a:lstStyle>
          <a:p>
            <a:endParaRPr lang="fr-FR" dirty="0"/>
          </a:p>
        </p:txBody>
      </p:sp>
      <p:sp>
        <p:nvSpPr>
          <p:cNvPr id="7" name="Espace réservé du pied de page 6"/>
          <p:cNvSpPr>
            <a:spLocks noGrp="1"/>
          </p:cNvSpPr>
          <p:nvPr>
            <p:ph type="ftr" sz="quarter" idx="11"/>
          </p:nvPr>
        </p:nvSpPr>
        <p:spPr>
          <a:xfrm>
            <a:off x="3749040" y="6356350"/>
            <a:ext cx="4861560" cy="365125"/>
          </a:xfrm>
        </p:spPr>
        <p:txBody>
          <a:bodyPr/>
          <a:lstStyle>
            <a:lvl1pPr>
              <a:defRPr>
                <a:solidFill>
                  <a:srgbClr val="7F7042"/>
                </a:solidFill>
              </a:defRPr>
            </a:lvl1pPr>
          </a:lstStyle>
          <a:p>
            <a:endParaRPr lang="fr-FR" dirty="0"/>
          </a:p>
        </p:txBody>
      </p:sp>
      <p:sp>
        <p:nvSpPr>
          <p:cNvPr id="8" name="Espace réservé du numéro de diapositive 7"/>
          <p:cNvSpPr>
            <a:spLocks noGrp="1"/>
          </p:cNvSpPr>
          <p:nvPr>
            <p:ph type="sldNum" sz="quarter" idx="12"/>
          </p:nvPr>
        </p:nvSpPr>
        <p:spPr/>
        <p:txBody>
          <a:bodyPr/>
          <a:lstStyle>
            <a:lvl1pPr>
              <a:defRPr>
                <a:solidFill>
                  <a:srgbClr val="7F7042"/>
                </a:solidFill>
              </a:defRPr>
            </a:lvl1pPr>
          </a:lstStyle>
          <a:p>
            <a:endParaRPr lang="fr-FR" dirty="0"/>
          </a:p>
        </p:txBody>
      </p:sp>
    </p:spTree>
    <p:extLst>
      <p:ext uri="{BB962C8B-B14F-4D97-AF65-F5344CB8AC3E}">
        <p14:creationId xmlns:p14="http://schemas.microsoft.com/office/powerpoint/2010/main" val="1628991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p:spPr>
        <p:txBody>
          <a:bodyPr/>
          <a:lstStyle/>
          <a:p>
            <a:r>
              <a:rPr lang="fr-FR" dirty="0"/>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E63006F-0E8A-48C6-87DB-7A4804AD84B3}" type="datetime1">
              <a:rPr lang="fr-FR" smtClean="0">
                <a:solidFill>
                  <a:prstClr val="black">
                    <a:tint val="75000"/>
                  </a:prstClr>
                </a:solidFill>
              </a:rPr>
              <a:t>30/01/2023</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dirty="0">
                <a:solidFill>
                  <a:prstClr val="black">
                    <a:tint val="75000"/>
                  </a:prstClr>
                </a:solidFill>
              </a:rPr>
              <a:t>FCAA</a:t>
            </a:r>
          </a:p>
        </p:txBody>
      </p:sp>
      <p:sp>
        <p:nvSpPr>
          <p:cNvPr id="6" name="Espace réservé du numéro de diapositive 5"/>
          <p:cNvSpPr>
            <a:spLocks noGrp="1"/>
          </p:cNvSpPr>
          <p:nvPr>
            <p:ph type="sldNum" sz="quarter" idx="12"/>
          </p:nvPr>
        </p:nvSpPr>
        <p:spPr/>
        <p:txBody>
          <a:body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pic>
        <p:nvPicPr>
          <p:cNvPr id="1027" name="9D4F3B70-BA4F-4867-95D2-750A3825A1FF" descr="0DAE8792-60CF-4778-8C53-29520D68FE4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 y="0"/>
            <a:ext cx="13625959" cy="6922769"/>
          </a:xfrm>
          <a:prstGeom prst="rect">
            <a:avLst/>
          </a:prstGeom>
          <a:noFill/>
          <a:ln w="9525">
            <a:noFill/>
            <a:miter lim="800000"/>
            <a:headEnd/>
            <a:tailEnd/>
          </a:ln>
        </p:spPr>
      </p:pic>
    </p:spTree>
    <p:extLst>
      <p:ext uri="{BB962C8B-B14F-4D97-AF65-F5344CB8AC3E}">
        <p14:creationId xmlns:p14="http://schemas.microsoft.com/office/powerpoint/2010/main" val="1266381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2050" name="D479C95E-C74B-42DD-A1A3-1B212C4BA3DE" descr="31D0532A-54D1-4931-BD44-3632247CADEC"/>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39360" y="136524"/>
            <a:ext cx="1129579" cy="1016747"/>
          </a:xfrm>
          <a:prstGeom prst="rect">
            <a:avLst/>
          </a:prstGeom>
          <a:noFill/>
          <a:ln w="9525">
            <a:noFill/>
            <a:miter lim="800000"/>
            <a:headEnd/>
            <a:tailEnd/>
          </a:ln>
        </p:spPr>
      </p:pic>
      <p:sp>
        <p:nvSpPr>
          <p:cNvPr id="2" name="Titre 1"/>
          <p:cNvSpPr>
            <a:spLocks noGrp="1"/>
          </p:cNvSpPr>
          <p:nvPr>
            <p:ph type="title" hasCustomPrompt="1"/>
          </p:nvPr>
        </p:nvSpPr>
        <p:spPr>
          <a:xfrm>
            <a:off x="1199456" y="274638"/>
            <a:ext cx="10382944" cy="1143000"/>
          </a:xfrm>
        </p:spPr>
        <p:txBody>
          <a:bodyPr/>
          <a:lstStyle>
            <a:lvl1pPr>
              <a:defRPr>
                <a:latin typeface="Browallia New" panose="020B0604020202020204" pitchFamily="34" charset="-34"/>
                <a:cs typeface="Browallia New" panose="020B0604020202020204" pitchFamily="34" charset="-34"/>
              </a:defRPr>
            </a:lvl1pPr>
          </a:lstStyle>
          <a:p>
            <a:r>
              <a:rPr lang="fr-FR" dirty="0"/>
              <a:t>Cliquez pour modifier le style du titre</a:t>
            </a:r>
          </a:p>
        </p:txBody>
      </p:sp>
      <p:sp>
        <p:nvSpPr>
          <p:cNvPr id="3" name="Espace réservé du contenu 2"/>
          <p:cNvSpPr>
            <a:spLocks noGrp="1"/>
          </p:cNvSpPr>
          <p:nvPr>
            <p:ph idx="1"/>
          </p:nvPr>
        </p:nvSpPr>
        <p:spPr/>
        <p:txBody>
          <a:bodyPr/>
          <a:lstStyle>
            <a:lvl1pPr marL="257175" indent="-257175">
              <a:buFontTx/>
              <a:buBlip>
                <a:blip r:embed="rId3">
                  <a:extLst>
                    <a:ext uri="{96DAC541-7B7A-43D3-8B79-37D633B846F1}">
                      <asvg:svgBlip xmlns:asvg="http://schemas.microsoft.com/office/drawing/2016/SVG/main" r:embed="rId4"/>
                    </a:ext>
                  </a:extLst>
                </a:blip>
              </a:buBlip>
              <a:defRPr>
                <a:latin typeface="Browallia New" panose="020B0604020202020204" pitchFamily="34" charset="-34"/>
                <a:cs typeface="Browallia New" panose="020B0604020202020204" pitchFamily="34" charset="-34"/>
              </a:defRPr>
            </a:lvl1pPr>
            <a:lvl2pPr>
              <a:defRPr>
                <a:latin typeface="Browallia New" panose="020B0604020202020204" pitchFamily="34" charset="-34"/>
                <a:cs typeface="Browallia New" panose="020B0604020202020204" pitchFamily="34" charset="-34"/>
              </a:defRPr>
            </a:lvl2pPr>
            <a:lvl3pPr>
              <a:defRPr>
                <a:latin typeface="Browallia New" panose="020B0604020202020204" pitchFamily="34" charset="-34"/>
                <a:cs typeface="Browallia New" panose="020B0604020202020204" pitchFamily="34" charset="-34"/>
              </a:defRPr>
            </a:lvl3pPr>
            <a:lvl4pPr>
              <a:defRPr>
                <a:latin typeface="Browallia New" panose="020B0604020202020204" pitchFamily="34" charset="-34"/>
                <a:cs typeface="Browallia New" panose="020B0604020202020204" pitchFamily="34" charset="-34"/>
              </a:defRPr>
            </a:lvl4pPr>
            <a:lvl5pPr>
              <a:defRPr>
                <a:latin typeface="Browallia New" panose="020B0604020202020204" pitchFamily="34" charset="-34"/>
                <a:cs typeface="Browallia New" panose="020B0604020202020204" pitchFamily="34" charset="-34"/>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11FE96BB-8D56-45D2-90F9-24D4B2D14ACA}" type="datetime1">
              <a:rPr lang="fr-FR" smtClean="0">
                <a:solidFill>
                  <a:prstClr val="black">
                    <a:tint val="75000"/>
                  </a:prstClr>
                </a:solidFill>
              </a:rPr>
              <a:t>30/01/2023</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dirty="0">
                <a:solidFill>
                  <a:prstClr val="black">
                    <a:tint val="75000"/>
                  </a:prstClr>
                </a:solidFill>
              </a:rPr>
              <a:t>FCAA</a:t>
            </a:r>
          </a:p>
        </p:txBody>
      </p:sp>
      <p:sp>
        <p:nvSpPr>
          <p:cNvPr id="6" name="Espace réservé du numéro de diapositive 5"/>
          <p:cNvSpPr>
            <a:spLocks noGrp="1"/>
          </p:cNvSpPr>
          <p:nvPr>
            <p:ph type="sldNum" sz="quarter" idx="12"/>
          </p:nvPr>
        </p:nvSpPr>
        <p:spPr/>
        <p:txBody>
          <a:body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sp>
        <p:nvSpPr>
          <p:cNvPr id="7" name="Flèche : droite 6">
            <a:extLst>
              <a:ext uri="{FF2B5EF4-FFF2-40B4-BE49-F238E27FC236}">
                <a16:creationId xmlns:a16="http://schemas.microsoft.com/office/drawing/2014/main" id="{9B402683-8ED9-41E1-B264-87F1CE82F144}"/>
              </a:ext>
            </a:extLst>
          </p:cNvPr>
          <p:cNvSpPr/>
          <p:nvPr userDrawn="1"/>
        </p:nvSpPr>
        <p:spPr>
          <a:xfrm>
            <a:off x="143339" y="6165307"/>
            <a:ext cx="11809312" cy="191047"/>
          </a:xfrm>
          <a:prstGeom prst="rightArrow">
            <a:avLst>
              <a:gd name="adj1" fmla="val 50000"/>
              <a:gd name="adj2" fmla="val 35689"/>
            </a:avLst>
          </a:prstGeom>
          <a:gradFill flip="none" rotWithShape="1">
            <a:gsLst>
              <a:gs pos="0">
                <a:schemeClr val="accent6">
                  <a:lumMod val="75000"/>
                </a:schemeClr>
              </a:gs>
              <a:gs pos="40000">
                <a:schemeClr val="accent5">
                  <a:lumMod val="40000"/>
                  <a:lumOff val="60000"/>
                </a:schemeClr>
              </a:gs>
              <a:gs pos="67000">
                <a:schemeClr val="accent1">
                  <a:lumMod val="45000"/>
                  <a:lumOff val="55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prstClr val="white"/>
              </a:solidFill>
            </a:endParaRPr>
          </a:p>
        </p:txBody>
      </p:sp>
      <p:pic>
        <p:nvPicPr>
          <p:cNvPr id="9" name="D479C95E-C74B-42DD-A1A3-1B212C4BA3DE" descr="31D0532A-54D1-4931-BD44-3632247CADEC">
            <a:extLst>
              <a:ext uri="{FF2B5EF4-FFF2-40B4-BE49-F238E27FC236}">
                <a16:creationId xmlns:a16="http://schemas.microsoft.com/office/drawing/2014/main" id="{4685D21F-779A-432B-BE38-13C693140BD8}"/>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128085" y="5696083"/>
            <a:ext cx="576064" cy="504056"/>
          </a:xfrm>
          <a:prstGeom prst="rect">
            <a:avLst/>
          </a:prstGeom>
          <a:noFill/>
          <a:ln w="9525">
            <a:noFill/>
            <a:miter lim="800000"/>
            <a:headEnd/>
            <a:tailEnd/>
          </a:ln>
        </p:spPr>
      </p:pic>
    </p:spTree>
    <p:extLst>
      <p:ext uri="{BB962C8B-B14F-4D97-AF65-F5344CB8AC3E}">
        <p14:creationId xmlns:p14="http://schemas.microsoft.com/office/powerpoint/2010/main" val="1571920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600203"/>
            <a:ext cx="5384800" cy="4525963"/>
          </a:xfrm>
        </p:spPr>
        <p:txBody>
          <a:bodyPr vert="horz" lIns="91440" tIns="45720" rIns="91440" bIns="45720" rtlCol="0">
            <a:normAutofit/>
          </a:bodyPr>
          <a:lstStyle>
            <a:lvl1pPr>
              <a:defRPr lang="fr-FR" smtClean="0">
                <a:latin typeface="Browallia New" panose="020B0604020202020204" pitchFamily="34" charset="-34"/>
                <a:cs typeface="Browallia New" panose="020B0604020202020204" pitchFamily="34" charset="-34"/>
              </a:defRPr>
            </a:lvl1pPr>
            <a:lvl2pPr>
              <a:defRPr lang="fr-FR" smtClean="0">
                <a:latin typeface="Browallia New" panose="020B0604020202020204" pitchFamily="34" charset="-34"/>
                <a:cs typeface="Browallia New" panose="020B0604020202020204" pitchFamily="34" charset="-34"/>
              </a:defRPr>
            </a:lvl2pPr>
            <a:lvl3pPr>
              <a:defRPr lang="fr-FR" smtClean="0">
                <a:latin typeface="Browallia New" panose="020B0604020202020204" pitchFamily="34" charset="-34"/>
                <a:cs typeface="Browallia New" panose="020B0604020202020204" pitchFamily="34" charset="-34"/>
              </a:defRPr>
            </a:lvl3pPr>
            <a:lvl4pPr>
              <a:defRPr lang="fr-FR" smtClean="0">
                <a:latin typeface="Browallia New" panose="020B0604020202020204" pitchFamily="34" charset="-34"/>
                <a:cs typeface="Browallia New" panose="020B0604020202020204" pitchFamily="34" charset="-34"/>
              </a:defRPr>
            </a:lvl4pPr>
            <a:lvl5pPr>
              <a:defRPr lang="fr-FR">
                <a:latin typeface="Browallia New" panose="020B0604020202020204" pitchFamily="34" charset="-34"/>
                <a:cs typeface="Browallia New" panose="020B0604020202020204" pitchFamily="34" charset="-34"/>
              </a:defRPr>
            </a:lvl5pPr>
          </a:lstStyle>
          <a:p>
            <a:pPr lvl="0">
              <a:buFontTx/>
              <a:buBlip>
                <a:blip r:embed="rId2">
                  <a:extLst>
                    <a:ext uri="{96DAC541-7B7A-43D3-8B79-37D633B846F1}">
                      <asvg:svgBlip xmlns:asvg="http://schemas.microsoft.com/office/drawing/2016/SVG/main" r:embed="rId3"/>
                    </a:ext>
                  </a:extLst>
                </a:blip>
              </a:buBlip>
            </a:pPr>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600203"/>
            <a:ext cx="5384800" cy="4525963"/>
          </a:xfrm>
        </p:spPr>
        <p:txBody>
          <a:bodyPr vert="horz" lIns="91440" tIns="45720" rIns="91440" bIns="45720" rtlCol="0">
            <a:normAutofit/>
          </a:bodyPr>
          <a:lstStyle>
            <a:lvl1pPr>
              <a:defRPr lang="fr-FR" dirty="0" smtClean="0">
                <a:latin typeface="Browallia New" panose="020B0604020202020204" pitchFamily="34" charset="-34"/>
                <a:cs typeface="Browallia New" panose="020B0604020202020204" pitchFamily="34" charset="-34"/>
              </a:defRPr>
            </a:lvl1pPr>
            <a:lvl2pPr>
              <a:defRPr lang="fr-FR" dirty="0" smtClean="0">
                <a:latin typeface="Browallia New" panose="020B0604020202020204" pitchFamily="34" charset="-34"/>
                <a:cs typeface="Browallia New" panose="020B0604020202020204" pitchFamily="34" charset="-34"/>
              </a:defRPr>
            </a:lvl2pPr>
            <a:lvl3pPr>
              <a:defRPr lang="fr-FR" dirty="0" smtClean="0">
                <a:latin typeface="Browallia New" panose="020B0604020202020204" pitchFamily="34" charset="-34"/>
                <a:cs typeface="Browallia New" panose="020B0604020202020204" pitchFamily="34" charset="-34"/>
              </a:defRPr>
            </a:lvl3pPr>
            <a:lvl4pPr>
              <a:defRPr lang="fr-FR" dirty="0" smtClean="0">
                <a:latin typeface="Browallia New" panose="020B0604020202020204" pitchFamily="34" charset="-34"/>
                <a:cs typeface="Browallia New" panose="020B0604020202020204" pitchFamily="34" charset="-34"/>
              </a:defRPr>
            </a:lvl4pPr>
            <a:lvl5pPr>
              <a:defRPr lang="fr-FR" dirty="0">
                <a:latin typeface="Browallia New" panose="020B0604020202020204" pitchFamily="34" charset="-34"/>
                <a:cs typeface="Browallia New" panose="020B0604020202020204" pitchFamily="34" charset="-34"/>
              </a:defRPr>
            </a:lvl5pPr>
          </a:lstStyle>
          <a:p>
            <a:pPr lvl="0">
              <a:buFontTx/>
              <a:buBlip>
                <a:blip r:embed="rId2">
                  <a:extLst>
                    <a:ext uri="{96DAC541-7B7A-43D3-8B79-37D633B846F1}">
                      <asvg:svgBlip xmlns:asvg="http://schemas.microsoft.com/office/drawing/2016/SVG/main" r:embed="rId3"/>
                    </a:ext>
                  </a:extLst>
                </a:blip>
              </a:buBlip>
            </a:pPr>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fld id="{3030D0D4-9171-43BE-B510-990BE801E0CE}" type="datetime1">
              <a:rPr lang="fr-FR" smtClean="0">
                <a:solidFill>
                  <a:prstClr val="black">
                    <a:tint val="75000"/>
                  </a:prstClr>
                </a:solidFill>
              </a:rPr>
              <a:t>30/01/2023</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dirty="0">
                <a:solidFill>
                  <a:prstClr val="black">
                    <a:tint val="75000"/>
                  </a:prstClr>
                </a:solidFill>
              </a:rPr>
              <a:t>FCAA</a:t>
            </a:r>
          </a:p>
        </p:txBody>
      </p:sp>
      <p:sp>
        <p:nvSpPr>
          <p:cNvPr id="7" name="Espace réservé du numéro de diapositive 6"/>
          <p:cNvSpPr>
            <a:spLocks noGrp="1"/>
          </p:cNvSpPr>
          <p:nvPr>
            <p:ph type="sldNum" sz="quarter" idx="12"/>
          </p:nvPr>
        </p:nvSpPr>
        <p:spPr/>
        <p:txBody>
          <a:body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pic>
        <p:nvPicPr>
          <p:cNvPr id="11" name="D479C95E-C74B-42DD-A1A3-1B212C4BA3DE" descr="31D0532A-54D1-4931-BD44-3632247CADEC">
            <a:extLst>
              <a:ext uri="{FF2B5EF4-FFF2-40B4-BE49-F238E27FC236}">
                <a16:creationId xmlns:a16="http://schemas.microsoft.com/office/drawing/2014/main" id="{0F989716-73E3-4A31-BEFB-8778F849771C}"/>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0" y="16024"/>
            <a:ext cx="1354336" cy="1584176"/>
          </a:xfrm>
          <a:prstGeom prst="rect">
            <a:avLst/>
          </a:prstGeom>
          <a:noFill/>
          <a:ln w="9525">
            <a:noFill/>
            <a:miter lim="800000"/>
            <a:headEnd/>
            <a:tailEnd/>
          </a:ln>
        </p:spPr>
      </p:pic>
      <p:sp>
        <p:nvSpPr>
          <p:cNvPr id="12" name="Titre 1">
            <a:extLst>
              <a:ext uri="{FF2B5EF4-FFF2-40B4-BE49-F238E27FC236}">
                <a16:creationId xmlns:a16="http://schemas.microsoft.com/office/drawing/2014/main" id="{7B5CBA71-17EF-4168-9D1E-CDA4A129A72F}"/>
              </a:ext>
            </a:extLst>
          </p:cNvPr>
          <p:cNvSpPr>
            <a:spLocks noGrp="1"/>
          </p:cNvSpPr>
          <p:nvPr>
            <p:ph type="title" hasCustomPrompt="1"/>
          </p:nvPr>
        </p:nvSpPr>
        <p:spPr>
          <a:xfrm>
            <a:off x="1199456" y="274638"/>
            <a:ext cx="10382944" cy="1143000"/>
          </a:xfrm>
        </p:spPr>
        <p:txBody>
          <a:bodyPr/>
          <a:lstStyle>
            <a:lvl1pPr>
              <a:defRPr>
                <a:latin typeface="Browallia New" panose="020B0604020202020204" pitchFamily="34" charset="-34"/>
                <a:cs typeface="Browallia New" panose="020B0604020202020204" pitchFamily="34" charset="-34"/>
              </a:defRPr>
            </a:lvl1pPr>
          </a:lstStyle>
          <a:p>
            <a:r>
              <a:rPr lang="fr-FR" dirty="0"/>
              <a:t>Cliquez pour modifier le style du titre</a:t>
            </a:r>
          </a:p>
        </p:txBody>
      </p:sp>
      <p:sp>
        <p:nvSpPr>
          <p:cNvPr id="13" name="Flèche : droite 12">
            <a:extLst>
              <a:ext uri="{FF2B5EF4-FFF2-40B4-BE49-F238E27FC236}">
                <a16:creationId xmlns:a16="http://schemas.microsoft.com/office/drawing/2014/main" id="{5140259B-57B0-4B12-85D1-CCB68E2B6E56}"/>
              </a:ext>
            </a:extLst>
          </p:cNvPr>
          <p:cNvSpPr/>
          <p:nvPr userDrawn="1"/>
        </p:nvSpPr>
        <p:spPr>
          <a:xfrm>
            <a:off x="143339" y="6165307"/>
            <a:ext cx="11809312" cy="191047"/>
          </a:xfrm>
          <a:prstGeom prst="rightArrow">
            <a:avLst>
              <a:gd name="adj1" fmla="val 50000"/>
              <a:gd name="adj2" fmla="val 35689"/>
            </a:avLst>
          </a:prstGeom>
          <a:gradFill flip="none" rotWithShape="1">
            <a:gsLst>
              <a:gs pos="0">
                <a:schemeClr val="accent6">
                  <a:lumMod val="75000"/>
                </a:schemeClr>
              </a:gs>
              <a:gs pos="40000">
                <a:schemeClr val="accent5">
                  <a:lumMod val="40000"/>
                  <a:lumOff val="60000"/>
                </a:schemeClr>
              </a:gs>
              <a:gs pos="67000">
                <a:schemeClr val="accent1">
                  <a:lumMod val="45000"/>
                  <a:lumOff val="55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prstClr val="white"/>
              </a:solidFill>
            </a:endParaRPr>
          </a:p>
        </p:txBody>
      </p:sp>
      <p:pic>
        <p:nvPicPr>
          <p:cNvPr id="14" name="D479C95E-C74B-42DD-A1A3-1B212C4BA3DE" descr="31D0532A-54D1-4931-BD44-3632247CADEC">
            <a:extLst>
              <a:ext uri="{FF2B5EF4-FFF2-40B4-BE49-F238E27FC236}">
                <a16:creationId xmlns:a16="http://schemas.microsoft.com/office/drawing/2014/main" id="{F0CE54C3-E905-4785-B245-31BAD4A7CE9D}"/>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128085" y="5696083"/>
            <a:ext cx="576064" cy="504056"/>
          </a:xfrm>
          <a:prstGeom prst="rect">
            <a:avLst/>
          </a:prstGeom>
          <a:noFill/>
          <a:ln w="9525">
            <a:noFill/>
            <a:miter lim="800000"/>
            <a:headEnd/>
            <a:tailEnd/>
          </a:ln>
        </p:spPr>
      </p:pic>
    </p:spTree>
    <p:extLst>
      <p:ext uri="{BB962C8B-B14F-4D97-AF65-F5344CB8AC3E}">
        <p14:creationId xmlns:p14="http://schemas.microsoft.com/office/powerpoint/2010/main" val="358837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3888D7-5DC6-6549-B219-78D521268B8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D456C7F-78A1-818A-7E0B-7F887D3CB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F52499D-4C70-EC8E-BD39-1FE83ACE1FD3}"/>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5" name="Espace réservé du pied de page 4">
            <a:extLst>
              <a:ext uri="{FF2B5EF4-FFF2-40B4-BE49-F238E27FC236}">
                <a16:creationId xmlns:a16="http://schemas.microsoft.com/office/drawing/2014/main" id="{21DCAB08-573A-A275-2C2B-48543541CC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CA3B3F-A863-078C-E54E-9558C720CF8A}"/>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411783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vert="horz" lIns="91440" tIns="45720" rIns="91440" bIns="45720" rtlCol="0">
            <a:normAutofit/>
          </a:bodyPr>
          <a:lstStyle>
            <a:lvl1pPr>
              <a:defRPr lang="fr-FR" smtClean="0">
                <a:latin typeface="Browallia New" panose="020B0604020202020204" pitchFamily="34" charset="-34"/>
                <a:cs typeface="Browallia New" panose="020B0604020202020204" pitchFamily="34" charset="-34"/>
              </a:defRPr>
            </a:lvl1pPr>
            <a:lvl2pPr>
              <a:defRPr lang="fr-FR" smtClean="0">
                <a:latin typeface="Browallia New" panose="020B0604020202020204" pitchFamily="34" charset="-34"/>
                <a:cs typeface="Browallia New" panose="020B0604020202020204" pitchFamily="34" charset="-34"/>
              </a:defRPr>
            </a:lvl2pPr>
            <a:lvl3pPr>
              <a:defRPr lang="fr-FR" smtClean="0">
                <a:latin typeface="Browallia New" panose="020B0604020202020204" pitchFamily="34" charset="-34"/>
                <a:cs typeface="Browallia New" panose="020B0604020202020204" pitchFamily="34" charset="-34"/>
              </a:defRPr>
            </a:lvl3pPr>
            <a:lvl4pPr>
              <a:defRPr lang="fr-FR" smtClean="0">
                <a:latin typeface="Browallia New" panose="020B0604020202020204" pitchFamily="34" charset="-34"/>
                <a:cs typeface="Browallia New" panose="020B0604020202020204" pitchFamily="34" charset="-34"/>
              </a:defRPr>
            </a:lvl4pPr>
            <a:lvl5pPr>
              <a:defRPr lang="fr-FR">
                <a:latin typeface="Browallia New" panose="020B0604020202020204" pitchFamily="34" charset="-34"/>
                <a:cs typeface="Browallia New" panose="020B0604020202020204" pitchFamily="34" charset="-34"/>
              </a:defRPr>
            </a:lvl5pPr>
          </a:lstStyle>
          <a:p>
            <a:pPr lvl="0">
              <a:buFontTx/>
              <a:buBlip>
                <a:blip r:embed="rId2">
                  <a:extLst>
                    <a:ext uri="{96DAC541-7B7A-43D3-8B79-37D633B846F1}">
                      <asvg:svgBlip xmlns:asvg="http://schemas.microsoft.com/office/drawing/2016/SVG/main" r:embed="rId3"/>
                    </a:ext>
                  </a:extLst>
                </a:blip>
              </a:buBlip>
            </a:pPr>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58B5590-B090-4082-AEA5-252548BC9C43}" type="datetime1">
              <a:rPr lang="fr-FR" smtClean="0">
                <a:solidFill>
                  <a:prstClr val="black">
                    <a:tint val="75000"/>
                  </a:prstClr>
                </a:solidFill>
              </a:rPr>
              <a:t>30/01/2023</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fr-FR" dirty="0">
                <a:solidFill>
                  <a:prstClr val="black">
                    <a:tint val="75000"/>
                  </a:prstClr>
                </a:solidFill>
              </a:rPr>
              <a:t>FCAA</a:t>
            </a:r>
          </a:p>
        </p:txBody>
      </p:sp>
      <p:sp>
        <p:nvSpPr>
          <p:cNvPr id="9" name="Espace réservé du numéro de diapositive 8"/>
          <p:cNvSpPr>
            <a:spLocks noGrp="1"/>
          </p:cNvSpPr>
          <p:nvPr>
            <p:ph type="sldNum" sz="quarter" idx="12"/>
          </p:nvPr>
        </p:nvSpPr>
        <p:spPr/>
        <p:txBody>
          <a:body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pic>
        <p:nvPicPr>
          <p:cNvPr id="10" name="D479C95E-C74B-42DD-A1A3-1B212C4BA3DE" descr="31D0532A-54D1-4931-BD44-3632247CADEC">
            <a:extLst>
              <a:ext uri="{FF2B5EF4-FFF2-40B4-BE49-F238E27FC236}">
                <a16:creationId xmlns:a16="http://schemas.microsoft.com/office/drawing/2014/main" id="{B41AB516-C112-45E7-8986-215A8DBA78F0}"/>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0" y="16024"/>
            <a:ext cx="1354336" cy="1584176"/>
          </a:xfrm>
          <a:prstGeom prst="rect">
            <a:avLst/>
          </a:prstGeom>
          <a:noFill/>
          <a:ln w="9525">
            <a:noFill/>
            <a:miter lim="800000"/>
            <a:headEnd/>
            <a:tailEnd/>
          </a:ln>
        </p:spPr>
      </p:pic>
      <p:sp>
        <p:nvSpPr>
          <p:cNvPr id="11" name="Titre 1">
            <a:extLst>
              <a:ext uri="{FF2B5EF4-FFF2-40B4-BE49-F238E27FC236}">
                <a16:creationId xmlns:a16="http://schemas.microsoft.com/office/drawing/2014/main" id="{8352A4AB-0348-455D-A9D1-3392626A1D3C}"/>
              </a:ext>
            </a:extLst>
          </p:cNvPr>
          <p:cNvSpPr>
            <a:spLocks noGrp="1"/>
          </p:cNvSpPr>
          <p:nvPr>
            <p:ph type="title" hasCustomPrompt="1"/>
          </p:nvPr>
        </p:nvSpPr>
        <p:spPr>
          <a:xfrm>
            <a:off x="1199456" y="274638"/>
            <a:ext cx="10382944" cy="1143000"/>
          </a:xfrm>
        </p:spPr>
        <p:txBody>
          <a:bodyPr/>
          <a:lstStyle>
            <a:lvl1pPr>
              <a:defRPr>
                <a:latin typeface="Browallia New" panose="020B0604020202020204" pitchFamily="34" charset="-34"/>
                <a:cs typeface="Browallia New" panose="020B0604020202020204" pitchFamily="34" charset="-34"/>
              </a:defRPr>
            </a:lvl1pPr>
          </a:lstStyle>
          <a:p>
            <a:r>
              <a:rPr lang="fr-FR" dirty="0"/>
              <a:t>Cliquez pour modifier le style du titre</a:t>
            </a:r>
          </a:p>
        </p:txBody>
      </p:sp>
      <p:sp>
        <p:nvSpPr>
          <p:cNvPr id="12" name="Flèche : droite 11">
            <a:extLst>
              <a:ext uri="{FF2B5EF4-FFF2-40B4-BE49-F238E27FC236}">
                <a16:creationId xmlns:a16="http://schemas.microsoft.com/office/drawing/2014/main" id="{3A0EA763-CC6C-4F99-8DCC-D5383214A94D}"/>
              </a:ext>
            </a:extLst>
          </p:cNvPr>
          <p:cNvSpPr/>
          <p:nvPr userDrawn="1"/>
        </p:nvSpPr>
        <p:spPr>
          <a:xfrm>
            <a:off x="143339" y="6165307"/>
            <a:ext cx="11809312" cy="191047"/>
          </a:xfrm>
          <a:prstGeom prst="rightArrow">
            <a:avLst>
              <a:gd name="adj1" fmla="val 50000"/>
              <a:gd name="adj2" fmla="val 35689"/>
            </a:avLst>
          </a:prstGeom>
          <a:gradFill flip="none" rotWithShape="1">
            <a:gsLst>
              <a:gs pos="0">
                <a:schemeClr val="accent6">
                  <a:lumMod val="75000"/>
                </a:schemeClr>
              </a:gs>
              <a:gs pos="40000">
                <a:schemeClr val="accent5">
                  <a:lumMod val="40000"/>
                  <a:lumOff val="60000"/>
                </a:schemeClr>
              </a:gs>
              <a:gs pos="67000">
                <a:schemeClr val="accent1">
                  <a:lumMod val="45000"/>
                  <a:lumOff val="55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prstClr val="white"/>
              </a:solidFill>
            </a:endParaRPr>
          </a:p>
        </p:txBody>
      </p:sp>
      <p:pic>
        <p:nvPicPr>
          <p:cNvPr id="13" name="D479C95E-C74B-42DD-A1A3-1B212C4BA3DE" descr="31D0532A-54D1-4931-BD44-3632247CADEC">
            <a:extLst>
              <a:ext uri="{FF2B5EF4-FFF2-40B4-BE49-F238E27FC236}">
                <a16:creationId xmlns:a16="http://schemas.microsoft.com/office/drawing/2014/main" id="{8444104A-B56E-4539-8D3D-6C19D3B30FAC}"/>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128085" y="5696083"/>
            <a:ext cx="576064" cy="504056"/>
          </a:xfrm>
          <a:prstGeom prst="rect">
            <a:avLst/>
          </a:prstGeom>
          <a:noFill/>
          <a:ln w="9525">
            <a:noFill/>
            <a:miter lim="800000"/>
            <a:headEnd/>
            <a:tailEnd/>
          </a:ln>
        </p:spPr>
      </p:pic>
    </p:spTree>
    <p:extLst>
      <p:ext uri="{BB962C8B-B14F-4D97-AF65-F5344CB8AC3E}">
        <p14:creationId xmlns:p14="http://schemas.microsoft.com/office/powerpoint/2010/main" val="3920978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BB7A247B-FDB5-4362-8B8E-48A100564B3F}" type="datetime1">
              <a:rPr lang="fr-FR" smtClean="0">
                <a:solidFill>
                  <a:prstClr val="black">
                    <a:tint val="75000"/>
                  </a:prstClr>
                </a:solidFill>
              </a:rPr>
              <a:t>30/01/2023</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r>
              <a:rPr lang="fr-FR" dirty="0">
                <a:solidFill>
                  <a:prstClr val="black">
                    <a:tint val="75000"/>
                  </a:prstClr>
                </a:solidFill>
              </a:rPr>
              <a:t>FCAA</a:t>
            </a:r>
          </a:p>
        </p:txBody>
      </p:sp>
      <p:sp>
        <p:nvSpPr>
          <p:cNvPr id="5" name="Espace réservé du numéro de diapositive 4"/>
          <p:cNvSpPr>
            <a:spLocks noGrp="1"/>
          </p:cNvSpPr>
          <p:nvPr>
            <p:ph type="sldNum" sz="quarter" idx="12"/>
          </p:nvPr>
        </p:nvSpPr>
        <p:spPr/>
        <p:txBody>
          <a:body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pic>
        <p:nvPicPr>
          <p:cNvPr id="6" name="D479C95E-C74B-42DD-A1A3-1B212C4BA3DE" descr="31D0532A-54D1-4931-BD44-3632247CADEC">
            <a:extLst>
              <a:ext uri="{FF2B5EF4-FFF2-40B4-BE49-F238E27FC236}">
                <a16:creationId xmlns:a16="http://schemas.microsoft.com/office/drawing/2014/main" id="{DA0E17DE-3E6E-4AEC-ABDE-8088BBD9A18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51801" y="136523"/>
            <a:ext cx="1115683" cy="1154630"/>
          </a:xfrm>
          <a:prstGeom prst="rect">
            <a:avLst/>
          </a:prstGeom>
          <a:noFill/>
          <a:ln w="9525">
            <a:noFill/>
            <a:miter lim="800000"/>
            <a:headEnd/>
            <a:tailEnd/>
          </a:ln>
        </p:spPr>
      </p:pic>
      <p:sp>
        <p:nvSpPr>
          <p:cNvPr id="7" name="Titre 1">
            <a:extLst>
              <a:ext uri="{FF2B5EF4-FFF2-40B4-BE49-F238E27FC236}">
                <a16:creationId xmlns:a16="http://schemas.microsoft.com/office/drawing/2014/main" id="{A666941F-27D3-4F54-98F4-7C7F24FF3E51}"/>
              </a:ext>
            </a:extLst>
          </p:cNvPr>
          <p:cNvSpPr>
            <a:spLocks noGrp="1"/>
          </p:cNvSpPr>
          <p:nvPr>
            <p:ph type="title" hasCustomPrompt="1"/>
          </p:nvPr>
        </p:nvSpPr>
        <p:spPr>
          <a:xfrm>
            <a:off x="1199456" y="274638"/>
            <a:ext cx="10382944" cy="1143000"/>
          </a:xfrm>
        </p:spPr>
        <p:txBody>
          <a:bodyPr/>
          <a:lstStyle>
            <a:lvl1pPr>
              <a:defRPr>
                <a:latin typeface="Browallia New" panose="020B0604020202020204" pitchFamily="34" charset="-34"/>
                <a:cs typeface="Browallia New" panose="020B0604020202020204" pitchFamily="34" charset="-34"/>
              </a:defRPr>
            </a:lvl1pPr>
          </a:lstStyle>
          <a:p>
            <a:r>
              <a:rPr lang="fr-FR" dirty="0"/>
              <a:t>Cliquez pour modifier le style du titre</a:t>
            </a:r>
          </a:p>
        </p:txBody>
      </p:sp>
      <p:sp>
        <p:nvSpPr>
          <p:cNvPr id="8" name="Flèche : droite 7">
            <a:extLst>
              <a:ext uri="{FF2B5EF4-FFF2-40B4-BE49-F238E27FC236}">
                <a16:creationId xmlns:a16="http://schemas.microsoft.com/office/drawing/2014/main" id="{2EC4BEFF-CD29-4ECA-B0C5-D51BC0429188}"/>
              </a:ext>
            </a:extLst>
          </p:cNvPr>
          <p:cNvSpPr/>
          <p:nvPr userDrawn="1"/>
        </p:nvSpPr>
        <p:spPr>
          <a:xfrm>
            <a:off x="143339" y="6165307"/>
            <a:ext cx="11809312" cy="191047"/>
          </a:xfrm>
          <a:prstGeom prst="rightArrow">
            <a:avLst>
              <a:gd name="adj1" fmla="val 50000"/>
              <a:gd name="adj2" fmla="val 35689"/>
            </a:avLst>
          </a:prstGeom>
          <a:gradFill flip="none" rotWithShape="1">
            <a:gsLst>
              <a:gs pos="0">
                <a:schemeClr val="accent6">
                  <a:lumMod val="75000"/>
                </a:schemeClr>
              </a:gs>
              <a:gs pos="40000">
                <a:schemeClr val="accent5">
                  <a:lumMod val="40000"/>
                  <a:lumOff val="60000"/>
                </a:schemeClr>
              </a:gs>
              <a:gs pos="67000">
                <a:schemeClr val="accent1">
                  <a:lumMod val="45000"/>
                  <a:lumOff val="55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prstClr val="white"/>
              </a:solidFill>
            </a:endParaRPr>
          </a:p>
        </p:txBody>
      </p:sp>
      <p:pic>
        <p:nvPicPr>
          <p:cNvPr id="9" name="D479C95E-C74B-42DD-A1A3-1B212C4BA3DE" descr="31D0532A-54D1-4931-BD44-3632247CADEC">
            <a:extLst>
              <a:ext uri="{FF2B5EF4-FFF2-40B4-BE49-F238E27FC236}">
                <a16:creationId xmlns:a16="http://schemas.microsoft.com/office/drawing/2014/main" id="{3B8F8E0D-B9B3-4A72-AC05-904A4D74CF53}"/>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8085" y="5696083"/>
            <a:ext cx="576064" cy="504056"/>
          </a:xfrm>
          <a:prstGeom prst="rect">
            <a:avLst/>
          </a:prstGeom>
          <a:noFill/>
          <a:ln w="9525">
            <a:noFill/>
            <a:miter lim="800000"/>
            <a:headEnd/>
            <a:tailEnd/>
          </a:ln>
        </p:spPr>
      </p:pic>
    </p:spTree>
    <p:extLst>
      <p:ext uri="{BB962C8B-B14F-4D97-AF65-F5344CB8AC3E}">
        <p14:creationId xmlns:p14="http://schemas.microsoft.com/office/powerpoint/2010/main" val="320566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50"/>
            <a:ext cx="4011084" cy="1162050"/>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6A4355D-65BB-424A-9967-3CF95981EF9D}" type="datetime1">
              <a:rPr lang="fr-FR" smtClean="0">
                <a:solidFill>
                  <a:prstClr val="black">
                    <a:tint val="75000"/>
                  </a:prstClr>
                </a:solidFill>
              </a:rPr>
              <a:t>30/01/2023</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dirty="0">
                <a:solidFill>
                  <a:prstClr val="black">
                    <a:tint val="75000"/>
                  </a:prstClr>
                </a:solidFill>
              </a:rPr>
              <a:t>FCAA</a:t>
            </a:r>
          </a:p>
        </p:txBody>
      </p:sp>
      <p:sp>
        <p:nvSpPr>
          <p:cNvPr id="7" name="Espace réservé du numéro de diapositive 6"/>
          <p:cNvSpPr>
            <a:spLocks noGrp="1"/>
          </p:cNvSpPr>
          <p:nvPr>
            <p:ph type="sldNum" sz="quarter" idx="12"/>
          </p:nvPr>
        </p:nvSpPr>
        <p:spPr/>
        <p:txBody>
          <a:body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579034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dirty="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3F93A125-9735-4B3D-8295-2A29C482DC1D}" type="datetime1">
              <a:rPr lang="fr-FR" smtClean="0">
                <a:solidFill>
                  <a:prstClr val="black">
                    <a:tint val="75000"/>
                  </a:prstClr>
                </a:solidFill>
              </a:rPr>
              <a:t>30/01/2023</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dirty="0">
                <a:solidFill>
                  <a:prstClr val="black">
                    <a:tint val="75000"/>
                  </a:prstClr>
                </a:solidFill>
              </a:rPr>
              <a:t>FCAA</a:t>
            </a:r>
          </a:p>
        </p:txBody>
      </p:sp>
      <p:sp>
        <p:nvSpPr>
          <p:cNvPr id="7" name="Espace réservé du numéro de diapositive 6"/>
          <p:cNvSpPr>
            <a:spLocks noGrp="1"/>
          </p:cNvSpPr>
          <p:nvPr>
            <p:ph type="sldNum" sz="quarter" idx="12"/>
          </p:nvPr>
        </p:nvSpPr>
        <p:spPr/>
        <p:txBody>
          <a:body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607143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4986575-81BE-455F-8937-5112B572F73C}" type="datetime1">
              <a:rPr lang="fr-FR" smtClean="0">
                <a:solidFill>
                  <a:prstClr val="black">
                    <a:tint val="75000"/>
                  </a:prstClr>
                </a:solidFill>
              </a:rPr>
              <a:t>30/01/2023</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dirty="0">
                <a:solidFill>
                  <a:prstClr val="black">
                    <a:tint val="75000"/>
                  </a:prstClr>
                </a:solidFill>
              </a:rPr>
              <a:t>FCAA</a:t>
            </a:r>
          </a:p>
        </p:txBody>
      </p:sp>
      <p:sp>
        <p:nvSpPr>
          <p:cNvPr id="6" name="Espace réservé du numéro de diapositive 5"/>
          <p:cNvSpPr>
            <a:spLocks noGrp="1"/>
          </p:cNvSpPr>
          <p:nvPr>
            <p:ph type="sldNum" sz="quarter" idx="12"/>
          </p:nvPr>
        </p:nvSpPr>
        <p:spPr/>
        <p:txBody>
          <a:body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473525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1"/>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41"/>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00AC42F-C855-4BAF-8387-390DFC12E8D8}" type="datetime1">
              <a:rPr lang="fr-FR" smtClean="0">
                <a:solidFill>
                  <a:prstClr val="black">
                    <a:tint val="75000"/>
                  </a:prstClr>
                </a:solidFill>
              </a:rPr>
              <a:t>30/01/2023</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dirty="0">
                <a:solidFill>
                  <a:prstClr val="black">
                    <a:tint val="75000"/>
                  </a:prstClr>
                </a:solidFill>
              </a:rPr>
              <a:t>FCAA</a:t>
            </a:r>
          </a:p>
        </p:txBody>
      </p:sp>
      <p:sp>
        <p:nvSpPr>
          <p:cNvPr id="6" name="Espace réservé du numéro de diapositive 5"/>
          <p:cNvSpPr>
            <a:spLocks noGrp="1"/>
          </p:cNvSpPr>
          <p:nvPr>
            <p:ph type="sldNum" sz="quarter" idx="12"/>
          </p:nvPr>
        </p:nvSpPr>
        <p:spPr/>
        <p:txBody>
          <a:body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57303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dirty="0"/>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pic>
        <p:nvPicPr>
          <p:cNvPr id="1027" name="9D4F3B70-BA4F-4867-95D2-750A3825A1FF" descr="0DAE8792-60CF-4778-8C53-29520D68FE4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510" y="136526"/>
            <a:ext cx="12242367" cy="6219825"/>
          </a:xfrm>
          <a:prstGeom prst="rect">
            <a:avLst/>
          </a:prstGeom>
          <a:noFill/>
          <a:ln w="9525">
            <a:noFill/>
            <a:miter lim="800000"/>
            <a:headEnd/>
            <a:tailEnd/>
          </a:ln>
        </p:spPr>
      </p:pic>
    </p:spTree>
    <p:extLst>
      <p:ext uri="{BB962C8B-B14F-4D97-AF65-F5344CB8AC3E}">
        <p14:creationId xmlns:p14="http://schemas.microsoft.com/office/powerpoint/2010/main" val="4041235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600201"/>
            <a:ext cx="5384800" cy="4525963"/>
          </a:xfrm>
        </p:spPr>
        <p:txBody>
          <a:bodyPr vert="horz" lIns="91440" tIns="45720" rIns="91440" bIns="45720" rtlCol="0">
            <a:normAutofit/>
          </a:bodyPr>
          <a:lstStyle>
            <a:lvl1pPr>
              <a:defRPr lang="fr-FR" smtClean="0">
                <a:latin typeface="Browallia New" panose="020B0604020202020204" pitchFamily="34" charset="-34"/>
                <a:cs typeface="Browallia New" panose="020B0604020202020204" pitchFamily="34" charset="-34"/>
              </a:defRPr>
            </a:lvl1pPr>
            <a:lvl2pPr>
              <a:defRPr lang="fr-FR" smtClean="0">
                <a:latin typeface="Browallia New" panose="020B0604020202020204" pitchFamily="34" charset="-34"/>
                <a:cs typeface="Browallia New" panose="020B0604020202020204" pitchFamily="34" charset="-34"/>
              </a:defRPr>
            </a:lvl2pPr>
            <a:lvl3pPr>
              <a:defRPr lang="fr-FR" smtClean="0">
                <a:latin typeface="Browallia New" panose="020B0604020202020204" pitchFamily="34" charset="-34"/>
                <a:cs typeface="Browallia New" panose="020B0604020202020204" pitchFamily="34" charset="-34"/>
              </a:defRPr>
            </a:lvl3pPr>
            <a:lvl4pPr>
              <a:defRPr lang="fr-FR" smtClean="0">
                <a:latin typeface="Browallia New" panose="020B0604020202020204" pitchFamily="34" charset="-34"/>
                <a:cs typeface="Browallia New" panose="020B0604020202020204" pitchFamily="34" charset="-34"/>
              </a:defRPr>
            </a:lvl4pPr>
            <a:lvl5pPr>
              <a:defRPr lang="fr-FR">
                <a:latin typeface="Browallia New" panose="020B0604020202020204" pitchFamily="34" charset="-34"/>
                <a:cs typeface="Browallia New" panose="020B0604020202020204" pitchFamily="34" charset="-34"/>
              </a:defRPr>
            </a:lvl5pPr>
          </a:lstStyle>
          <a:p>
            <a:pPr lvl="0">
              <a:buFontTx/>
              <a:buBlip>
                <a:blip r:embed="rId2">
                  <a:extLst>
                    <a:ext uri="{96DAC541-7B7A-43D3-8B79-37D633B846F1}">
                      <asvg:svgBlip xmlns:asvg="http://schemas.microsoft.com/office/drawing/2016/SVG/main" r:embed="rId3"/>
                    </a:ext>
                  </a:extLst>
                </a:blip>
              </a:buBlip>
            </a:pPr>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600201"/>
            <a:ext cx="5384800" cy="4525963"/>
          </a:xfrm>
        </p:spPr>
        <p:txBody>
          <a:bodyPr vert="horz" lIns="91440" tIns="45720" rIns="91440" bIns="45720" rtlCol="0">
            <a:normAutofit/>
          </a:bodyPr>
          <a:lstStyle>
            <a:lvl1pPr>
              <a:defRPr lang="fr-FR" dirty="0" smtClean="0">
                <a:latin typeface="Browallia New" panose="020B0604020202020204" pitchFamily="34" charset="-34"/>
                <a:cs typeface="Browallia New" panose="020B0604020202020204" pitchFamily="34" charset="-34"/>
              </a:defRPr>
            </a:lvl1pPr>
            <a:lvl2pPr>
              <a:defRPr lang="fr-FR" dirty="0" smtClean="0">
                <a:latin typeface="Browallia New" panose="020B0604020202020204" pitchFamily="34" charset="-34"/>
                <a:cs typeface="Browallia New" panose="020B0604020202020204" pitchFamily="34" charset="-34"/>
              </a:defRPr>
            </a:lvl2pPr>
            <a:lvl3pPr>
              <a:defRPr lang="fr-FR" dirty="0" smtClean="0">
                <a:latin typeface="Browallia New" panose="020B0604020202020204" pitchFamily="34" charset="-34"/>
                <a:cs typeface="Browallia New" panose="020B0604020202020204" pitchFamily="34" charset="-34"/>
              </a:defRPr>
            </a:lvl3pPr>
            <a:lvl4pPr>
              <a:defRPr lang="fr-FR" dirty="0" smtClean="0">
                <a:latin typeface="Browallia New" panose="020B0604020202020204" pitchFamily="34" charset="-34"/>
                <a:cs typeface="Browallia New" panose="020B0604020202020204" pitchFamily="34" charset="-34"/>
              </a:defRPr>
            </a:lvl4pPr>
            <a:lvl5pPr>
              <a:defRPr lang="fr-FR" dirty="0">
                <a:latin typeface="Browallia New" panose="020B0604020202020204" pitchFamily="34" charset="-34"/>
                <a:cs typeface="Browallia New" panose="020B0604020202020204" pitchFamily="34" charset="-34"/>
              </a:defRPr>
            </a:lvl5pPr>
          </a:lstStyle>
          <a:p>
            <a:pPr lvl="0">
              <a:buFontTx/>
              <a:buBlip>
                <a:blip r:embed="rId2">
                  <a:extLst>
                    <a:ext uri="{96DAC541-7B7A-43D3-8B79-37D633B846F1}">
                      <asvg:svgBlip xmlns:asvg="http://schemas.microsoft.com/office/drawing/2016/SVG/main" r:embed="rId3"/>
                    </a:ext>
                  </a:extLst>
                </a:blip>
              </a:buBlip>
            </a:pPr>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a:xfrm>
            <a:off x="609600" y="6356351"/>
            <a:ext cx="2844800" cy="365125"/>
          </a:xfrm>
          <a:prstGeom prst="rect">
            <a:avLst/>
          </a:prstGeom>
        </p:spPr>
        <p:txBody>
          <a:bodyPr/>
          <a:lstStyle/>
          <a:p>
            <a:fld id="{55297E7D-28F2-46F2-9CF8-F7984B6127D6}" type="datetime1">
              <a:rPr lang="fr-FR" smtClean="0">
                <a:solidFill>
                  <a:prstClr val="black">
                    <a:tint val="75000"/>
                  </a:prstClr>
                </a:solidFill>
              </a:rPr>
              <a:pPr/>
              <a:t>30/01/2023</a:t>
            </a:fld>
            <a:endParaRPr lang="fr-FR">
              <a:solidFill>
                <a:prstClr val="black">
                  <a:tint val="75000"/>
                </a:prstClr>
              </a:solidFill>
            </a:endParaRPr>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p>
            <a:r>
              <a:rPr lang="fr-FR" dirty="0">
                <a:solidFill>
                  <a:prstClr val="black">
                    <a:tint val="75000"/>
                  </a:prstClr>
                </a:solidFill>
              </a:rPr>
              <a:t>I4CE- 7 juillet 2020</a:t>
            </a:r>
          </a:p>
        </p:txBody>
      </p:sp>
      <p:sp>
        <p:nvSpPr>
          <p:cNvPr id="7" name="Espace réservé du numéro de diapositive 6"/>
          <p:cNvSpPr>
            <a:spLocks noGrp="1"/>
          </p:cNvSpPr>
          <p:nvPr>
            <p:ph type="sldNum" sz="quarter" idx="12"/>
          </p:nvPr>
        </p:nvSpPr>
        <p:spPr>
          <a:xfrm>
            <a:off x="8737600" y="6356351"/>
            <a:ext cx="2844800" cy="365125"/>
          </a:xfrm>
          <a:prstGeom prst="rect">
            <a:avLst/>
          </a:prstGeom>
        </p:spPr>
        <p:txBody>
          <a:bodyPr/>
          <a:lstStyle/>
          <a:p>
            <a:fld id="{ACE3F594-6239-49E2-90E9-26C480AAC592}" type="slidenum">
              <a:rPr lang="fr-FR" smtClean="0">
                <a:solidFill>
                  <a:prstClr val="black">
                    <a:tint val="75000"/>
                  </a:prstClr>
                </a:solidFill>
              </a:rPr>
              <a:pPr/>
              <a:t>‹N°›</a:t>
            </a:fld>
            <a:endParaRPr lang="fr-FR">
              <a:solidFill>
                <a:prstClr val="black">
                  <a:tint val="75000"/>
                </a:prstClr>
              </a:solidFill>
            </a:endParaRPr>
          </a:p>
        </p:txBody>
      </p:sp>
      <p:pic>
        <p:nvPicPr>
          <p:cNvPr id="11" name="D479C95E-C74B-42DD-A1A3-1B212C4BA3DE" descr="31D0532A-54D1-4931-BD44-3632247CADEC">
            <a:extLst>
              <a:ext uri="{FF2B5EF4-FFF2-40B4-BE49-F238E27FC236}">
                <a16:creationId xmlns:a16="http://schemas.microsoft.com/office/drawing/2014/main" id="{0F989716-73E3-4A31-BEFB-8778F849771C}"/>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0" y="16024"/>
            <a:ext cx="1354336" cy="1584176"/>
          </a:xfrm>
          <a:prstGeom prst="rect">
            <a:avLst/>
          </a:prstGeom>
          <a:noFill/>
          <a:ln w="9525">
            <a:noFill/>
            <a:miter lim="800000"/>
            <a:headEnd/>
            <a:tailEnd/>
          </a:ln>
        </p:spPr>
      </p:pic>
      <p:sp>
        <p:nvSpPr>
          <p:cNvPr id="12" name="Titre 1">
            <a:extLst>
              <a:ext uri="{FF2B5EF4-FFF2-40B4-BE49-F238E27FC236}">
                <a16:creationId xmlns:a16="http://schemas.microsoft.com/office/drawing/2014/main" id="{7B5CBA71-17EF-4168-9D1E-CDA4A129A72F}"/>
              </a:ext>
            </a:extLst>
          </p:cNvPr>
          <p:cNvSpPr>
            <a:spLocks noGrp="1"/>
          </p:cNvSpPr>
          <p:nvPr>
            <p:ph type="title" hasCustomPrompt="1"/>
          </p:nvPr>
        </p:nvSpPr>
        <p:spPr>
          <a:xfrm>
            <a:off x="1199456" y="274638"/>
            <a:ext cx="10382944" cy="1143000"/>
          </a:xfrm>
        </p:spPr>
        <p:txBody>
          <a:bodyPr/>
          <a:lstStyle>
            <a:lvl1pPr>
              <a:defRPr>
                <a:latin typeface="Browallia New" panose="020B0604020202020204" pitchFamily="34" charset="-34"/>
                <a:cs typeface="Browallia New" panose="020B0604020202020204" pitchFamily="34" charset="-34"/>
              </a:defRPr>
            </a:lvl1pPr>
          </a:lstStyle>
          <a:p>
            <a:r>
              <a:rPr lang="fr-FR" dirty="0"/>
              <a:t>Cliquez pour modifier le style du titre</a:t>
            </a:r>
          </a:p>
        </p:txBody>
      </p:sp>
      <p:sp>
        <p:nvSpPr>
          <p:cNvPr id="13" name="Flèche : droite 12">
            <a:extLst>
              <a:ext uri="{FF2B5EF4-FFF2-40B4-BE49-F238E27FC236}">
                <a16:creationId xmlns:a16="http://schemas.microsoft.com/office/drawing/2014/main" id="{5140259B-57B0-4B12-85D1-CCB68E2B6E56}"/>
              </a:ext>
            </a:extLst>
          </p:cNvPr>
          <p:cNvSpPr/>
          <p:nvPr userDrawn="1"/>
        </p:nvSpPr>
        <p:spPr>
          <a:xfrm>
            <a:off x="143339" y="6165305"/>
            <a:ext cx="11809312" cy="191047"/>
          </a:xfrm>
          <a:prstGeom prst="rightArrow">
            <a:avLst>
              <a:gd name="adj1" fmla="val 50000"/>
              <a:gd name="adj2" fmla="val 35689"/>
            </a:avLst>
          </a:prstGeom>
          <a:gradFill flip="none" rotWithShape="1">
            <a:gsLst>
              <a:gs pos="0">
                <a:schemeClr val="accent6">
                  <a:lumMod val="75000"/>
                </a:schemeClr>
              </a:gs>
              <a:gs pos="40000">
                <a:schemeClr val="accent5">
                  <a:lumMod val="40000"/>
                  <a:lumOff val="60000"/>
                </a:schemeClr>
              </a:gs>
              <a:gs pos="67000">
                <a:schemeClr val="accent1">
                  <a:lumMod val="45000"/>
                  <a:lumOff val="55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pic>
        <p:nvPicPr>
          <p:cNvPr id="14" name="D479C95E-C74B-42DD-A1A3-1B212C4BA3DE" descr="31D0532A-54D1-4931-BD44-3632247CADEC">
            <a:extLst>
              <a:ext uri="{FF2B5EF4-FFF2-40B4-BE49-F238E27FC236}">
                <a16:creationId xmlns:a16="http://schemas.microsoft.com/office/drawing/2014/main" id="{F0CE54C3-E905-4785-B245-31BAD4A7CE9D}"/>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128085" y="5696083"/>
            <a:ext cx="576064" cy="504056"/>
          </a:xfrm>
          <a:prstGeom prst="rect">
            <a:avLst/>
          </a:prstGeom>
          <a:noFill/>
          <a:ln w="9525">
            <a:noFill/>
            <a:miter lim="800000"/>
            <a:headEnd/>
            <a:tailEnd/>
          </a:ln>
        </p:spPr>
      </p:pic>
    </p:spTree>
    <p:extLst>
      <p:ext uri="{BB962C8B-B14F-4D97-AF65-F5344CB8AC3E}">
        <p14:creationId xmlns:p14="http://schemas.microsoft.com/office/powerpoint/2010/main" val="3936246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vert="horz" lIns="91440" tIns="45720" rIns="91440" bIns="45720" rtlCol="0">
            <a:normAutofit/>
          </a:bodyPr>
          <a:lstStyle>
            <a:lvl1pPr>
              <a:defRPr lang="fr-FR" smtClean="0">
                <a:latin typeface="Browallia New" panose="020B0604020202020204" pitchFamily="34" charset="-34"/>
                <a:cs typeface="Browallia New" panose="020B0604020202020204" pitchFamily="34" charset="-34"/>
              </a:defRPr>
            </a:lvl1pPr>
            <a:lvl2pPr>
              <a:defRPr lang="fr-FR" smtClean="0">
                <a:latin typeface="Browallia New" panose="020B0604020202020204" pitchFamily="34" charset="-34"/>
                <a:cs typeface="Browallia New" panose="020B0604020202020204" pitchFamily="34" charset="-34"/>
              </a:defRPr>
            </a:lvl2pPr>
            <a:lvl3pPr>
              <a:defRPr lang="fr-FR" smtClean="0">
                <a:latin typeface="Browallia New" panose="020B0604020202020204" pitchFamily="34" charset="-34"/>
                <a:cs typeface="Browallia New" panose="020B0604020202020204" pitchFamily="34" charset="-34"/>
              </a:defRPr>
            </a:lvl3pPr>
            <a:lvl4pPr>
              <a:defRPr lang="fr-FR" smtClean="0">
                <a:latin typeface="Browallia New" panose="020B0604020202020204" pitchFamily="34" charset="-34"/>
                <a:cs typeface="Browallia New" panose="020B0604020202020204" pitchFamily="34" charset="-34"/>
              </a:defRPr>
            </a:lvl4pPr>
            <a:lvl5pPr>
              <a:defRPr lang="fr-FR">
                <a:latin typeface="Browallia New" panose="020B0604020202020204" pitchFamily="34" charset="-34"/>
                <a:cs typeface="Browallia New" panose="020B0604020202020204" pitchFamily="34" charset="-34"/>
              </a:defRPr>
            </a:lvl5pPr>
          </a:lstStyle>
          <a:p>
            <a:pPr lvl="0">
              <a:buFontTx/>
              <a:buBlip>
                <a:blip r:embed="rId2">
                  <a:extLst>
                    <a:ext uri="{96DAC541-7B7A-43D3-8B79-37D633B846F1}">
                      <asvg:svgBlip xmlns:asvg="http://schemas.microsoft.com/office/drawing/2016/SVG/main" r:embed="rId3"/>
                    </a:ext>
                  </a:extLst>
                </a:blip>
              </a:buBlip>
            </a:pPr>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09600" y="6356351"/>
            <a:ext cx="2844800" cy="365125"/>
          </a:xfrm>
          <a:prstGeom prst="rect">
            <a:avLst/>
          </a:prstGeom>
        </p:spPr>
        <p:txBody>
          <a:bodyPr/>
          <a:lstStyle/>
          <a:p>
            <a:fld id="{E0E0D409-4A8D-4B6A-A529-E5944EB9C41B}" type="datetime1">
              <a:rPr lang="fr-FR" smtClean="0">
                <a:solidFill>
                  <a:prstClr val="black">
                    <a:tint val="75000"/>
                  </a:prstClr>
                </a:solidFill>
              </a:rPr>
              <a:pPr/>
              <a:t>30/01/2023</a:t>
            </a:fld>
            <a:endParaRPr lang="fr-FR">
              <a:solidFill>
                <a:prstClr val="black">
                  <a:tint val="75000"/>
                </a:prstClr>
              </a:solidFill>
            </a:endParaRPr>
          </a:p>
        </p:txBody>
      </p:sp>
      <p:sp>
        <p:nvSpPr>
          <p:cNvPr id="8" name="Espace réservé du pied de page 7"/>
          <p:cNvSpPr>
            <a:spLocks noGrp="1"/>
          </p:cNvSpPr>
          <p:nvPr>
            <p:ph type="ftr" sz="quarter" idx="11"/>
          </p:nvPr>
        </p:nvSpPr>
        <p:spPr>
          <a:xfrm>
            <a:off x="4165600" y="6356351"/>
            <a:ext cx="3860800" cy="365125"/>
          </a:xfrm>
          <a:prstGeom prst="rect">
            <a:avLst/>
          </a:prstGeom>
        </p:spPr>
        <p:txBody>
          <a:bodyPr/>
          <a:lstStyle/>
          <a:p>
            <a:r>
              <a:rPr lang="fr-FR" dirty="0">
                <a:solidFill>
                  <a:prstClr val="black">
                    <a:tint val="75000"/>
                  </a:prstClr>
                </a:solidFill>
              </a:rPr>
              <a:t>I4CE- 7 juillet 2020</a:t>
            </a:r>
          </a:p>
        </p:txBody>
      </p:sp>
      <p:sp>
        <p:nvSpPr>
          <p:cNvPr id="9" name="Espace réservé du numéro de diapositive 8"/>
          <p:cNvSpPr>
            <a:spLocks noGrp="1"/>
          </p:cNvSpPr>
          <p:nvPr>
            <p:ph type="sldNum" sz="quarter" idx="12"/>
          </p:nvPr>
        </p:nvSpPr>
        <p:spPr>
          <a:xfrm>
            <a:off x="8737600" y="6356351"/>
            <a:ext cx="2844800" cy="365125"/>
          </a:xfrm>
          <a:prstGeom prst="rect">
            <a:avLst/>
          </a:prstGeom>
        </p:spPr>
        <p:txBody>
          <a:bodyPr/>
          <a:lstStyle/>
          <a:p>
            <a:fld id="{ACE3F594-6239-49E2-90E9-26C480AAC592}" type="slidenum">
              <a:rPr lang="fr-FR" smtClean="0">
                <a:solidFill>
                  <a:prstClr val="black">
                    <a:tint val="75000"/>
                  </a:prstClr>
                </a:solidFill>
              </a:rPr>
              <a:pPr/>
              <a:t>‹N°›</a:t>
            </a:fld>
            <a:endParaRPr lang="fr-FR">
              <a:solidFill>
                <a:prstClr val="black">
                  <a:tint val="75000"/>
                </a:prstClr>
              </a:solidFill>
            </a:endParaRPr>
          </a:p>
        </p:txBody>
      </p:sp>
      <p:pic>
        <p:nvPicPr>
          <p:cNvPr id="10" name="D479C95E-C74B-42DD-A1A3-1B212C4BA3DE" descr="31D0532A-54D1-4931-BD44-3632247CADEC">
            <a:extLst>
              <a:ext uri="{FF2B5EF4-FFF2-40B4-BE49-F238E27FC236}">
                <a16:creationId xmlns:a16="http://schemas.microsoft.com/office/drawing/2014/main" id="{B41AB516-C112-45E7-8986-215A8DBA78F0}"/>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0" y="16024"/>
            <a:ext cx="1354336" cy="1584176"/>
          </a:xfrm>
          <a:prstGeom prst="rect">
            <a:avLst/>
          </a:prstGeom>
          <a:noFill/>
          <a:ln w="9525">
            <a:noFill/>
            <a:miter lim="800000"/>
            <a:headEnd/>
            <a:tailEnd/>
          </a:ln>
        </p:spPr>
      </p:pic>
      <p:sp>
        <p:nvSpPr>
          <p:cNvPr id="11" name="Titre 1">
            <a:extLst>
              <a:ext uri="{FF2B5EF4-FFF2-40B4-BE49-F238E27FC236}">
                <a16:creationId xmlns:a16="http://schemas.microsoft.com/office/drawing/2014/main" id="{8352A4AB-0348-455D-A9D1-3392626A1D3C}"/>
              </a:ext>
            </a:extLst>
          </p:cNvPr>
          <p:cNvSpPr>
            <a:spLocks noGrp="1"/>
          </p:cNvSpPr>
          <p:nvPr>
            <p:ph type="title" hasCustomPrompt="1"/>
          </p:nvPr>
        </p:nvSpPr>
        <p:spPr>
          <a:xfrm>
            <a:off x="1199456" y="274638"/>
            <a:ext cx="10382944" cy="1143000"/>
          </a:xfrm>
        </p:spPr>
        <p:txBody>
          <a:bodyPr/>
          <a:lstStyle>
            <a:lvl1pPr>
              <a:defRPr>
                <a:latin typeface="Browallia New" panose="020B0604020202020204" pitchFamily="34" charset="-34"/>
                <a:cs typeface="Browallia New" panose="020B0604020202020204" pitchFamily="34" charset="-34"/>
              </a:defRPr>
            </a:lvl1pPr>
          </a:lstStyle>
          <a:p>
            <a:r>
              <a:rPr lang="fr-FR" dirty="0"/>
              <a:t>Cliquez pour modifier le style du titre</a:t>
            </a:r>
          </a:p>
        </p:txBody>
      </p:sp>
      <p:sp>
        <p:nvSpPr>
          <p:cNvPr id="12" name="Flèche : droite 11">
            <a:extLst>
              <a:ext uri="{FF2B5EF4-FFF2-40B4-BE49-F238E27FC236}">
                <a16:creationId xmlns:a16="http://schemas.microsoft.com/office/drawing/2014/main" id="{3A0EA763-CC6C-4F99-8DCC-D5383214A94D}"/>
              </a:ext>
            </a:extLst>
          </p:cNvPr>
          <p:cNvSpPr/>
          <p:nvPr userDrawn="1"/>
        </p:nvSpPr>
        <p:spPr>
          <a:xfrm>
            <a:off x="143339" y="6165305"/>
            <a:ext cx="11809312" cy="191047"/>
          </a:xfrm>
          <a:prstGeom prst="rightArrow">
            <a:avLst>
              <a:gd name="adj1" fmla="val 50000"/>
              <a:gd name="adj2" fmla="val 35689"/>
            </a:avLst>
          </a:prstGeom>
          <a:gradFill flip="none" rotWithShape="1">
            <a:gsLst>
              <a:gs pos="0">
                <a:schemeClr val="accent6">
                  <a:lumMod val="75000"/>
                </a:schemeClr>
              </a:gs>
              <a:gs pos="40000">
                <a:schemeClr val="accent5">
                  <a:lumMod val="40000"/>
                  <a:lumOff val="60000"/>
                </a:schemeClr>
              </a:gs>
              <a:gs pos="67000">
                <a:schemeClr val="accent1">
                  <a:lumMod val="45000"/>
                  <a:lumOff val="55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pic>
        <p:nvPicPr>
          <p:cNvPr id="13" name="D479C95E-C74B-42DD-A1A3-1B212C4BA3DE" descr="31D0532A-54D1-4931-BD44-3632247CADEC">
            <a:extLst>
              <a:ext uri="{FF2B5EF4-FFF2-40B4-BE49-F238E27FC236}">
                <a16:creationId xmlns:a16="http://schemas.microsoft.com/office/drawing/2014/main" id="{8444104A-B56E-4539-8D3D-6C19D3B30FAC}"/>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128085" y="5696083"/>
            <a:ext cx="576064" cy="504056"/>
          </a:xfrm>
          <a:prstGeom prst="rect">
            <a:avLst/>
          </a:prstGeom>
          <a:noFill/>
          <a:ln w="9525">
            <a:noFill/>
            <a:miter lim="800000"/>
            <a:headEnd/>
            <a:tailEnd/>
          </a:ln>
        </p:spPr>
      </p:pic>
    </p:spTree>
    <p:extLst>
      <p:ext uri="{BB962C8B-B14F-4D97-AF65-F5344CB8AC3E}">
        <p14:creationId xmlns:p14="http://schemas.microsoft.com/office/powerpoint/2010/main" val="11796885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609600" y="6356351"/>
            <a:ext cx="2844800" cy="365125"/>
          </a:xfrm>
          <a:prstGeom prst="rect">
            <a:avLst/>
          </a:prstGeom>
        </p:spPr>
        <p:txBody>
          <a:bodyPr/>
          <a:lstStyle/>
          <a:p>
            <a:fld id="{9AB990A1-93A1-491B-BB59-FA6E8579ED92}" type="datetime1">
              <a:rPr lang="fr-FR" smtClean="0">
                <a:solidFill>
                  <a:prstClr val="black">
                    <a:tint val="75000"/>
                  </a:prstClr>
                </a:solidFill>
              </a:rPr>
              <a:pPr/>
              <a:t>30/01/2023</a:t>
            </a:fld>
            <a:endParaRPr lang="fr-FR">
              <a:solidFill>
                <a:prstClr val="black">
                  <a:tint val="75000"/>
                </a:prstClr>
              </a:solidFill>
            </a:endParaRPr>
          </a:p>
        </p:txBody>
      </p:sp>
      <p:sp>
        <p:nvSpPr>
          <p:cNvPr id="4" name="Espace réservé du pied de page 3"/>
          <p:cNvSpPr>
            <a:spLocks noGrp="1"/>
          </p:cNvSpPr>
          <p:nvPr>
            <p:ph type="ftr" sz="quarter" idx="11"/>
          </p:nvPr>
        </p:nvSpPr>
        <p:spPr>
          <a:xfrm>
            <a:off x="4165600" y="6356351"/>
            <a:ext cx="3860800" cy="365125"/>
          </a:xfrm>
          <a:prstGeom prst="rect">
            <a:avLst/>
          </a:prstGeom>
        </p:spPr>
        <p:txBody>
          <a:bodyPr/>
          <a:lstStyle/>
          <a:p>
            <a:r>
              <a:rPr lang="fr-FR" dirty="0">
                <a:solidFill>
                  <a:prstClr val="black">
                    <a:tint val="75000"/>
                  </a:prstClr>
                </a:solidFill>
              </a:rPr>
              <a:t>I4CE- 7 juillet 2020</a:t>
            </a:r>
          </a:p>
        </p:txBody>
      </p:sp>
      <p:sp>
        <p:nvSpPr>
          <p:cNvPr id="5" name="Espace réservé du numéro de diapositive 4"/>
          <p:cNvSpPr>
            <a:spLocks noGrp="1"/>
          </p:cNvSpPr>
          <p:nvPr>
            <p:ph type="sldNum" sz="quarter" idx="12"/>
          </p:nvPr>
        </p:nvSpPr>
        <p:spPr>
          <a:xfrm>
            <a:off x="8737600" y="6356351"/>
            <a:ext cx="2844800" cy="365125"/>
          </a:xfrm>
          <a:prstGeom prst="rect">
            <a:avLst/>
          </a:prstGeom>
        </p:spPr>
        <p:txBody>
          <a:bodyPr/>
          <a:lstStyle/>
          <a:p>
            <a:fld id="{ACE3F594-6239-49E2-90E9-26C480AAC592}" type="slidenum">
              <a:rPr lang="fr-FR" smtClean="0">
                <a:solidFill>
                  <a:prstClr val="black">
                    <a:tint val="75000"/>
                  </a:prstClr>
                </a:solidFill>
              </a:rPr>
              <a:pPr/>
              <a:t>‹N°›</a:t>
            </a:fld>
            <a:endParaRPr lang="fr-FR">
              <a:solidFill>
                <a:prstClr val="black">
                  <a:tint val="75000"/>
                </a:prstClr>
              </a:solidFill>
            </a:endParaRPr>
          </a:p>
        </p:txBody>
      </p:sp>
      <p:pic>
        <p:nvPicPr>
          <p:cNvPr id="6" name="D479C95E-C74B-42DD-A1A3-1B212C4BA3DE" descr="31D0532A-54D1-4931-BD44-3632247CADEC">
            <a:extLst>
              <a:ext uri="{FF2B5EF4-FFF2-40B4-BE49-F238E27FC236}">
                <a16:creationId xmlns:a16="http://schemas.microsoft.com/office/drawing/2014/main" id="{DA0E17DE-3E6E-4AEC-ABDE-8088BBD9A18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16024"/>
            <a:ext cx="1354336" cy="1584176"/>
          </a:xfrm>
          <a:prstGeom prst="rect">
            <a:avLst/>
          </a:prstGeom>
          <a:noFill/>
          <a:ln w="9525">
            <a:noFill/>
            <a:miter lim="800000"/>
            <a:headEnd/>
            <a:tailEnd/>
          </a:ln>
        </p:spPr>
      </p:pic>
      <p:sp>
        <p:nvSpPr>
          <p:cNvPr id="7" name="Titre 1">
            <a:extLst>
              <a:ext uri="{FF2B5EF4-FFF2-40B4-BE49-F238E27FC236}">
                <a16:creationId xmlns:a16="http://schemas.microsoft.com/office/drawing/2014/main" id="{A666941F-27D3-4F54-98F4-7C7F24FF3E51}"/>
              </a:ext>
            </a:extLst>
          </p:cNvPr>
          <p:cNvSpPr>
            <a:spLocks noGrp="1"/>
          </p:cNvSpPr>
          <p:nvPr>
            <p:ph type="title" hasCustomPrompt="1"/>
          </p:nvPr>
        </p:nvSpPr>
        <p:spPr>
          <a:xfrm>
            <a:off x="1199456" y="274638"/>
            <a:ext cx="10382944" cy="1143000"/>
          </a:xfrm>
        </p:spPr>
        <p:txBody>
          <a:bodyPr/>
          <a:lstStyle>
            <a:lvl1pPr>
              <a:defRPr>
                <a:latin typeface="Browallia New" panose="020B0604020202020204" pitchFamily="34" charset="-34"/>
                <a:cs typeface="Browallia New" panose="020B0604020202020204" pitchFamily="34" charset="-34"/>
              </a:defRPr>
            </a:lvl1pPr>
          </a:lstStyle>
          <a:p>
            <a:r>
              <a:rPr lang="fr-FR" dirty="0"/>
              <a:t>Cliquez pour modifier le style du titre</a:t>
            </a:r>
          </a:p>
        </p:txBody>
      </p:sp>
      <p:sp>
        <p:nvSpPr>
          <p:cNvPr id="8" name="Flèche : droite 7">
            <a:extLst>
              <a:ext uri="{FF2B5EF4-FFF2-40B4-BE49-F238E27FC236}">
                <a16:creationId xmlns:a16="http://schemas.microsoft.com/office/drawing/2014/main" id="{2EC4BEFF-CD29-4ECA-B0C5-D51BC0429188}"/>
              </a:ext>
            </a:extLst>
          </p:cNvPr>
          <p:cNvSpPr/>
          <p:nvPr userDrawn="1"/>
        </p:nvSpPr>
        <p:spPr>
          <a:xfrm>
            <a:off x="143339" y="6165305"/>
            <a:ext cx="11809312" cy="191047"/>
          </a:xfrm>
          <a:prstGeom prst="rightArrow">
            <a:avLst>
              <a:gd name="adj1" fmla="val 50000"/>
              <a:gd name="adj2" fmla="val 35689"/>
            </a:avLst>
          </a:prstGeom>
          <a:gradFill flip="none" rotWithShape="1">
            <a:gsLst>
              <a:gs pos="0">
                <a:schemeClr val="accent6">
                  <a:lumMod val="75000"/>
                </a:schemeClr>
              </a:gs>
              <a:gs pos="40000">
                <a:schemeClr val="accent5">
                  <a:lumMod val="40000"/>
                  <a:lumOff val="60000"/>
                </a:schemeClr>
              </a:gs>
              <a:gs pos="67000">
                <a:schemeClr val="accent1">
                  <a:lumMod val="45000"/>
                  <a:lumOff val="55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pic>
        <p:nvPicPr>
          <p:cNvPr id="9" name="D479C95E-C74B-42DD-A1A3-1B212C4BA3DE" descr="31D0532A-54D1-4931-BD44-3632247CADEC">
            <a:extLst>
              <a:ext uri="{FF2B5EF4-FFF2-40B4-BE49-F238E27FC236}">
                <a16:creationId xmlns:a16="http://schemas.microsoft.com/office/drawing/2014/main" id="{3B8F8E0D-B9B3-4A72-AC05-904A4D74CF53}"/>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8085" y="5696083"/>
            <a:ext cx="576064" cy="504056"/>
          </a:xfrm>
          <a:prstGeom prst="rect">
            <a:avLst/>
          </a:prstGeom>
          <a:noFill/>
          <a:ln w="9525">
            <a:noFill/>
            <a:miter lim="800000"/>
            <a:headEnd/>
            <a:tailEnd/>
          </a:ln>
        </p:spPr>
      </p:pic>
    </p:spTree>
    <p:extLst>
      <p:ext uri="{BB962C8B-B14F-4D97-AF65-F5344CB8AC3E}">
        <p14:creationId xmlns:p14="http://schemas.microsoft.com/office/powerpoint/2010/main" val="229125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5E974-86EB-F638-E425-F4238E73E32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29ADDA1-83FD-744A-B7D7-55856FFF814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F877978-1EB8-50FE-12F2-C65B2175E13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A7A4095-7989-0EA7-FB39-B3C7637DEBCF}"/>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6" name="Espace réservé du pied de page 5">
            <a:extLst>
              <a:ext uri="{FF2B5EF4-FFF2-40B4-BE49-F238E27FC236}">
                <a16:creationId xmlns:a16="http://schemas.microsoft.com/office/drawing/2014/main" id="{7D3167DF-9085-A247-35A8-1466AE50D86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EF680B-127C-8B84-9E69-B3F828FCE353}"/>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4084807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11724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91772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371633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‹N°›</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294655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051458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262185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07925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57085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6148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‹N°›</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73511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350DA8-8B0C-88FC-B4B3-3E458A9B17A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CEDD7EA-34C5-AE64-2C17-EEE76F1F2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95285D8-9449-3487-075D-B57F786A3D9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BAFD4C9-8BE1-4872-CCB7-FC450737BD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662788E-2DB2-B047-53DF-057CC1030D1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9D7560F-7957-B8C2-8C51-5342386901BB}"/>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8" name="Espace réservé du pied de page 7">
            <a:extLst>
              <a:ext uri="{FF2B5EF4-FFF2-40B4-BE49-F238E27FC236}">
                <a16:creationId xmlns:a16="http://schemas.microsoft.com/office/drawing/2014/main" id="{A7227178-D354-D75A-3D09-8A108FBE3BB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4E6645F-FA2F-3D1A-58B6-5F0A0773C7A4}"/>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345739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584885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05995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6317903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9087714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‹N°›</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417974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Click to edit Master text styles</a:t>
            </a:r>
          </a:p>
        </p:txBody>
      </p:sp>
    </p:spTree>
    <p:extLst>
      <p:ext uri="{BB962C8B-B14F-4D97-AF65-F5344CB8AC3E}">
        <p14:creationId xmlns:p14="http://schemas.microsoft.com/office/powerpoint/2010/main" val="2355400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Click to 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Click to 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Click to 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Click to edit Master text styles</a:t>
            </a:r>
          </a:p>
        </p:txBody>
      </p:sp>
    </p:spTree>
    <p:extLst>
      <p:ext uri="{BB962C8B-B14F-4D97-AF65-F5344CB8AC3E}">
        <p14:creationId xmlns:p14="http://schemas.microsoft.com/office/powerpoint/2010/main" val="3206825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‹N°›</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9867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‹N°›</a:t>
            </a:fld>
            <a:endParaRPr lang="en-GB"/>
          </a:p>
        </p:txBody>
      </p:sp>
    </p:spTree>
    <p:extLst>
      <p:ext uri="{BB962C8B-B14F-4D97-AF65-F5344CB8AC3E}">
        <p14:creationId xmlns:p14="http://schemas.microsoft.com/office/powerpoint/2010/main" val="3663155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4" y="5172076"/>
            <a:ext cx="1223856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1535114"/>
            <a:ext cx="87376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0" y="1714501"/>
            <a:ext cx="8737600" cy="1714500"/>
          </a:xfrm>
          <a:prstGeom prst="rect">
            <a:avLst/>
          </a:prstGeom>
          <a:solidFill>
            <a:srgbClr val="000000">
              <a:alpha val="60000"/>
            </a:srgbClr>
          </a:solidFill>
          <a:ln w="0">
            <a:solidFill>
              <a:schemeClr val="bg1">
                <a:alpha val="0"/>
              </a:schemeClr>
            </a:solidFill>
          </a:ln>
        </p:spPr>
        <p:txBody>
          <a:bodyPr vert="horz" rIns="360000" anchor="ctr" anchorCtr="0">
            <a:noAutofit/>
          </a:bodyPr>
          <a:lstStyle>
            <a:lvl1pPr algn="r">
              <a:defRPr sz="3000">
                <a:solidFill>
                  <a:srgbClr val="FFFFFF"/>
                </a:solidFill>
                <a:latin typeface="Arial"/>
                <a:cs typeface="Arial"/>
              </a:defRPr>
            </a:lvl1pPr>
          </a:lstStyle>
          <a:p>
            <a:r>
              <a:rPr lang="en-US"/>
              <a:t>Click to edit Master title style</a:t>
            </a:r>
            <a:endParaRPr lang="en-GB" dirty="0"/>
          </a:p>
        </p:txBody>
      </p:sp>
    </p:spTree>
    <p:extLst>
      <p:ext uri="{BB962C8B-B14F-4D97-AF65-F5344CB8AC3E}">
        <p14:creationId xmlns:p14="http://schemas.microsoft.com/office/powerpoint/2010/main" val="3478700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51DEE1-CFDF-892A-B742-A70BDEA42B8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5E1AE1E-1041-5B6A-FB79-BE79D7516ABD}"/>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4" name="Espace réservé du pied de page 3">
            <a:extLst>
              <a:ext uri="{FF2B5EF4-FFF2-40B4-BE49-F238E27FC236}">
                <a16:creationId xmlns:a16="http://schemas.microsoft.com/office/drawing/2014/main" id="{462FEB60-A2A2-8671-0B64-2847F228617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E205C09-FA80-5192-FD0F-817AE84B57F1}"/>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606049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Straight Connector 3"/>
          <p:cNvCxnSpPr/>
          <p:nvPr/>
        </p:nvCxnSpPr>
        <p:spPr>
          <a:xfrm>
            <a:off x="0" y="5561015"/>
            <a:ext cx="12192000" cy="1587"/>
          </a:xfrm>
          <a:prstGeom prst="line">
            <a:avLst/>
          </a:prstGeom>
          <a:ln w="1016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5943602"/>
            <a:ext cx="2032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1535114"/>
            <a:ext cx="87376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 y="1714501"/>
            <a:ext cx="8736000" cy="1714500"/>
          </a:xfrm>
          <a:prstGeom prst="rect">
            <a:avLst/>
          </a:prstGeom>
          <a:solidFill>
            <a:schemeClr val="tx1">
              <a:alpha val="60000"/>
            </a:schemeClr>
          </a:solidFill>
          <a:ln>
            <a:solidFill>
              <a:schemeClr val="bg1">
                <a:alpha val="0"/>
              </a:schemeClr>
            </a:solidFill>
          </a:ln>
        </p:spPr>
        <p:txBody>
          <a:bodyPr vert="horz" rIns="360000" anchor="ctr" anchorCtr="0">
            <a:noAutofit/>
          </a:bodyPr>
          <a:lstStyle>
            <a:lvl1pPr algn="r">
              <a:defRPr sz="30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329079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1D8BD707-D9CF-40AE-B4C6-C98DA3205C09}" type="datetimeFigureOut">
              <a:rPr lang="en-US" smtClean="0"/>
              <a:pPr/>
              <a:t>1/30/2023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047052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673227"/>
            <a:ext cx="9753600" cy="1470025"/>
          </a:xfrm>
        </p:spPr>
        <p:txBody>
          <a:bodyPr/>
          <a:lstStyle>
            <a:lvl1pPr algn="ctr">
              <a:defRPr/>
            </a:lvl1pPr>
          </a:lstStyle>
          <a:p>
            <a:r>
              <a:rPr lang="en-US"/>
              <a:t>Click to edit Master title style</a:t>
            </a:r>
            <a:endParaRPr lang="en-GB" dirty="0"/>
          </a:p>
        </p:txBody>
      </p:sp>
      <p:sp>
        <p:nvSpPr>
          <p:cNvPr id="3" name="Subtitle 2"/>
          <p:cNvSpPr>
            <a:spLocks noGrp="1"/>
          </p:cNvSpPr>
          <p:nvPr>
            <p:ph type="subTitle" idx="1"/>
          </p:nvPr>
        </p:nvSpPr>
        <p:spPr>
          <a:xfrm>
            <a:off x="1828800" y="3429000"/>
            <a:ext cx="8534400" cy="1752600"/>
          </a:xfrm>
        </p:spPr>
        <p:txBody>
          <a:bodyPr>
            <a:norm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2"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3"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3167302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3"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2045311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4406902"/>
            <a:ext cx="9855200" cy="1362075"/>
          </a:xfrm>
        </p:spPr>
        <p:txBody>
          <a:bodyPr/>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1219201" y="2906715"/>
            <a:ext cx="98552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9"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3543777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9753600" cy="731838"/>
          </a:xfrm>
        </p:spPr>
        <p:txBody>
          <a:bodyPr/>
          <a:lstStyle/>
          <a:p>
            <a:r>
              <a:rPr lang="en-US"/>
              <a:t>Click to edit Master title style</a:t>
            </a:r>
            <a:endParaRPr lang="en-GB" dirty="0"/>
          </a:p>
        </p:txBody>
      </p:sp>
      <p:sp>
        <p:nvSpPr>
          <p:cNvPr id="3" name="Content Placeholder 2"/>
          <p:cNvSpPr>
            <a:spLocks noGrp="1"/>
          </p:cNvSpPr>
          <p:nvPr>
            <p:ph sz="half" idx="1"/>
          </p:nvPr>
        </p:nvSpPr>
        <p:spPr>
          <a:xfrm>
            <a:off x="1219200" y="1600201"/>
            <a:ext cx="4775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1" y="1600201"/>
            <a:ext cx="4775200" cy="4267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8"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2204214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9753600" cy="731838"/>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7"/>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ooter Placeholder 1"/>
          <p:cNvSpPr>
            <a:spLocks noGrp="1"/>
          </p:cNvSpPr>
          <p:nvPr>
            <p:ph type="ftr" sz="quarter" idx="10"/>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2" name="Slide Number Placeholder 2"/>
          <p:cNvSpPr>
            <a:spLocks noGrp="1"/>
          </p:cNvSpPr>
          <p:nvPr>
            <p:ph type="sldNum" sz="quarter" idx="11"/>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1892029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9753600" cy="731838"/>
          </a:xfrm>
        </p:spPr>
        <p:txBody>
          <a:bodyPr/>
          <a:lstStyle/>
          <a:p>
            <a:r>
              <a:rPr lang="en-US"/>
              <a:t>Click to edit Master title style</a:t>
            </a:r>
            <a:endParaRPr lang="en-GB" dirty="0"/>
          </a:p>
        </p:txBody>
      </p:sp>
      <p:sp>
        <p:nvSpPr>
          <p:cNvPr id="7"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8"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1170452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7"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1641672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685800"/>
            <a:ext cx="3401484" cy="74930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4766733" y="685801"/>
            <a:ext cx="6206067" cy="51054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1219201" y="1435102"/>
            <a:ext cx="3401484" cy="435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0"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295233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643F496-9826-EE2D-D46C-5EEB8C15044D}"/>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3" name="Espace réservé du pied de page 2">
            <a:extLst>
              <a:ext uri="{FF2B5EF4-FFF2-40B4-BE49-F238E27FC236}">
                <a16:creationId xmlns:a16="http://schemas.microsoft.com/office/drawing/2014/main" id="{059AE553-1549-AADC-D241-7D58EA0A113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28EDDE9-84A2-B758-3888-A535FB782B27}"/>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2355830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6"/>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9"/>
            <a:ext cx="73152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0"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41825013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9753600" cy="731838"/>
          </a:xfr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1"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42807106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685799"/>
            <a:ext cx="2743200" cy="5105402"/>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609600" y="685800"/>
            <a:ext cx="8026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1"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4190458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9200" y="1626595"/>
            <a:ext cx="9753600" cy="731838"/>
          </a:xfrm>
        </p:spPr>
        <p:txBody>
          <a:bodyPr/>
          <a:lstStyle>
            <a:lvl1pPr>
              <a:defRPr>
                <a:solidFill>
                  <a:schemeClr val="bg1"/>
                </a:solidFill>
              </a:defRPr>
            </a:lvl1pPr>
          </a:lstStyle>
          <a:p>
            <a:r>
              <a:rPr lang="en-US"/>
              <a:t>Click to edit Master title style</a:t>
            </a:r>
            <a:endParaRPr lang="en-GB" dirty="0"/>
          </a:p>
        </p:txBody>
      </p:sp>
      <p:sp>
        <p:nvSpPr>
          <p:cNvPr id="9" name="Footer Placeholder 1"/>
          <p:cNvSpPr>
            <a:spLocks noGrp="1"/>
          </p:cNvSpPr>
          <p:nvPr>
            <p:ph type="ftr" sz="quarter" idx="3"/>
          </p:nvPr>
        </p:nvSpPr>
        <p:spPr>
          <a:xfrm>
            <a:off x="1219200" y="6356352"/>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0" name="Slide Number Placeholder 2"/>
          <p:cNvSpPr>
            <a:spLocks noGrp="1"/>
          </p:cNvSpPr>
          <p:nvPr>
            <p:ph type="sldNum" sz="quarter" idx="4"/>
          </p:nvPr>
        </p:nvSpPr>
        <p:spPr>
          <a:xfrm>
            <a:off x="403075" y="6356352"/>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spTree>
    <p:extLst>
      <p:ext uri="{BB962C8B-B14F-4D97-AF65-F5344CB8AC3E}">
        <p14:creationId xmlns:p14="http://schemas.microsoft.com/office/powerpoint/2010/main" val="948159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C4F95-4432-6098-0868-E4433C673E4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2734DFA-E003-3168-6E96-9B2C827F3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D7162F9-B89B-01CD-3ED2-5508F0EEE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EB30802-C550-A2F9-FAB8-1EF17D5EB3D5}"/>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6" name="Espace réservé du pied de page 5">
            <a:extLst>
              <a:ext uri="{FF2B5EF4-FFF2-40B4-BE49-F238E27FC236}">
                <a16:creationId xmlns:a16="http://schemas.microsoft.com/office/drawing/2014/main" id="{743DF96A-CCB0-3B38-5532-8B535A5FADF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2D2D84-8FC7-3E8C-09A4-185643C032BC}"/>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3387827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9D3789-8767-0992-4E2A-4126F2D0C30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2F3936E-9B42-5AB4-8084-B545347166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BB2AA42-5E83-EAF3-FE7A-ADAB15116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AEE7536-1199-1226-E4CD-279708D03403}"/>
              </a:ext>
            </a:extLst>
          </p:cNvPr>
          <p:cNvSpPr>
            <a:spLocks noGrp="1"/>
          </p:cNvSpPr>
          <p:nvPr>
            <p:ph type="dt" sz="half" idx="10"/>
          </p:nvPr>
        </p:nvSpPr>
        <p:spPr/>
        <p:txBody>
          <a:bodyPr/>
          <a:lstStyle/>
          <a:p>
            <a:fld id="{61532099-29B8-4909-9669-5CE676BD9C8D}" type="datetimeFigureOut">
              <a:rPr lang="fr-FR" smtClean="0"/>
              <a:t>30/01/2023</a:t>
            </a:fld>
            <a:endParaRPr lang="fr-FR"/>
          </a:p>
        </p:txBody>
      </p:sp>
      <p:sp>
        <p:nvSpPr>
          <p:cNvPr id="6" name="Espace réservé du pied de page 5">
            <a:extLst>
              <a:ext uri="{FF2B5EF4-FFF2-40B4-BE49-F238E27FC236}">
                <a16:creationId xmlns:a16="http://schemas.microsoft.com/office/drawing/2014/main" id="{A1DF0A52-875C-A592-9267-4BAC8581F6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4902A39-3424-7DAB-3315-E5063172A5B6}"/>
              </a:ext>
            </a:extLst>
          </p:cNvPr>
          <p:cNvSpPr>
            <a:spLocks noGrp="1"/>
          </p:cNvSpPr>
          <p:nvPr>
            <p:ph type="sldNum" sz="quarter" idx="12"/>
          </p:nvPr>
        </p:nvSpPr>
        <p:spPr/>
        <p:txBody>
          <a:bodyPr/>
          <a:lstStyle/>
          <a:p>
            <a:fld id="{AB9CC891-1A3D-452D-97A7-D8E839B4A98F}" type="slidenum">
              <a:rPr lang="fr-FR" smtClean="0"/>
              <a:t>‹N°›</a:t>
            </a:fld>
            <a:endParaRPr lang="fr-FR"/>
          </a:p>
        </p:txBody>
      </p:sp>
    </p:spTree>
    <p:extLst>
      <p:ext uri="{BB962C8B-B14F-4D97-AF65-F5344CB8AC3E}">
        <p14:creationId xmlns:p14="http://schemas.microsoft.com/office/powerpoint/2010/main" val="46267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16.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22.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6F2682E-ABFA-0B35-2B1B-8EAEFD722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9D1086D-2AB3-4330-7CCE-399D1F0CE8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60BA6B-C2D0-AE46-9FBA-7C6906501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32099-29B8-4909-9669-5CE676BD9C8D}" type="datetimeFigureOut">
              <a:rPr lang="fr-FR" smtClean="0"/>
              <a:t>30/01/2023</a:t>
            </a:fld>
            <a:endParaRPr lang="fr-FR"/>
          </a:p>
        </p:txBody>
      </p:sp>
      <p:sp>
        <p:nvSpPr>
          <p:cNvPr id="5" name="Espace réservé du pied de page 4">
            <a:extLst>
              <a:ext uri="{FF2B5EF4-FFF2-40B4-BE49-F238E27FC236}">
                <a16:creationId xmlns:a16="http://schemas.microsoft.com/office/drawing/2014/main" id="{6C324ECB-97FD-D993-999C-38267D5FB4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D16AB75-AC7F-E16E-0671-6B44AB7D7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CC891-1A3D-452D-97A7-D8E839B4A98F}" type="slidenum">
              <a:rPr lang="fr-FR" smtClean="0"/>
              <a:t>‹N°›</a:t>
            </a:fld>
            <a:endParaRPr lang="fr-FR"/>
          </a:p>
        </p:txBody>
      </p:sp>
    </p:spTree>
    <p:extLst>
      <p:ext uri="{BB962C8B-B14F-4D97-AF65-F5344CB8AC3E}">
        <p14:creationId xmlns:p14="http://schemas.microsoft.com/office/powerpoint/2010/main" val="1780561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 id="2147483743" r:id="rId13"/>
    <p:sldLayoutId id="214748374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81C86-6F7C-4B20-BE56-3CA15F4FDE2A}" type="slidenum">
              <a:rPr lang="fr-FR" smtClean="0"/>
              <a:t>‹N°›</a:t>
            </a:fld>
            <a:endParaRPr lang="fr-FR"/>
          </a:p>
        </p:txBody>
      </p:sp>
      <p:pic>
        <p:nvPicPr>
          <p:cNvPr id="7" name="Image 6"/>
          <p:cNvPicPr>
            <a:picLocks noChangeAspect="1"/>
          </p:cNvPicPr>
          <p:nvPr userDrawn="1"/>
        </p:nvPicPr>
        <p:blipFill>
          <a:blip r:embed="rId4"/>
          <a:stretch>
            <a:fillRect/>
          </a:stretch>
        </p:blipFill>
        <p:spPr>
          <a:xfrm>
            <a:off x="0" y="0"/>
            <a:ext cx="12192000" cy="6858000"/>
          </a:xfrm>
          <a:prstGeom prst="rect">
            <a:avLst/>
          </a:prstGeom>
        </p:spPr>
      </p:pic>
      <p:sp>
        <p:nvSpPr>
          <p:cNvPr id="8" name="ZoneTexte 7"/>
          <p:cNvSpPr txBox="1"/>
          <p:nvPr userDrawn="1"/>
        </p:nvSpPr>
        <p:spPr>
          <a:xfrm>
            <a:off x="10939848" y="6352143"/>
            <a:ext cx="650789" cy="369332"/>
          </a:xfrm>
          <a:prstGeom prst="rect">
            <a:avLst/>
          </a:prstGeom>
          <a:noFill/>
        </p:spPr>
        <p:txBody>
          <a:bodyPr wrap="square" rtlCol="0">
            <a:spAutoFit/>
          </a:bodyPr>
          <a:lstStyle/>
          <a:p>
            <a:fld id="{613378C1-84ED-4710-9E03-19EE13C93B80}" type="slidenum">
              <a:rPr lang="fr-FR" smtClean="0"/>
              <a:t>‹N°›</a:t>
            </a:fld>
            <a:endParaRPr lang="fr-FR" dirty="0"/>
          </a:p>
        </p:txBody>
      </p:sp>
    </p:spTree>
    <p:extLst>
      <p:ext uri="{BB962C8B-B14F-4D97-AF65-F5344CB8AC3E}">
        <p14:creationId xmlns:p14="http://schemas.microsoft.com/office/powerpoint/2010/main" val="3178234925"/>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7D5FCB-DFFF-B94B-B7EE-0C7D1620D8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8D55268-E68B-B34D-8BE4-30BA0C869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233630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b="0" i="0" kern="1200">
          <a:solidFill>
            <a:schemeClr val="tx1"/>
          </a:solidFill>
          <a:latin typeface="Corbel" panose="020B0503020204020204" pitchFamily="34" charset="0"/>
          <a:ea typeface="Palatino" pitchFamily="2" charset="77"/>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AC508D5-DE57-4AEA-B190-60630ABB09B3}" type="datetime1">
              <a:rPr lang="fr-FR" smtClean="0">
                <a:solidFill>
                  <a:prstClr val="black">
                    <a:tint val="75000"/>
                  </a:prstClr>
                </a:solidFill>
              </a:rPr>
              <a:t>30/01/2023</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dirty="0">
                <a:solidFill>
                  <a:prstClr val="black">
                    <a:tint val="75000"/>
                  </a:prstClr>
                </a:solidFill>
              </a:rPr>
              <a:t>FCAA</a:t>
            </a:r>
          </a:p>
        </p:txBody>
      </p:sp>
      <p:sp>
        <p:nvSpPr>
          <p:cNvPr id="6" name="Espace réservé du numéro de diapositive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E3F594-6239-49E2-90E9-26C480AAC592}"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2215742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‹N°›</a:t>
            </a:fld>
            <a:endParaRPr lang="en-GB"/>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18906287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
            <a:ext cx="1117600" cy="864394"/>
          </a:xfrm>
          <a:prstGeom prst="rect">
            <a:avLst/>
          </a:prstGeom>
        </p:spPr>
      </p:pic>
    </p:spTree>
    <p:extLst>
      <p:ext uri="{BB962C8B-B14F-4D97-AF65-F5344CB8AC3E}">
        <p14:creationId xmlns:p14="http://schemas.microsoft.com/office/powerpoint/2010/main" val="72426978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Lst>
  <p:txStyles>
    <p:titleStyle>
      <a:lvl1pPr algn="ctr" defTabSz="457200" rtl="0" eaLnBrk="1" fontAlgn="base" hangingPunct="1">
        <a:spcBef>
          <a:spcPct val="0"/>
        </a:spcBef>
        <a:spcAft>
          <a:spcPct val="0"/>
        </a:spcAft>
        <a:defRPr sz="4400" kern="1200">
          <a:solidFill>
            <a:schemeClr val="tx1"/>
          </a:solidFill>
          <a:latin typeface="+mj-lt"/>
          <a:ea typeface="ヒラギノ角ゴ Pro W3" pitchFamily="100" charset="-128"/>
          <a:cs typeface="ヒラギノ角ゴ Pro W3" pitchFamily="100" charset="-128"/>
        </a:defRPr>
      </a:lvl1pPr>
      <a:lvl2pPr algn="ctr" defTabSz="457200" rtl="0" eaLnBrk="1" fontAlgn="base" hangingPunct="1">
        <a:spcBef>
          <a:spcPct val="0"/>
        </a:spcBef>
        <a:spcAft>
          <a:spcPct val="0"/>
        </a:spcAft>
        <a:defRPr sz="4400">
          <a:solidFill>
            <a:schemeClr val="tx1"/>
          </a:solidFill>
          <a:latin typeface="Arial" pitchFamily="100" charset="0"/>
          <a:ea typeface="ヒラギノ角ゴ Pro W3" pitchFamily="100" charset="-128"/>
          <a:cs typeface="ヒラギノ角ゴ Pro W3" pitchFamily="100" charset="-128"/>
        </a:defRPr>
      </a:lvl2pPr>
      <a:lvl3pPr algn="ctr" defTabSz="457200" rtl="0" eaLnBrk="1" fontAlgn="base" hangingPunct="1">
        <a:spcBef>
          <a:spcPct val="0"/>
        </a:spcBef>
        <a:spcAft>
          <a:spcPct val="0"/>
        </a:spcAft>
        <a:defRPr sz="4400">
          <a:solidFill>
            <a:schemeClr val="tx1"/>
          </a:solidFill>
          <a:latin typeface="Arial" pitchFamily="100" charset="0"/>
          <a:ea typeface="ヒラギノ角ゴ Pro W3" pitchFamily="100" charset="-128"/>
          <a:cs typeface="ヒラギノ角ゴ Pro W3" pitchFamily="100" charset="-128"/>
        </a:defRPr>
      </a:lvl3pPr>
      <a:lvl4pPr algn="ctr" defTabSz="457200" rtl="0" eaLnBrk="1" fontAlgn="base" hangingPunct="1">
        <a:spcBef>
          <a:spcPct val="0"/>
        </a:spcBef>
        <a:spcAft>
          <a:spcPct val="0"/>
        </a:spcAft>
        <a:defRPr sz="4400">
          <a:solidFill>
            <a:schemeClr val="tx1"/>
          </a:solidFill>
          <a:latin typeface="Arial" pitchFamily="100" charset="0"/>
          <a:ea typeface="ヒラギノ角ゴ Pro W3" pitchFamily="100" charset="-128"/>
          <a:cs typeface="ヒラギノ角ゴ Pro W3" pitchFamily="100" charset="-128"/>
        </a:defRPr>
      </a:lvl4pPr>
      <a:lvl5pPr algn="ctr" defTabSz="457200" rtl="0" eaLnBrk="1" fontAlgn="base" hangingPunct="1">
        <a:spcBef>
          <a:spcPct val="0"/>
        </a:spcBef>
        <a:spcAft>
          <a:spcPct val="0"/>
        </a:spcAft>
        <a:defRPr sz="4400">
          <a:solidFill>
            <a:schemeClr val="tx1"/>
          </a:solidFill>
          <a:latin typeface="Arial" pitchFamily="100" charset="0"/>
          <a:ea typeface="ヒラギノ角ゴ Pro W3" pitchFamily="100" charset="-128"/>
          <a:cs typeface="ヒラギノ角ゴ Pro W3" pitchFamily="100" charset="-128"/>
        </a:defRPr>
      </a:lvl5pPr>
      <a:lvl6pPr marL="457200" algn="ctr" defTabSz="457200" rtl="0" eaLnBrk="1" fontAlgn="base" hangingPunct="1">
        <a:spcBef>
          <a:spcPct val="0"/>
        </a:spcBef>
        <a:spcAft>
          <a:spcPct val="0"/>
        </a:spcAft>
        <a:defRPr sz="4400">
          <a:solidFill>
            <a:schemeClr val="tx1"/>
          </a:solidFill>
          <a:latin typeface="Arial" pitchFamily="100" charset="0"/>
          <a:ea typeface="ヒラギノ角ゴ Pro W3" pitchFamily="100" charset="-128"/>
          <a:cs typeface="ヒラギノ角ゴ Pro W3" pitchFamily="100" charset="-128"/>
        </a:defRPr>
      </a:lvl6pPr>
      <a:lvl7pPr marL="914400" algn="ctr" defTabSz="457200" rtl="0" eaLnBrk="1" fontAlgn="base" hangingPunct="1">
        <a:spcBef>
          <a:spcPct val="0"/>
        </a:spcBef>
        <a:spcAft>
          <a:spcPct val="0"/>
        </a:spcAft>
        <a:defRPr sz="4400">
          <a:solidFill>
            <a:schemeClr val="tx1"/>
          </a:solidFill>
          <a:latin typeface="Arial" pitchFamily="100" charset="0"/>
          <a:ea typeface="ヒラギノ角ゴ Pro W3" pitchFamily="100" charset="-128"/>
          <a:cs typeface="ヒラギノ角ゴ Pro W3" pitchFamily="100" charset="-128"/>
        </a:defRPr>
      </a:lvl7pPr>
      <a:lvl8pPr marL="1371600" algn="ctr" defTabSz="457200" rtl="0" eaLnBrk="1" fontAlgn="base" hangingPunct="1">
        <a:spcBef>
          <a:spcPct val="0"/>
        </a:spcBef>
        <a:spcAft>
          <a:spcPct val="0"/>
        </a:spcAft>
        <a:defRPr sz="4400">
          <a:solidFill>
            <a:schemeClr val="tx1"/>
          </a:solidFill>
          <a:latin typeface="Arial" pitchFamily="100" charset="0"/>
          <a:ea typeface="ヒラギノ角ゴ Pro W3" pitchFamily="100" charset="-128"/>
          <a:cs typeface="ヒラギノ角ゴ Pro W3" pitchFamily="100" charset="-128"/>
        </a:defRPr>
      </a:lvl8pPr>
      <a:lvl9pPr marL="1828800" algn="ctr" defTabSz="457200" rtl="0" eaLnBrk="1" fontAlgn="base" hangingPunct="1">
        <a:spcBef>
          <a:spcPct val="0"/>
        </a:spcBef>
        <a:spcAft>
          <a:spcPct val="0"/>
        </a:spcAft>
        <a:defRPr sz="4400">
          <a:solidFill>
            <a:schemeClr val="tx1"/>
          </a:solidFill>
          <a:latin typeface="Arial" pitchFamily="100" charset="0"/>
          <a:ea typeface="ヒラギノ角ゴ Pro W3" pitchFamily="100" charset="-128"/>
          <a:cs typeface="ヒラギノ角ゴ Pro W3" pitchFamily="100"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pitchFamily="100" charset="-128"/>
          <a:cs typeface="ヒラギノ角ゴ Pro W3" pitchFamily="100"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pitchFamily="100" charset="-128"/>
          <a:cs typeface="ヒラギノ角ゴ Pro W3"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56" charset="-128"/>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56" charset="-128"/>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56"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1422401" y="685800"/>
            <a:ext cx="937286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4099" name="Text Placeholder 2"/>
          <p:cNvSpPr>
            <a:spLocks noGrp="1"/>
          </p:cNvSpPr>
          <p:nvPr>
            <p:ph type="body" idx="1"/>
          </p:nvPr>
        </p:nvSpPr>
        <p:spPr bwMode="auto">
          <a:xfrm>
            <a:off x="1219200" y="1600200"/>
            <a:ext cx="9753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p:cNvSpPr>
            <a:spLocks noGrp="1"/>
          </p:cNvSpPr>
          <p:nvPr>
            <p:ph type="ftr" sz="quarter" idx="3"/>
          </p:nvPr>
        </p:nvSpPr>
        <p:spPr>
          <a:xfrm>
            <a:off x="1219200" y="6189664"/>
            <a:ext cx="8755120" cy="531813"/>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0" name="Slide Number Placeholder 2"/>
          <p:cNvSpPr>
            <a:spLocks noGrp="1"/>
          </p:cNvSpPr>
          <p:nvPr>
            <p:ph type="sldNum" sz="quarter" idx="4"/>
          </p:nvPr>
        </p:nvSpPr>
        <p:spPr>
          <a:xfrm>
            <a:off x="403075" y="6189664"/>
            <a:ext cx="708196" cy="531813"/>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‹N°›</a:t>
            </a:fld>
            <a:endParaRPr lang="en-US"/>
          </a:p>
        </p:txBody>
      </p:sp>
      <p:pic>
        <p:nvPicPr>
          <p:cNvPr id="7" name="Picture 2"/>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79268" y="6189664"/>
            <a:ext cx="2032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12509"/>
            <a:ext cx="1219371" cy="943107"/>
          </a:xfrm>
          <a:prstGeom prst="rect">
            <a:avLst/>
          </a:prstGeom>
        </p:spPr>
      </p:pic>
    </p:spTree>
    <p:extLst>
      <p:ext uri="{BB962C8B-B14F-4D97-AF65-F5344CB8AC3E}">
        <p14:creationId xmlns:p14="http://schemas.microsoft.com/office/powerpoint/2010/main" val="366368750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dt="0"/>
  <p:txStyles>
    <p:titleStyle>
      <a:lvl1pPr algn="l" defTabSz="457200" rtl="0" eaLnBrk="1" fontAlgn="base" hangingPunct="1">
        <a:spcBef>
          <a:spcPct val="0"/>
        </a:spcBef>
        <a:spcAft>
          <a:spcPct val="0"/>
        </a:spcAft>
        <a:defRPr sz="4000" b="1" kern="1200">
          <a:solidFill>
            <a:srgbClr val="359828"/>
          </a:solidFill>
          <a:latin typeface="Arial"/>
          <a:ea typeface="ヒラギノ角ゴ Pro W3" pitchFamily="100" charset="-128"/>
          <a:cs typeface="Arial"/>
        </a:defRPr>
      </a:lvl1pPr>
      <a:lvl2pPr algn="l" defTabSz="457200"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2pPr>
      <a:lvl3pPr algn="l" defTabSz="457200"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3pPr>
      <a:lvl4pPr algn="l" defTabSz="457200"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4pPr>
      <a:lvl5pPr algn="l" defTabSz="457200"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5pPr>
      <a:lvl6pPr marL="457200" algn="l" defTabSz="457200"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6pPr>
      <a:lvl7pPr marL="914400" algn="l" defTabSz="457200"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7pPr>
      <a:lvl8pPr marL="1371600" algn="l" defTabSz="457200"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8pPr>
      <a:lvl9pPr marL="1828800" algn="l" defTabSz="457200"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9pPr>
    </p:titleStyle>
    <p:bodyStyle>
      <a:lvl1pPr marL="360363" indent="-360363" algn="l" defTabSz="457200" rtl="0" eaLnBrk="1" fontAlgn="base" hangingPunct="1">
        <a:spcBef>
          <a:spcPct val="20000"/>
        </a:spcBef>
        <a:spcAft>
          <a:spcPts val="600"/>
        </a:spcAft>
        <a:buClr>
          <a:srgbClr val="007944"/>
        </a:buClr>
        <a:buFont typeface="Wingdings" charset="0"/>
        <a:buChar char="§"/>
        <a:defRPr sz="3200" kern="1200">
          <a:solidFill>
            <a:schemeClr val="tx1"/>
          </a:solidFill>
          <a:latin typeface="Arial"/>
          <a:ea typeface="ヒラギノ角ゴ Pro W3" pitchFamily="100" charset="-128"/>
          <a:cs typeface="Arial"/>
        </a:defRPr>
      </a:lvl1pPr>
      <a:lvl2pPr marL="627063" indent="-266700" algn="l" defTabSz="457200" rtl="0" eaLnBrk="1" fontAlgn="base" hangingPunct="1">
        <a:spcBef>
          <a:spcPct val="20000"/>
        </a:spcBef>
        <a:spcAft>
          <a:spcPts val="600"/>
        </a:spcAft>
        <a:buClr>
          <a:srgbClr val="AFC124"/>
        </a:buClr>
        <a:buFont typeface="Arial" charset="0"/>
        <a:buChar char="•"/>
        <a:defRPr sz="2800" kern="1200">
          <a:solidFill>
            <a:schemeClr val="tx1"/>
          </a:solidFill>
          <a:latin typeface="Arial"/>
          <a:ea typeface="ヒラギノ角ゴ Pro W3" pitchFamily="100" charset="-128"/>
          <a:cs typeface="Arial"/>
        </a:defRPr>
      </a:lvl2pPr>
      <a:lvl3pPr marL="893763" indent="-266700" algn="l" defTabSz="457200" rtl="0" eaLnBrk="1" fontAlgn="base" hangingPunct="1">
        <a:spcBef>
          <a:spcPct val="20000"/>
        </a:spcBef>
        <a:spcAft>
          <a:spcPts val="600"/>
        </a:spcAft>
        <a:buClr>
          <a:srgbClr val="6C411F"/>
        </a:buClr>
        <a:buFont typeface="Lucida Grande" charset="0"/>
        <a:buChar char="»"/>
        <a:defRPr sz="2400" kern="1200">
          <a:solidFill>
            <a:schemeClr val="tx1"/>
          </a:solidFill>
          <a:latin typeface="Arial"/>
          <a:ea typeface="ヒラギノ角ゴ Pro W3" pitchFamily="100" charset="-128"/>
          <a:cs typeface="Arial"/>
        </a:defRPr>
      </a:lvl3pPr>
      <a:lvl4pPr marL="1168400" indent="-274638" algn="l" defTabSz="457200" rtl="0" eaLnBrk="1" fontAlgn="base" hangingPunct="1">
        <a:spcBef>
          <a:spcPct val="20000"/>
        </a:spcBef>
        <a:spcAft>
          <a:spcPts val="600"/>
        </a:spcAft>
        <a:buClr>
          <a:srgbClr val="9E743B"/>
        </a:buClr>
        <a:buFont typeface="Wingdings" charset="0"/>
        <a:buChar char="§"/>
        <a:defRPr sz="2000" kern="1200">
          <a:solidFill>
            <a:schemeClr val="tx1"/>
          </a:solidFill>
          <a:latin typeface="Arial"/>
          <a:ea typeface="ヒラギノ角ゴ Pro W3" pitchFamily="100" charset="-128"/>
          <a:cs typeface="Arial"/>
        </a:defRPr>
      </a:lvl4pPr>
      <a:lvl5pPr marL="1347788" indent="-273050" algn="l" defTabSz="457200" rtl="0" eaLnBrk="1" fontAlgn="base" hangingPunct="1">
        <a:spcBef>
          <a:spcPct val="20000"/>
        </a:spcBef>
        <a:spcAft>
          <a:spcPts val="600"/>
        </a:spcAft>
        <a:buClr>
          <a:srgbClr val="DC6D36"/>
        </a:buClr>
        <a:buFont typeface="Arial" charset="0"/>
        <a:buChar char="•"/>
        <a:defRPr sz="2000" kern="1200">
          <a:solidFill>
            <a:schemeClr val="tx1"/>
          </a:solidFill>
          <a:latin typeface="Arial"/>
          <a:ea typeface="ヒラギノ角ゴ Pro W3" pitchFamily="100"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7.jpeg"/><Relationship Id="rId7" Type="http://schemas.microsoft.com/office/2007/relationships/hdphoto" Target="../media/hdphoto1.wdp"/><Relationship Id="rId12" Type="http://schemas.openxmlformats.org/officeDocument/2006/relationships/image" Target="../media/image35.png"/><Relationship Id="rId17" Type="http://schemas.openxmlformats.org/officeDocument/2006/relationships/image" Target="../media/image40.jpeg"/><Relationship Id="rId2" Type="http://schemas.openxmlformats.org/officeDocument/2006/relationships/image" Target="../media/image26.jpe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jpeg"/><Relationship Id="rId15" Type="http://schemas.openxmlformats.org/officeDocument/2006/relationships/image" Target="../media/image38.jpeg"/><Relationship Id="rId10" Type="http://schemas.openxmlformats.org/officeDocument/2006/relationships/image" Target="../media/image33.jpeg"/><Relationship Id="rId19" Type="http://schemas.openxmlformats.org/officeDocument/2006/relationships/image" Target="../media/image42.jpg"/><Relationship Id="rId4" Type="http://schemas.openxmlformats.org/officeDocument/2006/relationships/image" Target="../media/image28.jpeg"/><Relationship Id="rId9" Type="http://schemas.openxmlformats.org/officeDocument/2006/relationships/image" Target="../media/image32.jpeg"/><Relationship Id="rId1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15.png"/><Relationship Id="rId3" Type="http://schemas.openxmlformats.org/officeDocument/2006/relationships/image" Target="../media/image305.png"/><Relationship Id="rId7" Type="http://schemas.openxmlformats.org/officeDocument/2006/relationships/image" Target="../media/image309.png"/><Relationship Id="rId12" Type="http://schemas.openxmlformats.org/officeDocument/2006/relationships/image" Target="../media/image314.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308.png"/><Relationship Id="rId11" Type="http://schemas.openxmlformats.org/officeDocument/2006/relationships/image" Target="../media/image313.png"/><Relationship Id="rId5" Type="http://schemas.openxmlformats.org/officeDocument/2006/relationships/image" Target="../media/image307.png"/><Relationship Id="rId10" Type="http://schemas.openxmlformats.org/officeDocument/2006/relationships/image" Target="../media/image312.png"/><Relationship Id="rId4" Type="http://schemas.openxmlformats.org/officeDocument/2006/relationships/image" Target="../media/image306.png"/><Relationship Id="rId9" Type="http://schemas.openxmlformats.org/officeDocument/2006/relationships/image" Target="../media/image311.png"/><Relationship Id="rId14" Type="http://schemas.openxmlformats.org/officeDocument/2006/relationships/comments" Target="../comments/commen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2" Type="http://schemas.openxmlformats.org/officeDocument/2006/relationships/image" Target="../media/image317.gif"/><Relationship Id="rId1" Type="http://schemas.openxmlformats.org/officeDocument/2006/relationships/slideLayout" Target="../slideLayouts/slideLayout63.xml"/></Relationships>
</file>

<file path=ppt/slides/_rels/slide105.xml.rels><?xml version="1.0" encoding="UTF-8" standalone="yes"?>
<Relationships xmlns="http://schemas.openxmlformats.org/package/2006/relationships"><Relationship Id="rId8" Type="http://schemas.openxmlformats.org/officeDocument/2006/relationships/image" Target="../media/image324.jpg"/><Relationship Id="rId3" Type="http://schemas.openxmlformats.org/officeDocument/2006/relationships/image" Target="../media/image319.png"/><Relationship Id="rId7" Type="http://schemas.openxmlformats.org/officeDocument/2006/relationships/image" Target="../media/image323.jpg"/><Relationship Id="rId2" Type="http://schemas.openxmlformats.org/officeDocument/2006/relationships/image" Target="../media/image318.jpg"/><Relationship Id="rId1" Type="http://schemas.openxmlformats.org/officeDocument/2006/relationships/slideLayout" Target="../slideLayouts/slideLayout63.xml"/><Relationship Id="rId6" Type="http://schemas.openxmlformats.org/officeDocument/2006/relationships/image" Target="../media/image322.jpeg"/><Relationship Id="rId11" Type="http://schemas.openxmlformats.org/officeDocument/2006/relationships/image" Target="../media/image327.jpeg"/><Relationship Id="rId5" Type="http://schemas.openxmlformats.org/officeDocument/2006/relationships/image" Target="../media/image321.png"/><Relationship Id="rId10" Type="http://schemas.openxmlformats.org/officeDocument/2006/relationships/image" Target="../media/image326.png"/><Relationship Id="rId4" Type="http://schemas.openxmlformats.org/officeDocument/2006/relationships/image" Target="../media/image320.png"/><Relationship Id="rId9" Type="http://schemas.openxmlformats.org/officeDocument/2006/relationships/image" Target="../media/image325.png"/></Relationships>
</file>

<file path=ppt/slides/_rels/slide106.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avif"/><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image" Target="../media/image332.png"/></Relationships>
</file>

<file path=ppt/slides/_rels/slide109.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66.png"/><Relationship Id="rId2" Type="http://schemas.openxmlformats.org/officeDocument/2006/relationships/notesSlide" Target="../notesSlides/notesSlide3.xml"/><Relationship Id="rId16" Type="http://schemas.openxmlformats.org/officeDocument/2006/relationships/image" Target="../media/image70.png"/><Relationship Id="rId1" Type="http://schemas.openxmlformats.org/officeDocument/2006/relationships/slideLayout" Target="../slideLayouts/slideLayout47.xml"/><Relationship Id="rId6" Type="http://schemas.openxmlformats.org/officeDocument/2006/relationships/diagramColors" Target="../diagrams/colors5.xml"/><Relationship Id="rId11" Type="http://schemas.openxmlformats.org/officeDocument/2006/relationships/image" Target="../media/image65.svg"/><Relationship Id="rId5" Type="http://schemas.openxmlformats.org/officeDocument/2006/relationships/diagramQuickStyle" Target="../diagrams/quickStyle5.xml"/><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diagramLayout" Target="../diagrams/layout5.xml"/><Relationship Id="rId9" Type="http://schemas.openxmlformats.org/officeDocument/2006/relationships/image" Target="../media/image63.svg"/><Relationship Id="rId14" Type="http://schemas.openxmlformats.org/officeDocument/2006/relationships/image" Target="../media/image68.png"/></Relationships>
</file>

<file path=ppt/slides/_rels/slide110.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6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3.xml.rels><?xml version="1.0" encoding="UTF-8" standalone="yes"?>
<Relationships xmlns="http://schemas.openxmlformats.org/package/2006/relationships"><Relationship Id="rId3" Type="http://schemas.openxmlformats.org/officeDocument/2006/relationships/image" Target="../media/image335.svg"/><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8" Type="http://schemas.openxmlformats.org/officeDocument/2006/relationships/image" Target="../media/image342.jpeg"/><Relationship Id="rId3" Type="http://schemas.openxmlformats.org/officeDocument/2006/relationships/image" Target="../media/image337.jpeg"/><Relationship Id="rId7" Type="http://schemas.openxmlformats.org/officeDocument/2006/relationships/image" Target="../media/image341.png"/><Relationship Id="rId12" Type="http://schemas.openxmlformats.org/officeDocument/2006/relationships/image" Target="../media/image346.jpeg"/><Relationship Id="rId2" Type="http://schemas.openxmlformats.org/officeDocument/2006/relationships/image" Target="../media/image336.png"/><Relationship Id="rId1" Type="http://schemas.openxmlformats.org/officeDocument/2006/relationships/slideLayout" Target="../slideLayouts/slideLayout31.xml"/><Relationship Id="rId6" Type="http://schemas.openxmlformats.org/officeDocument/2006/relationships/image" Target="../media/image340.png"/><Relationship Id="rId11" Type="http://schemas.openxmlformats.org/officeDocument/2006/relationships/image" Target="../media/image345.jpeg"/><Relationship Id="rId5" Type="http://schemas.openxmlformats.org/officeDocument/2006/relationships/image" Target="../media/image339.png"/><Relationship Id="rId10" Type="http://schemas.openxmlformats.org/officeDocument/2006/relationships/image" Target="../media/image344.png"/><Relationship Id="rId4" Type="http://schemas.openxmlformats.org/officeDocument/2006/relationships/image" Target="../media/image338.jpeg"/><Relationship Id="rId9" Type="http://schemas.openxmlformats.org/officeDocument/2006/relationships/image" Target="../media/image343.png"/></Relationships>
</file>

<file path=ppt/slides/_rels/slide115.xml.rels><?xml version="1.0" encoding="UTF-8" standalone="yes"?>
<Relationships xmlns="http://schemas.openxmlformats.org/package/2006/relationships"><Relationship Id="rId8" Type="http://schemas.openxmlformats.org/officeDocument/2006/relationships/image" Target="../media/image347.png"/><Relationship Id="rId13" Type="http://schemas.openxmlformats.org/officeDocument/2006/relationships/image" Target="../media/image352.png"/><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image" Target="../media/image351.pn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diagramColors" Target="../diagrams/colors30.xml"/><Relationship Id="rId11" Type="http://schemas.openxmlformats.org/officeDocument/2006/relationships/image" Target="../media/image350.svg"/><Relationship Id="rId5" Type="http://schemas.openxmlformats.org/officeDocument/2006/relationships/diagramQuickStyle" Target="../diagrams/quickStyle30.xml"/><Relationship Id="rId15" Type="http://schemas.openxmlformats.org/officeDocument/2006/relationships/image" Target="../media/image353.png"/><Relationship Id="rId10" Type="http://schemas.openxmlformats.org/officeDocument/2006/relationships/image" Target="../media/image349.png"/><Relationship Id="rId4" Type="http://schemas.openxmlformats.org/officeDocument/2006/relationships/diagramLayout" Target="../diagrams/layout30.xml"/><Relationship Id="rId9" Type="http://schemas.openxmlformats.org/officeDocument/2006/relationships/image" Target="../media/image348.svg"/><Relationship Id="rId14" Type="http://schemas.openxmlformats.org/officeDocument/2006/relationships/image" Target="../media/image250.png"/></Relationships>
</file>

<file path=ppt/slides/_rels/slide116.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28.xml"/><Relationship Id="rId4" Type="http://schemas.openxmlformats.org/officeDocument/2006/relationships/image" Target="../media/image358.png"/></Relationships>
</file>

<file path=ppt/slides/_rels/slide118.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chart" Target="../charts/chart7.xml"/><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8" Type="http://schemas.openxmlformats.org/officeDocument/2006/relationships/image" Target="../media/image365.png"/><Relationship Id="rId3" Type="http://schemas.openxmlformats.org/officeDocument/2006/relationships/diagramLayout" Target="../diagrams/layout31.xml"/><Relationship Id="rId7" Type="http://schemas.openxmlformats.org/officeDocument/2006/relationships/image" Target="../media/image364.png"/><Relationship Id="rId2" Type="http://schemas.openxmlformats.org/officeDocument/2006/relationships/diagramData" Target="../diagrams/data31.xml"/><Relationship Id="rId1" Type="http://schemas.openxmlformats.org/officeDocument/2006/relationships/slideLayout" Target="../slideLayouts/slideLayout31.xml"/><Relationship Id="rId6" Type="http://schemas.microsoft.com/office/2007/relationships/diagramDrawing" Target="../diagrams/drawing31.xml"/><Relationship Id="rId11" Type="http://schemas.openxmlformats.org/officeDocument/2006/relationships/image" Target="../media/image368.svg"/><Relationship Id="rId5" Type="http://schemas.openxmlformats.org/officeDocument/2006/relationships/diagramColors" Target="../diagrams/colors31.xml"/><Relationship Id="rId10" Type="http://schemas.openxmlformats.org/officeDocument/2006/relationships/image" Target="../media/image367.png"/><Relationship Id="rId4" Type="http://schemas.openxmlformats.org/officeDocument/2006/relationships/diagramQuickStyle" Target="../diagrams/quickStyle31.xml"/><Relationship Id="rId9" Type="http://schemas.openxmlformats.org/officeDocument/2006/relationships/image" Target="../media/image366.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78.svg"/></Relationships>
</file>

<file path=ppt/slides/_rels/slide120.xml.rels><?xml version="1.0" encoding="UTF-8" standalone="yes"?>
<Relationships xmlns="http://schemas.openxmlformats.org/package/2006/relationships"><Relationship Id="rId8" Type="http://schemas.openxmlformats.org/officeDocument/2006/relationships/image" Target="../media/image375.svg"/><Relationship Id="rId13" Type="http://schemas.openxmlformats.org/officeDocument/2006/relationships/image" Target="../media/image380.png"/><Relationship Id="rId3" Type="http://schemas.openxmlformats.org/officeDocument/2006/relationships/image" Target="../media/image370.png"/><Relationship Id="rId7" Type="http://schemas.openxmlformats.org/officeDocument/2006/relationships/image" Target="../media/image374.png"/><Relationship Id="rId12" Type="http://schemas.openxmlformats.org/officeDocument/2006/relationships/image" Target="../media/image379.svg"/><Relationship Id="rId2" Type="http://schemas.openxmlformats.org/officeDocument/2006/relationships/image" Target="../media/image369.png"/><Relationship Id="rId16" Type="http://schemas.openxmlformats.org/officeDocument/2006/relationships/image" Target="../media/image368.svg"/><Relationship Id="rId1" Type="http://schemas.openxmlformats.org/officeDocument/2006/relationships/slideLayout" Target="../slideLayouts/slideLayout28.xml"/><Relationship Id="rId6" Type="http://schemas.openxmlformats.org/officeDocument/2006/relationships/image" Target="../media/image373.svg"/><Relationship Id="rId11" Type="http://schemas.openxmlformats.org/officeDocument/2006/relationships/image" Target="../media/image378.png"/><Relationship Id="rId5" Type="http://schemas.openxmlformats.org/officeDocument/2006/relationships/image" Target="../media/image372.png"/><Relationship Id="rId15" Type="http://schemas.openxmlformats.org/officeDocument/2006/relationships/image" Target="../media/image367.png"/><Relationship Id="rId10" Type="http://schemas.openxmlformats.org/officeDocument/2006/relationships/image" Target="../media/image377.svg"/><Relationship Id="rId4" Type="http://schemas.openxmlformats.org/officeDocument/2006/relationships/image" Target="../media/image371.svg"/><Relationship Id="rId9" Type="http://schemas.openxmlformats.org/officeDocument/2006/relationships/image" Target="../media/image376.png"/><Relationship Id="rId14" Type="http://schemas.openxmlformats.org/officeDocument/2006/relationships/image" Target="../media/image381.svg"/></Relationships>
</file>

<file path=ppt/slides/_rels/slide121.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3" Type="http://schemas.openxmlformats.org/officeDocument/2006/relationships/image" Target="../media/image384.png"/><Relationship Id="rId7" Type="http://schemas.openxmlformats.org/officeDocument/2006/relationships/image" Target="../media/image388.png"/><Relationship Id="rId2" Type="http://schemas.openxmlformats.org/officeDocument/2006/relationships/image" Target="../media/image383.png"/><Relationship Id="rId1" Type="http://schemas.openxmlformats.org/officeDocument/2006/relationships/slideLayout" Target="../slideLayouts/slideLayout28.xml"/><Relationship Id="rId6" Type="http://schemas.openxmlformats.org/officeDocument/2006/relationships/image" Target="../media/image387.png"/><Relationship Id="rId5" Type="http://schemas.openxmlformats.org/officeDocument/2006/relationships/image" Target="../media/image386.png"/><Relationship Id="rId4" Type="http://schemas.openxmlformats.org/officeDocument/2006/relationships/image" Target="../media/image385.png"/></Relationships>
</file>

<file path=ppt/slides/_rels/slide123.xml.rels><?xml version="1.0" encoding="UTF-8" standalone="yes"?>
<Relationships xmlns="http://schemas.openxmlformats.org/package/2006/relationships"><Relationship Id="rId3" Type="http://schemas.openxmlformats.org/officeDocument/2006/relationships/hyperlink" Target="https://france-carbon-agri.fr/" TargetMode="External"/><Relationship Id="rId7" Type="http://schemas.openxmlformats.org/officeDocument/2006/relationships/hyperlink" Target="mailto:pierre.raye@fcaa.fr" TargetMode="External"/><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368.svg"/><Relationship Id="rId5" Type="http://schemas.openxmlformats.org/officeDocument/2006/relationships/image" Target="../media/image367.png"/><Relationship Id="rId4" Type="http://schemas.openxmlformats.org/officeDocument/2006/relationships/image" Target="../media/image389.png"/></Relationships>
</file>

<file path=ppt/slides/_rels/slide1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1.wdp"/></Relationships>
</file>

<file path=ppt/slides/_rels/slide1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1.wdp"/></Relationships>
</file>

<file path=ppt/slides/_rels/slide1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1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1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1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2.xml"/></Relationships>
</file>

<file path=ppt/slides/_rels/slide1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1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1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1.wdp"/></Relationships>
</file>

<file path=ppt/slides/_rels/slide133.xml.rels><?xml version="1.0" encoding="UTF-8" standalone="yes"?>
<Relationships xmlns="http://schemas.openxmlformats.org/package/2006/relationships"><Relationship Id="rId3" Type="http://schemas.openxmlformats.org/officeDocument/2006/relationships/image" Target="../media/image391.jpg"/><Relationship Id="rId2" Type="http://schemas.openxmlformats.org/officeDocument/2006/relationships/image" Target="../media/image390.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96.png"/><Relationship Id="rId7" Type="http://schemas.openxmlformats.org/officeDocument/2006/relationships/image" Target="../media/image400.png"/><Relationship Id="rId2" Type="http://schemas.openxmlformats.org/officeDocument/2006/relationships/image" Target="../media/image395.jpg"/><Relationship Id="rId1" Type="http://schemas.openxmlformats.org/officeDocument/2006/relationships/slideLayout" Target="../slideLayouts/slideLayout14.xml"/><Relationship Id="rId6" Type="http://schemas.openxmlformats.org/officeDocument/2006/relationships/image" Target="../media/image399.png"/><Relationship Id="rId5" Type="http://schemas.openxmlformats.org/officeDocument/2006/relationships/image" Target="../media/image398.png"/><Relationship Id="rId4" Type="http://schemas.openxmlformats.org/officeDocument/2006/relationships/image" Target="../media/image397.jpg"/></Relationships>
</file>

<file path=ppt/slides/_rels/slide1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1.wdp"/></Relationships>
</file>

<file path=ppt/slides/_rels/slide1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14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7.jpeg"/><Relationship Id="rId7" Type="http://schemas.microsoft.com/office/2007/relationships/hdphoto" Target="../media/hdphoto1.wdp"/><Relationship Id="rId12" Type="http://schemas.openxmlformats.org/officeDocument/2006/relationships/image" Target="../media/image35.png"/><Relationship Id="rId17" Type="http://schemas.openxmlformats.org/officeDocument/2006/relationships/image" Target="../media/image40.jpeg"/><Relationship Id="rId2" Type="http://schemas.openxmlformats.org/officeDocument/2006/relationships/image" Target="../media/image26.jpe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jpeg"/><Relationship Id="rId15" Type="http://schemas.openxmlformats.org/officeDocument/2006/relationships/image" Target="../media/image38.jpeg"/><Relationship Id="rId10" Type="http://schemas.openxmlformats.org/officeDocument/2006/relationships/image" Target="../media/image33.jpeg"/><Relationship Id="rId19" Type="http://schemas.openxmlformats.org/officeDocument/2006/relationships/image" Target="../media/image42.jpg"/><Relationship Id="rId4" Type="http://schemas.openxmlformats.org/officeDocument/2006/relationships/image" Target="../media/image28.jpeg"/><Relationship Id="rId9" Type="http://schemas.openxmlformats.org/officeDocument/2006/relationships/image" Target="../media/image32.jpe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hyperlink" Target="https://ec.europa.eu/info/strategy/priorities-2019-2024/european-green-deal/delivering-european-green-deal_en" TargetMode="External"/><Relationship Id="rId3" Type="http://schemas.openxmlformats.org/officeDocument/2006/relationships/hyperlink" Target="https://climate.ec.europa.eu/document/ab53e63b-4b85-4d28-ac67-6bd742506bae_en" TargetMode="External"/><Relationship Id="rId7" Type="http://schemas.openxmlformats.org/officeDocument/2006/relationships/hyperlink" Target="https://ec.europa.eu/clima/eu-action/forests-and-agriculture/sustainable-carbon-cycles_en" TargetMode="External"/><Relationship Id="rId2" Type="http://schemas.openxmlformats.org/officeDocument/2006/relationships/hyperlink" Target="https://climate.ec.europa.eu/document/fad4a049-ff98-476f-b626-b46c6afdded3_en" TargetMode="External"/><Relationship Id="rId1" Type="http://schemas.openxmlformats.org/officeDocument/2006/relationships/slideLayout" Target="../slideLayouts/slideLayout47.xml"/><Relationship Id="rId6" Type="http://schemas.openxmlformats.org/officeDocument/2006/relationships/hyperlink" Target="https://ec.europa.eu/commission/presscorner/detail/en/fs_22_7161" TargetMode="External"/><Relationship Id="rId5" Type="http://schemas.openxmlformats.org/officeDocument/2006/relationships/hyperlink" Target="https://ec.europa.eu/commission/presscorner/detail/en/qanda_22_7159" TargetMode="External"/><Relationship Id="rId4" Type="http://schemas.openxmlformats.org/officeDocument/2006/relationships/hyperlink" Target="https://ec.europa.eu/commission/presscorner/detail/en/ip_22_7156"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13" Type="http://schemas.openxmlformats.org/officeDocument/2006/relationships/image" Target="../media/image90.jpeg"/><Relationship Id="rId18" Type="http://schemas.openxmlformats.org/officeDocument/2006/relationships/image" Target="../media/image95.png"/><Relationship Id="rId26" Type="http://schemas.openxmlformats.org/officeDocument/2006/relationships/image" Target="../media/image103.jpeg"/><Relationship Id="rId39" Type="http://schemas.openxmlformats.org/officeDocument/2006/relationships/image" Target="../media/image116.png"/><Relationship Id="rId21" Type="http://schemas.openxmlformats.org/officeDocument/2006/relationships/image" Target="../media/image98.jpeg"/><Relationship Id="rId34" Type="http://schemas.openxmlformats.org/officeDocument/2006/relationships/image" Target="../media/image111.png"/><Relationship Id="rId42" Type="http://schemas.openxmlformats.org/officeDocument/2006/relationships/image" Target="../media/image119.png"/><Relationship Id="rId7" Type="http://schemas.openxmlformats.org/officeDocument/2006/relationships/image" Target="../media/image84.jpeg"/><Relationship Id="rId2" Type="http://schemas.openxmlformats.org/officeDocument/2006/relationships/notesSlide" Target="../notesSlides/notesSlide6.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jpeg"/><Relationship Id="rId41" Type="http://schemas.openxmlformats.org/officeDocument/2006/relationships/image" Target="../media/image118.png"/><Relationship Id="rId1" Type="http://schemas.openxmlformats.org/officeDocument/2006/relationships/slideLayout" Target="../slideLayouts/slideLayout26.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32" Type="http://schemas.openxmlformats.org/officeDocument/2006/relationships/image" Target="../media/image109.jpeg"/><Relationship Id="rId37" Type="http://schemas.openxmlformats.org/officeDocument/2006/relationships/image" Target="../media/image114.png"/><Relationship Id="rId40" Type="http://schemas.openxmlformats.org/officeDocument/2006/relationships/image" Target="../media/image117.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36" Type="http://schemas.openxmlformats.org/officeDocument/2006/relationships/image" Target="../media/image113.png"/><Relationship Id="rId10" Type="http://schemas.openxmlformats.org/officeDocument/2006/relationships/image" Target="../media/image87.png"/><Relationship Id="rId19" Type="http://schemas.openxmlformats.org/officeDocument/2006/relationships/image" Target="../media/image96.png"/><Relationship Id="rId31" Type="http://schemas.openxmlformats.org/officeDocument/2006/relationships/image" Target="../media/image108.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jpeg"/><Relationship Id="rId22" Type="http://schemas.openxmlformats.org/officeDocument/2006/relationships/image" Target="../media/image99.jpeg"/><Relationship Id="rId27" Type="http://schemas.openxmlformats.org/officeDocument/2006/relationships/image" Target="../media/image104.png"/><Relationship Id="rId30" Type="http://schemas.openxmlformats.org/officeDocument/2006/relationships/image" Target="../media/image107.png"/><Relationship Id="rId35" Type="http://schemas.openxmlformats.org/officeDocument/2006/relationships/image" Target="../media/image112.jpeg"/><Relationship Id="rId43" Type="http://schemas.openxmlformats.org/officeDocument/2006/relationships/image" Target="../media/image120.png"/><Relationship Id="rId8" Type="http://schemas.openxmlformats.org/officeDocument/2006/relationships/image" Target="../media/image85.emf"/><Relationship Id="rId3" Type="http://schemas.openxmlformats.org/officeDocument/2006/relationships/image" Target="../media/image80.jpe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jpeg"/><Relationship Id="rId33" Type="http://schemas.openxmlformats.org/officeDocument/2006/relationships/image" Target="../media/image110.jpeg"/><Relationship Id="rId38" Type="http://schemas.openxmlformats.org/officeDocument/2006/relationships/image" Target="../media/image1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23.png"/><Relationship Id="rId4" Type="http://schemas.openxmlformats.org/officeDocument/2006/relationships/image" Target="../media/image122.png"/></Relationships>
</file>

<file path=ppt/slides/_rels/slide1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image" Target="../media/image124.png"/><Relationship Id="rId1" Type="http://schemas.openxmlformats.org/officeDocument/2006/relationships/slideLayout" Target="../slideLayouts/slideLayout26.xml"/><Relationship Id="rId6" Type="http://schemas.openxmlformats.org/officeDocument/2006/relationships/image" Target="../media/image85.emf"/><Relationship Id="rId5" Type="http://schemas.openxmlformats.org/officeDocument/2006/relationships/chart" Target="../charts/chart2.xml"/><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chart" Target="../charts/chart1.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29.jpeg"/><Relationship Id="rId7"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chart" Target="../charts/chart3.xml"/><Relationship Id="rId9" Type="http://schemas.openxmlformats.org/officeDocument/2006/relationships/image" Target="../media/image13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6.xml"/><Relationship Id="rId5" Type="http://schemas.openxmlformats.org/officeDocument/2006/relationships/image" Target="../media/image136.png"/><Relationship Id="rId4" Type="http://schemas.openxmlformats.org/officeDocument/2006/relationships/image" Target="../media/image135.png"/></Relationships>
</file>

<file path=ppt/slides/_rels/slide22.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23.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31.png"/><Relationship Id="rId3" Type="http://schemas.openxmlformats.org/officeDocument/2006/relationships/notesSlide" Target="../notesSlides/notesSlide10.xml"/><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slideLayout" Target="../slideLayouts/slideLayout26.xml"/><Relationship Id="rId16" Type="http://schemas.openxmlformats.org/officeDocument/2006/relationships/image" Target="../media/image155.png"/><Relationship Id="rId1" Type="http://schemas.openxmlformats.org/officeDocument/2006/relationships/tags" Target="../tags/tag1.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2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6.xml"/><Relationship Id="rId4" Type="http://schemas.openxmlformats.org/officeDocument/2006/relationships/image" Target="../media/image159.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6.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67.png"/></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diagramData" Target="../diagrams/data10.xml"/><Relationship Id="rId16" Type="http://schemas.microsoft.com/office/2007/relationships/diagramDrawing" Target="../diagrams/drawing12.xml"/><Relationship Id="rId1" Type="http://schemas.openxmlformats.org/officeDocument/2006/relationships/slideLayout" Target="../slideLayouts/slideLayout26.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73.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31.xml.rels><?xml version="1.0" encoding="UTF-8" standalone="yes"?>
<Relationships xmlns="http://schemas.openxmlformats.org/package/2006/relationships"><Relationship Id="rId8" Type="http://schemas.openxmlformats.org/officeDocument/2006/relationships/image" Target="../media/image184.jpeg"/><Relationship Id="rId13" Type="http://schemas.openxmlformats.org/officeDocument/2006/relationships/image" Target="../media/image189.jpeg"/><Relationship Id="rId3" Type="http://schemas.openxmlformats.org/officeDocument/2006/relationships/chart" Target="../charts/chart6.xml"/><Relationship Id="rId7" Type="http://schemas.openxmlformats.org/officeDocument/2006/relationships/image" Target="../media/image183.jpeg"/><Relationship Id="rId12" Type="http://schemas.openxmlformats.org/officeDocument/2006/relationships/image" Target="../media/image188.jpeg"/><Relationship Id="rId2" Type="http://schemas.openxmlformats.org/officeDocument/2006/relationships/image" Target="../media/image179.png"/><Relationship Id="rId1" Type="http://schemas.openxmlformats.org/officeDocument/2006/relationships/slideLayout" Target="../slideLayouts/slideLayout26.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jpeg"/><Relationship Id="rId10" Type="http://schemas.openxmlformats.org/officeDocument/2006/relationships/image" Target="../media/image186.png"/><Relationship Id="rId4" Type="http://schemas.openxmlformats.org/officeDocument/2006/relationships/image" Target="../media/image180.jpeg"/><Relationship Id="rId9" Type="http://schemas.openxmlformats.org/officeDocument/2006/relationships/image" Target="../media/image185.png"/><Relationship Id="rId14" Type="http://schemas.openxmlformats.org/officeDocument/2006/relationships/image" Target="../media/image190.png"/></Relationships>
</file>

<file path=ppt/slides/_rels/slide32.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image" Target="../media/image196.jpeg"/><Relationship Id="rId18" Type="http://schemas.openxmlformats.org/officeDocument/2006/relationships/image" Target="../media/image201.png"/><Relationship Id="rId3" Type="http://schemas.openxmlformats.org/officeDocument/2006/relationships/image" Target="../media/image191.jpeg"/><Relationship Id="rId7" Type="http://schemas.openxmlformats.org/officeDocument/2006/relationships/diagramColors" Target="../diagrams/colors14.xml"/><Relationship Id="rId12" Type="http://schemas.openxmlformats.org/officeDocument/2006/relationships/image" Target="../media/image195.jpeg"/><Relationship Id="rId17" Type="http://schemas.openxmlformats.org/officeDocument/2006/relationships/image" Target="../media/image200.png"/><Relationship Id="rId2" Type="http://schemas.openxmlformats.org/officeDocument/2006/relationships/notesSlide" Target="../notesSlides/notesSlide13.xml"/><Relationship Id="rId16" Type="http://schemas.openxmlformats.org/officeDocument/2006/relationships/image" Target="../media/image199.png"/><Relationship Id="rId1" Type="http://schemas.openxmlformats.org/officeDocument/2006/relationships/slideLayout" Target="../slideLayouts/slideLayout26.xml"/><Relationship Id="rId6" Type="http://schemas.openxmlformats.org/officeDocument/2006/relationships/diagramQuickStyle" Target="../diagrams/quickStyle14.xml"/><Relationship Id="rId11" Type="http://schemas.openxmlformats.org/officeDocument/2006/relationships/image" Target="../media/image194.jpeg"/><Relationship Id="rId5" Type="http://schemas.openxmlformats.org/officeDocument/2006/relationships/diagramLayout" Target="../diagrams/layout14.xml"/><Relationship Id="rId15" Type="http://schemas.openxmlformats.org/officeDocument/2006/relationships/image" Target="../media/image198.png"/><Relationship Id="rId10" Type="http://schemas.openxmlformats.org/officeDocument/2006/relationships/image" Target="../media/image193.jpeg"/><Relationship Id="rId4" Type="http://schemas.openxmlformats.org/officeDocument/2006/relationships/diagramData" Target="../diagrams/data14.xml"/><Relationship Id="rId9" Type="http://schemas.openxmlformats.org/officeDocument/2006/relationships/image" Target="../media/image192.jpeg"/><Relationship Id="rId14" Type="http://schemas.openxmlformats.org/officeDocument/2006/relationships/image" Target="../media/image197.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202.jpeg"/><Relationship Id="rId7" Type="http://schemas.openxmlformats.org/officeDocument/2006/relationships/diagramQuickStyle" Target="../diagrams/quickStyle15.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204.png"/><Relationship Id="rId4" Type="http://schemas.openxmlformats.org/officeDocument/2006/relationships/image" Target="../media/image203.png"/><Relationship Id="rId9" Type="http://schemas.microsoft.com/office/2007/relationships/diagramDrawing" Target="../diagrams/drawing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205.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07.png"/><Relationship Id="rId18" Type="http://schemas.openxmlformats.org/officeDocument/2006/relationships/image" Target="../media/image212.png"/><Relationship Id="rId26" Type="http://schemas.openxmlformats.org/officeDocument/2006/relationships/image" Target="../media/image218.png"/><Relationship Id="rId3" Type="http://schemas.openxmlformats.org/officeDocument/2006/relationships/image" Target="../media/image35.png"/><Relationship Id="rId21" Type="http://schemas.openxmlformats.org/officeDocument/2006/relationships/image" Target="../media/image214.png"/><Relationship Id="rId7" Type="http://schemas.openxmlformats.org/officeDocument/2006/relationships/image" Target="../media/image29.jpeg"/><Relationship Id="rId12" Type="http://schemas.openxmlformats.org/officeDocument/2006/relationships/image" Target="../media/image206.png"/><Relationship Id="rId17" Type="http://schemas.openxmlformats.org/officeDocument/2006/relationships/image" Target="../media/image211.png"/><Relationship Id="rId25" Type="http://schemas.openxmlformats.org/officeDocument/2006/relationships/image" Target="../media/image43.png"/><Relationship Id="rId2" Type="http://schemas.openxmlformats.org/officeDocument/2006/relationships/image" Target="../media/image27.jpeg"/><Relationship Id="rId16" Type="http://schemas.openxmlformats.org/officeDocument/2006/relationships/image" Target="../media/image210.png"/><Relationship Id="rId20"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24" Type="http://schemas.openxmlformats.org/officeDocument/2006/relationships/image" Target="../media/image217.png"/><Relationship Id="rId5" Type="http://schemas.openxmlformats.org/officeDocument/2006/relationships/image" Target="../media/image45.jpeg"/><Relationship Id="rId15" Type="http://schemas.openxmlformats.org/officeDocument/2006/relationships/image" Target="../media/image209.png"/><Relationship Id="rId23" Type="http://schemas.openxmlformats.org/officeDocument/2006/relationships/image" Target="../media/image216.jpg"/><Relationship Id="rId28" Type="http://schemas.openxmlformats.org/officeDocument/2006/relationships/image" Target="../media/image219.jpg"/><Relationship Id="rId10" Type="http://schemas.openxmlformats.org/officeDocument/2006/relationships/image" Target="../media/image31.png"/><Relationship Id="rId19" Type="http://schemas.openxmlformats.org/officeDocument/2006/relationships/image" Target="../media/image213.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image" Target="../media/image208.png"/><Relationship Id="rId22" Type="http://schemas.openxmlformats.org/officeDocument/2006/relationships/image" Target="../media/image215.jpeg"/><Relationship Id="rId27" Type="http://schemas.openxmlformats.org/officeDocument/2006/relationships/image" Target="../media/image42.jp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20.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12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4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21.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4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23.png"/><Relationship Id="rId18" Type="http://schemas.openxmlformats.org/officeDocument/2006/relationships/image" Target="../media/image228.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22.png"/><Relationship Id="rId17" Type="http://schemas.openxmlformats.org/officeDocument/2006/relationships/image" Target="../media/image227.png"/><Relationship Id="rId2" Type="http://schemas.openxmlformats.org/officeDocument/2006/relationships/image" Target="../media/image27.jpeg"/><Relationship Id="rId16"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image" Target="../media/image225.pn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image" Target="../media/image2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2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5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5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Layout" Target="../diagrams/layout18.xml"/><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diagramData" Target="../diagrams/data18.xml"/><Relationship Id="rId2" Type="http://schemas.openxmlformats.org/officeDocument/2006/relationships/image" Target="../media/image27.jpeg"/><Relationship Id="rId16" Type="http://schemas.microsoft.com/office/2007/relationships/diagramDrawing" Target="../diagrams/drawing18.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diagramColors" Target="../diagrams/colors18.xml"/><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30.png"/><Relationship Id="rId18" Type="http://schemas.openxmlformats.org/officeDocument/2006/relationships/image" Target="../media/image148.png"/><Relationship Id="rId3" Type="http://schemas.openxmlformats.org/officeDocument/2006/relationships/image" Target="../media/image35.png"/><Relationship Id="rId21" Type="http://schemas.openxmlformats.org/officeDocument/2006/relationships/image" Target="../media/image151.png"/><Relationship Id="rId7" Type="http://schemas.openxmlformats.org/officeDocument/2006/relationships/image" Target="../media/image29.jpeg"/><Relationship Id="rId12" Type="http://schemas.openxmlformats.org/officeDocument/2006/relationships/image" Target="../media/image143.png"/><Relationship Id="rId17" Type="http://schemas.openxmlformats.org/officeDocument/2006/relationships/image" Target="../media/image147.png"/><Relationship Id="rId2" Type="http://schemas.openxmlformats.org/officeDocument/2006/relationships/image" Target="../media/image27.jpeg"/><Relationship Id="rId16" Type="http://schemas.openxmlformats.org/officeDocument/2006/relationships/image" Target="../media/image146.png"/><Relationship Id="rId20"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24" Type="http://schemas.openxmlformats.org/officeDocument/2006/relationships/image" Target="../media/image154.png"/><Relationship Id="rId5" Type="http://schemas.openxmlformats.org/officeDocument/2006/relationships/image" Target="../media/image45.jpeg"/><Relationship Id="rId15" Type="http://schemas.openxmlformats.org/officeDocument/2006/relationships/image" Target="../media/image145.png"/><Relationship Id="rId23" Type="http://schemas.openxmlformats.org/officeDocument/2006/relationships/image" Target="../media/image153.png"/><Relationship Id="rId10" Type="http://schemas.openxmlformats.org/officeDocument/2006/relationships/image" Target="../media/image31.png"/><Relationship Id="rId19" Type="http://schemas.openxmlformats.org/officeDocument/2006/relationships/image" Target="../media/image149.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image" Target="../media/image144.png"/><Relationship Id="rId22" Type="http://schemas.openxmlformats.org/officeDocument/2006/relationships/image" Target="../media/image152.png"/></Relationships>
</file>

<file path=ppt/slides/_rels/slide5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Layout" Target="../diagrams/layout19.xml"/><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diagramData" Target="../diagrams/data19.xml"/><Relationship Id="rId17" Type="http://schemas.openxmlformats.org/officeDocument/2006/relationships/image" Target="../media/image231.png"/><Relationship Id="rId2" Type="http://schemas.openxmlformats.org/officeDocument/2006/relationships/image" Target="../media/image27.jpeg"/><Relationship Id="rId16" Type="http://schemas.microsoft.com/office/2007/relationships/diagramDrawing" Target="../diagrams/drawing19.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diagramColors" Target="../diagrams/colors19.xml"/><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diagramQuickStyle" Target="../diagrams/quickStyle19.xml"/></Relationships>
</file>

<file path=ppt/slides/_rels/slide5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Layout" Target="../diagrams/layout20.xml"/><Relationship Id="rId18" Type="http://schemas.openxmlformats.org/officeDocument/2006/relationships/image" Target="../media/image232.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diagramData" Target="../diagrams/data20.xml"/><Relationship Id="rId17" Type="http://schemas.openxmlformats.org/officeDocument/2006/relationships/image" Target="../media/image231.png"/><Relationship Id="rId2" Type="http://schemas.openxmlformats.org/officeDocument/2006/relationships/image" Target="../media/image27.jpeg"/><Relationship Id="rId16" Type="http://schemas.microsoft.com/office/2007/relationships/diagramDrawing" Target="../diagrams/drawing20.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diagramColors" Target="../diagrams/colors20.xml"/><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diagramQuickStyle" Target="../diagrams/quickStyle20.xml"/></Relationships>
</file>

<file path=ppt/slides/_rels/slide5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Layout" Target="../diagrams/layout21.xml"/><Relationship Id="rId18" Type="http://schemas.openxmlformats.org/officeDocument/2006/relationships/image" Target="../media/image233.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diagramData" Target="../diagrams/data21.xml"/><Relationship Id="rId17" Type="http://schemas.openxmlformats.org/officeDocument/2006/relationships/image" Target="../media/image231.png"/><Relationship Id="rId2" Type="http://schemas.openxmlformats.org/officeDocument/2006/relationships/image" Target="../media/image27.jpeg"/><Relationship Id="rId16" Type="http://schemas.microsoft.com/office/2007/relationships/diagramDrawing" Target="../diagrams/drawing21.xml"/><Relationship Id="rId20"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diagramColors" Target="../diagrams/colors21.xml"/><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diagramQuickStyle" Target="../diagrams/quickStyle21.xml"/></Relationships>
</file>

<file path=ppt/slides/_rels/slide5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Layout" Target="../diagrams/layout22.xml"/><Relationship Id="rId18" Type="http://schemas.openxmlformats.org/officeDocument/2006/relationships/image" Target="../media/image233.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diagramData" Target="../diagrams/data22.xml"/><Relationship Id="rId17" Type="http://schemas.openxmlformats.org/officeDocument/2006/relationships/image" Target="../media/image231.png"/><Relationship Id="rId2" Type="http://schemas.openxmlformats.org/officeDocument/2006/relationships/image" Target="../media/image27.jpeg"/><Relationship Id="rId16" Type="http://schemas.microsoft.com/office/2007/relationships/diagramDrawing" Target="../diagrams/drawing22.xml"/><Relationship Id="rId20"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diagramColors" Target="../diagrams/colors22.xml"/><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diagramQuickStyle" Target="../diagrams/quickStyle2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Layout" Target="../diagrams/layout23.xml"/><Relationship Id="rId18" Type="http://schemas.openxmlformats.org/officeDocument/2006/relationships/image" Target="../media/image233.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diagramData" Target="../diagrams/data23.xml"/><Relationship Id="rId17" Type="http://schemas.openxmlformats.org/officeDocument/2006/relationships/image" Target="../media/image231.png"/><Relationship Id="rId2" Type="http://schemas.openxmlformats.org/officeDocument/2006/relationships/image" Target="../media/image27.jpeg"/><Relationship Id="rId16" Type="http://schemas.microsoft.com/office/2007/relationships/diagramDrawing" Target="../diagrams/drawing23.xml"/><Relationship Id="rId20"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diagramColors" Target="../diagrams/colors23.xml"/><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diagramQuickStyle" Target="../diagrams/quickStyle23.xml"/></Relationships>
</file>

<file path=ppt/slides/_rels/slide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6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Layout" Target="../diagrams/layout24.xml"/><Relationship Id="rId18" Type="http://schemas.microsoft.com/office/2007/relationships/hdphoto" Target="../media/hdphoto3.wdp"/><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diagramData" Target="../diagrams/data24.xml"/><Relationship Id="rId17" Type="http://schemas.openxmlformats.org/officeDocument/2006/relationships/image" Target="../media/image233.png"/><Relationship Id="rId2" Type="http://schemas.openxmlformats.org/officeDocument/2006/relationships/image" Target="../media/image27.jpeg"/><Relationship Id="rId16" Type="http://schemas.microsoft.com/office/2007/relationships/diagramDrawing" Target="../diagrams/drawing24.xml"/><Relationship Id="rId20"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diagramColors" Target="../diagrams/colors24.xml"/><Relationship Id="rId10" Type="http://schemas.openxmlformats.org/officeDocument/2006/relationships/image" Target="../media/image31.png"/><Relationship Id="rId19" Type="http://schemas.openxmlformats.org/officeDocument/2006/relationships/image" Target="../media/image231.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diagramQuickStyle" Target="../diagrams/quickStyle24.xml"/></Relationships>
</file>

<file path=ppt/slides/_rels/slide63.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Layout" Target="../diagrams/layout25.xml"/><Relationship Id="rId18" Type="http://schemas.openxmlformats.org/officeDocument/2006/relationships/image" Target="../media/image233.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diagramData" Target="../diagrams/data25.xml"/><Relationship Id="rId17" Type="http://schemas.openxmlformats.org/officeDocument/2006/relationships/image" Target="../media/image231.png"/><Relationship Id="rId2" Type="http://schemas.openxmlformats.org/officeDocument/2006/relationships/image" Target="../media/image27.jpeg"/><Relationship Id="rId16" Type="http://schemas.microsoft.com/office/2007/relationships/diagramDrawing" Target="../diagrams/drawing25.xml"/><Relationship Id="rId20"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diagramColors" Target="../diagrams/colors25.xml"/><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diagramQuickStyle" Target="../diagrams/quickStyle25.xml"/></Relationships>
</file>

<file path=ppt/slides/_rels/slide6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35.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6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36.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6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38.png"/><Relationship Id="rId18" Type="http://schemas.openxmlformats.org/officeDocument/2006/relationships/image" Target="../media/image243.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37.png"/><Relationship Id="rId17" Type="http://schemas.openxmlformats.org/officeDocument/2006/relationships/image" Target="../media/image242.png"/><Relationship Id="rId2" Type="http://schemas.openxmlformats.org/officeDocument/2006/relationships/image" Target="../media/image27.jpeg"/><Relationship Id="rId16"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image" Target="../media/image240.png"/><Relationship Id="rId10" Type="http://schemas.openxmlformats.org/officeDocument/2006/relationships/image" Target="../media/image31.png"/><Relationship Id="rId19" Type="http://schemas.openxmlformats.org/officeDocument/2006/relationships/image" Target="../media/image244.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image" Target="../media/image239.png"/></Relationships>
</file>

<file path=ppt/slides/_rels/slide6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45.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37.png"/><Relationship Id="rId2" Type="http://schemas.openxmlformats.org/officeDocument/2006/relationships/image" Target="../media/image27.jpeg"/><Relationship Id="rId16"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image" Target="../media/image247.pn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image" Target="../media/image246.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4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7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7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7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7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7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7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7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7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Layout" Target="../diagrams/layout26.xml"/><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diagramData" Target="../diagrams/data26.xml"/><Relationship Id="rId2" Type="http://schemas.openxmlformats.org/officeDocument/2006/relationships/image" Target="../media/image27.jpeg"/><Relationship Id="rId16" Type="http://schemas.microsoft.com/office/2007/relationships/diagramDrawing" Target="../diagrams/drawing26.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diagramColors" Target="../diagrams/colors26.xml"/><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diagramQuickStyle" Target="../diagrams/quickStyle26.xml"/></Relationships>
</file>

<file path=ppt/slides/_rels/slide7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50.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5.xml"/><Relationship Id="rId4" Type="http://schemas.openxmlformats.org/officeDocument/2006/relationships/image" Target="../media/image49.png"/></Relationships>
</file>

<file path=ppt/slides/_rels/slide8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8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8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52.jpeg"/><Relationship Id="rId3" Type="http://schemas.openxmlformats.org/officeDocument/2006/relationships/image" Target="../media/image35.png"/><Relationship Id="rId7" Type="http://schemas.openxmlformats.org/officeDocument/2006/relationships/image" Target="../media/image29.jpeg"/><Relationship Id="rId12" Type="http://schemas.openxmlformats.org/officeDocument/2006/relationships/image" Target="../media/image251.jpeg"/><Relationship Id="rId2" Type="http://schemas.openxmlformats.org/officeDocument/2006/relationships/image" Target="../media/image27.jpeg"/><Relationship Id="rId16"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5" Type="http://schemas.openxmlformats.org/officeDocument/2006/relationships/image" Target="../media/image254.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 Id="rId14" Type="http://schemas.openxmlformats.org/officeDocument/2006/relationships/image" Target="../media/image253.jpeg"/></Relationships>
</file>

<file path=ppt/slides/_rels/slide8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8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44.png"/><Relationship Id="rId9" Type="http://schemas.microsoft.com/office/2007/relationships/hdphoto" Target="../media/hdphoto1.wdp"/></Relationships>
</file>

<file path=ppt/slides/_rels/slide8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256.png"/><Relationship Id="rId18" Type="http://schemas.openxmlformats.org/officeDocument/2006/relationships/image" Target="../media/image260.png"/><Relationship Id="rId3" Type="http://schemas.openxmlformats.org/officeDocument/2006/relationships/image" Target="../media/image27.jpeg"/><Relationship Id="rId7" Type="http://schemas.openxmlformats.org/officeDocument/2006/relationships/image" Target="../media/image28.jpeg"/><Relationship Id="rId12" Type="http://schemas.openxmlformats.org/officeDocument/2006/relationships/image" Target="../media/image39.png"/><Relationship Id="rId17" Type="http://schemas.openxmlformats.org/officeDocument/2006/relationships/image" Target="../media/image259.jpeg"/><Relationship Id="rId2" Type="http://schemas.openxmlformats.org/officeDocument/2006/relationships/notesSlide" Target="../notesSlides/notesSlide16.xml"/><Relationship Id="rId16" Type="http://schemas.openxmlformats.org/officeDocument/2006/relationships/image" Target="../media/image258.png"/><Relationship Id="rId20"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31.png"/><Relationship Id="rId5" Type="http://schemas.openxmlformats.org/officeDocument/2006/relationships/image" Target="../media/image44.png"/><Relationship Id="rId15" Type="http://schemas.openxmlformats.org/officeDocument/2006/relationships/image" Target="../media/image117.png"/><Relationship Id="rId10" Type="http://schemas.microsoft.com/office/2007/relationships/hdphoto" Target="../media/hdphoto1.wdp"/><Relationship Id="rId19" Type="http://schemas.openxmlformats.org/officeDocument/2006/relationships/image" Target="../media/image261.png"/><Relationship Id="rId4" Type="http://schemas.openxmlformats.org/officeDocument/2006/relationships/image" Target="../media/image35.png"/><Relationship Id="rId9" Type="http://schemas.openxmlformats.org/officeDocument/2006/relationships/image" Target="../media/image30.png"/><Relationship Id="rId14" Type="http://schemas.openxmlformats.org/officeDocument/2006/relationships/image" Target="../media/image257.png"/></Relationships>
</file>

<file path=ppt/slides/_rels/slide8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45.jpeg"/><Relationship Id="rId10"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hemeOverride" Target="../theme/themeOverride2.xml"/><Relationship Id="rId5" Type="http://schemas.openxmlformats.org/officeDocument/2006/relationships/image" Target="../media/image264.png"/><Relationship Id="rId4" Type="http://schemas.openxmlformats.org/officeDocument/2006/relationships/image" Target="../media/image263.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66.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8" Type="http://schemas.openxmlformats.org/officeDocument/2006/relationships/image" Target="../media/image267.png"/><Relationship Id="rId13" Type="http://schemas.microsoft.com/office/2007/relationships/hdphoto" Target="../media/hdphoto5.wdp"/><Relationship Id="rId3" Type="http://schemas.openxmlformats.org/officeDocument/2006/relationships/diagramData" Target="../diagrams/data27.xml"/><Relationship Id="rId7" Type="http://schemas.microsoft.com/office/2007/relationships/diagramDrawing" Target="../diagrams/drawing27.xml"/><Relationship Id="rId12" Type="http://schemas.openxmlformats.org/officeDocument/2006/relationships/image" Target="../media/image270.png"/><Relationship Id="rId17" Type="http://schemas.openxmlformats.org/officeDocument/2006/relationships/image" Target="../media/image274.jpeg"/><Relationship Id="rId2" Type="http://schemas.openxmlformats.org/officeDocument/2006/relationships/notesSlide" Target="../notesSlides/notesSlide21.xml"/><Relationship Id="rId16" Type="http://schemas.openxmlformats.org/officeDocument/2006/relationships/image" Target="../media/image273.png"/><Relationship Id="rId1" Type="http://schemas.openxmlformats.org/officeDocument/2006/relationships/slideLayout" Target="../slideLayouts/slideLayout15.xml"/><Relationship Id="rId6" Type="http://schemas.openxmlformats.org/officeDocument/2006/relationships/diagramColors" Target="../diagrams/colors27.xml"/><Relationship Id="rId11" Type="http://schemas.openxmlformats.org/officeDocument/2006/relationships/image" Target="../media/image269.png"/><Relationship Id="rId5" Type="http://schemas.openxmlformats.org/officeDocument/2006/relationships/diagramQuickStyle" Target="../diagrams/quickStyle27.xml"/><Relationship Id="rId15" Type="http://schemas.openxmlformats.org/officeDocument/2006/relationships/image" Target="../media/image272.jpeg"/><Relationship Id="rId10" Type="http://schemas.microsoft.com/office/2007/relationships/hdphoto" Target="../media/hdphoto4.wdp"/><Relationship Id="rId4" Type="http://schemas.openxmlformats.org/officeDocument/2006/relationships/diagramLayout" Target="../diagrams/layout27.xml"/><Relationship Id="rId9" Type="http://schemas.openxmlformats.org/officeDocument/2006/relationships/image" Target="../media/image268.png"/><Relationship Id="rId14" Type="http://schemas.openxmlformats.org/officeDocument/2006/relationships/image" Target="../media/image271.pn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93.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6.png"/><Relationship Id="rId18" Type="http://schemas.openxmlformats.org/officeDocument/2006/relationships/image" Target="../media/image291.png"/><Relationship Id="rId3" Type="http://schemas.openxmlformats.org/officeDocument/2006/relationships/image" Target="../media/image276.png"/><Relationship Id="rId7" Type="http://schemas.openxmlformats.org/officeDocument/2006/relationships/image" Target="../media/image280.png"/><Relationship Id="rId12" Type="http://schemas.openxmlformats.org/officeDocument/2006/relationships/image" Target="../media/image285.png"/><Relationship Id="rId17" Type="http://schemas.openxmlformats.org/officeDocument/2006/relationships/image" Target="../media/image290.bin"/><Relationship Id="rId2" Type="http://schemas.openxmlformats.org/officeDocument/2006/relationships/notesSlide" Target="../notesSlides/notesSlide23.xml"/><Relationship Id="rId16" Type="http://schemas.openxmlformats.org/officeDocument/2006/relationships/image" Target="../media/image289.png"/><Relationship Id="rId20" Type="http://schemas.openxmlformats.org/officeDocument/2006/relationships/image" Target="../media/image293.png"/><Relationship Id="rId1" Type="http://schemas.openxmlformats.org/officeDocument/2006/relationships/slideLayout" Target="../slideLayouts/slideLayout15.xml"/><Relationship Id="rId6" Type="http://schemas.openxmlformats.org/officeDocument/2006/relationships/image" Target="../media/image279.png"/><Relationship Id="rId11" Type="http://schemas.openxmlformats.org/officeDocument/2006/relationships/image" Target="../media/image284.png"/><Relationship Id="rId5" Type="http://schemas.openxmlformats.org/officeDocument/2006/relationships/image" Target="../media/image278.png"/><Relationship Id="rId15" Type="http://schemas.openxmlformats.org/officeDocument/2006/relationships/image" Target="../media/image288.png"/><Relationship Id="rId10" Type="http://schemas.openxmlformats.org/officeDocument/2006/relationships/image" Target="../media/image283.jpg"/><Relationship Id="rId19" Type="http://schemas.openxmlformats.org/officeDocument/2006/relationships/image" Target="../media/image292.jpg"/><Relationship Id="rId4" Type="http://schemas.openxmlformats.org/officeDocument/2006/relationships/image" Target="../media/image277.png"/><Relationship Id="rId9" Type="http://schemas.openxmlformats.org/officeDocument/2006/relationships/image" Target="../media/image282.jpeg"/><Relationship Id="rId14" Type="http://schemas.openxmlformats.org/officeDocument/2006/relationships/image" Target="../media/image287.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96.xml.rels><?xml version="1.0" encoding="UTF-8" standalone="yes"?>
<Relationships xmlns="http://schemas.openxmlformats.org/package/2006/relationships"><Relationship Id="rId8" Type="http://schemas.openxmlformats.org/officeDocument/2006/relationships/image" Target="../media/image297.png"/><Relationship Id="rId3" Type="http://schemas.openxmlformats.org/officeDocument/2006/relationships/image" Target="../media/image294.png"/><Relationship Id="rId7" Type="http://schemas.openxmlformats.org/officeDocument/2006/relationships/image" Target="../media/image296.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Colors" Target="../diagrams/colors29.xml"/><Relationship Id="rId11" Type="http://schemas.openxmlformats.org/officeDocument/2006/relationships/image" Target="../media/image303.png"/><Relationship Id="rId5" Type="http://schemas.openxmlformats.org/officeDocument/2006/relationships/diagramQuickStyle" Target="../diagrams/quickStyle29.xml"/><Relationship Id="rId10" Type="http://schemas.openxmlformats.org/officeDocument/2006/relationships/image" Target="../media/image302.png"/><Relationship Id="rId4" Type="http://schemas.openxmlformats.org/officeDocument/2006/relationships/diagramLayout" Target="../diagrams/layout29.xml"/><Relationship Id="rId9" Type="http://schemas.openxmlformats.org/officeDocument/2006/relationships/image" Target="../media/image301.png"/></Relationships>
</file>

<file path=ppt/slides/_rels/slide9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erbe, vache, ciel, champ&#10;&#10;Description générée automatiquement">
            <a:extLst>
              <a:ext uri="{FF2B5EF4-FFF2-40B4-BE49-F238E27FC236}">
                <a16:creationId xmlns:a16="http://schemas.microsoft.com/office/drawing/2014/main" id="{17D9D3A2-A956-34D8-260E-F224DB9EDC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5410208"/>
          </a:xfrm>
          <a:prstGeom prst="rect">
            <a:avLst/>
          </a:prstGeom>
        </p:spPr>
      </p:pic>
      <p:sp>
        <p:nvSpPr>
          <p:cNvPr id="37" name="Rectangle 36">
            <a:extLst>
              <a:ext uri="{FF2B5EF4-FFF2-40B4-BE49-F238E27FC236}">
                <a16:creationId xmlns:a16="http://schemas.microsoft.com/office/drawing/2014/main" id="{3D0251A4-59E1-4E4C-894E-83A536345E92}"/>
              </a:ext>
            </a:extLst>
          </p:cNvPr>
          <p:cNvSpPr/>
          <p:nvPr/>
        </p:nvSpPr>
        <p:spPr>
          <a:xfrm>
            <a:off x="10412915" y="5459744"/>
            <a:ext cx="1664499" cy="13548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solidFill>
                <a:schemeClr val="accent1">
                  <a:lumMod val="50000"/>
                </a:schemeClr>
              </a:solidFill>
            </a:endParaRPr>
          </a:p>
          <a:p>
            <a:endParaRPr lang="en-US" sz="1000">
              <a:solidFill>
                <a:schemeClr val="accent1">
                  <a:lumMod val="50000"/>
                </a:schemeClr>
              </a:solidFill>
            </a:endParaRPr>
          </a:p>
          <a:p>
            <a:endParaRPr lang="en-US" sz="1000">
              <a:solidFill>
                <a:schemeClr val="accent1">
                  <a:lumMod val="50000"/>
                </a:schemeClr>
              </a:solidFill>
            </a:endParaRPr>
          </a:p>
          <a:p>
            <a:endParaRPr lang="en-US" sz="1000">
              <a:solidFill>
                <a:schemeClr val="accent1">
                  <a:lumMod val="50000"/>
                </a:schemeClr>
              </a:solidFill>
            </a:endParaRPr>
          </a:p>
          <a:p>
            <a:r>
              <a:rPr lang="en-US" sz="1000">
                <a:solidFill>
                  <a:schemeClr val="accent1">
                    <a:lumMod val="50000"/>
                  </a:schemeClr>
                </a:solidFill>
              </a:rPr>
              <a:t>Ce </a:t>
            </a:r>
            <a:r>
              <a:rPr lang="en-US" sz="1000" err="1">
                <a:solidFill>
                  <a:schemeClr val="accent1">
                    <a:lumMod val="50000"/>
                  </a:schemeClr>
                </a:solidFill>
              </a:rPr>
              <a:t>projet</a:t>
            </a:r>
            <a:r>
              <a:rPr lang="en-US" sz="1000">
                <a:solidFill>
                  <a:schemeClr val="accent1">
                    <a:lumMod val="50000"/>
                  </a:schemeClr>
                </a:solidFill>
              </a:rPr>
              <a:t> </a:t>
            </a:r>
            <a:r>
              <a:rPr lang="en-US" sz="1000" err="1">
                <a:solidFill>
                  <a:schemeClr val="accent1">
                    <a:lumMod val="50000"/>
                  </a:schemeClr>
                </a:solidFill>
              </a:rPr>
              <a:t>bénéficie</a:t>
            </a:r>
            <a:r>
              <a:rPr lang="en-US" sz="1000">
                <a:solidFill>
                  <a:schemeClr val="accent1">
                    <a:lumMod val="50000"/>
                  </a:schemeClr>
                </a:solidFill>
              </a:rPr>
              <a:t> du </a:t>
            </a:r>
            <a:r>
              <a:rPr lang="en-US" sz="1000" err="1">
                <a:solidFill>
                  <a:schemeClr val="accent1">
                    <a:lumMod val="50000"/>
                  </a:schemeClr>
                </a:solidFill>
              </a:rPr>
              <a:t>soutien</a:t>
            </a:r>
            <a:r>
              <a:rPr lang="en-US" sz="1000">
                <a:solidFill>
                  <a:schemeClr val="accent1">
                    <a:lumMod val="50000"/>
                  </a:schemeClr>
                </a:solidFill>
              </a:rPr>
              <a:t> du </a:t>
            </a:r>
            <a:r>
              <a:rPr lang="en-US" sz="1000" err="1">
                <a:solidFill>
                  <a:schemeClr val="accent1">
                    <a:lumMod val="50000"/>
                  </a:schemeClr>
                </a:solidFill>
              </a:rPr>
              <a:t>programme</a:t>
            </a:r>
            <a:r>
              <a:rPr lang="en-US" sz="1000">
                <a:solidFill>
                  <a:schemeClr val="accent1">
                    <a:lumMod val="50000"/>
                  </a:schemeClr>
                </a:solidFill>
              </a:rPr>
              <a:t> LIFE de </a:t>
            </a:r>
            <a:r>
              <a:rPr lang="en-US" sz="1000" err="1">
                <a:solidFill>
                  <a:schemeClr val="accent1">
                    <a:lumMod val="50000"/>
                  </a:schemeClr>
                </a:solidFill>
              </a:rPr>
              <a:t>l’Union</a:t>
            </a:r>
            <a:r>
              <a:rPr lang="en-US" sz="1000">
                <a:solidFill>
                  <a:schemeClr val="accent1">
                    <a:lumMod val="50000"/>
                  </a:schemeClr>
                </a:solidFill>
              </a:rPr>
              <a:t> </a:t>
            </a:r>
            <a:r>
              <a:rPr lang="en-US" sz="1000" err="1">
                <a:solidFill>
                  <a:schemeClr val="accent1">
                    <a:lumMod val="50000"/>
                  </a:schemeClr>
                </a:solidFill>
              </a:rPr>
              <a:t>Européenne</a:t>
            </a:r>
            <a:r>
              <a:rPr lang="en-US" sz="1000">
                <a:solidFill>
                  <a:schemeClr val="accent1">
                    <a:lumMod val="50000"/>
                  </a:schemeClr>
                </a:solidFill>
              </a:rPr>
              <a:t>.</a:t>
            </a:r>
            <a:endParaRPr lang="fr-FR" sz="1000">
              <a:solidFill>
                <a:schemeClr val="accent1">
                  <a:lumMod val="50000"/>
                </a:schemeClr>
              </a:solidFill>
            </a:endParaRP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208907" y="1502731"/>
            <a:ext cx="11774186" cy="1667252"/>
          </a:xfrm>
        </p:spPr>
        <p:txBody>
          <a:bodyPr>
            <a:normAutofit fontScale="90000"/>
          </a:bodyPr>
          <a:lstStyle/>
          <a:p>
            <a:r>
              <a:rPr lang="fr-FR" sz="4800" b="1" dirty="0">
                <a:solidFill>
                  <a:schemeClr val="bg1"/>
                </a:solidFill>
              </a:rPr>
              <a:t>LIFE CARBON FARMING – Carbon </a:t>
            </a:r>
            <a:r>
              <a:rPr lang="fr-FR" sz="4800" b="1" dirty="0" err="1">
                <a:solidFill>
                  <a:schemeClr val="bg1"/>
                </a:solidFill>
              </a:rPr>
              <a:t>farming</a:t>
            </a:r>
            <a:r>
              <a:rPr lang="fr-FR" sz="4800" b="1" dirty="0">
                <a:solidFill>
                  <a:schemeClr val="bg1"/>
                </a:solidFill>
              </a:rPr>
              <a:t> certification and </a:t>
            </a:r>
            <a:r>
              <a:rPr lang="fr-FR" sz="4800" b="1" dirty="0" err="1">
                <a:solidFill>
                  <a:schemeClr val="bg1"/>
                </a:solidFill>
              </a:rPr>
              <a:t>rewarding</a:t>
            </a:r>
            <a:r>
              <a:rPr lang="fr-FR" sz="4800" b="1" dirty="0">
                <a:solidFill>
                  <a:schemeClr val="bg1"/>
                </a:solidFill>
              </a:rPr>
              <a:t> </a:t>
            </a:r>
            <a:r>
              <a:rPr lang="fr-FR" sz="4800" b="1" dirty="0" err="1">
                <a:solidFill>
                  <a:schemeClr val="bg1"/>
                </a:solidFill>
              </a:rPr>
              <a:t>mechanisms</a:t>
            </a:r>
            <a:r>
              <a:rPr lang="fr-FR" sz="4800" b="1" dirty="0">
                <a:solidFill>
                  <a:schemeClr val="bg1"/>
                </a:solidFill>
              </a:rPr>
              <a:t> in the agricultural </a:t>
            </a:r>
            <a:r>
              <a:rPr lang="fr-FR" sz="4800" b="1" dirty="0" err="1">
                <a:solidFill>
                  <a:schemeClr val="bg1"/>
                </a:solidFill>
              </a:rPr>
              <a:t>sector</a:t>
            </a:r>
            <a:endParaRPr lang="fr-FR" sz="4800" b="1" dirty="0">
              <a:solidFill>
                <a:schemeClr val="bg1"/>
              </a:solidFill>
              <a:cs typeface="Calibri Light"/>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208907" y="4497362"/>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bg1"/>
                </a:solidFill>
              </a:rPr>
              <a:t>Brussels – 25/01/2023</a:t>
            </a:r>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8688" y="5538900"/>
            <a:ext cx="876588" cy="633472"/>
          </a:xfrm>
          <a:prstGeom prst="rect">
            <a:avLst/>
          </a:prstGeom>
        </p:spPr>
      </p:pic>
      <p:pic>
        <p:nvPicPr>
          <p:cNvPr id="10" name="Image 9">
            <a:extLst>
              <a:ext uri="{FF2B5EF4-FFF2-40B4-BE49-F238E27FC236}">
                <a16:creationId xmlns:a16="http://schemas.microsoft.com/office/drawing/2014/main" id="{51D3EA05-1BDB-46CA-99B8-E990929763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98142" y="5478857"/>
            <a:ext cx="1331207" cy="608267"/>
          </a:xfrm>
          <a:prstGeom prst="rect">
            <a:avLst/>
          </a:prstGeom>
        </p:spPr>
      </p:pic>
      <p:pic>
        <p:nvPicPr>
          <p:cNvPr id="11" name="Image 10">
            <a:extLst>
              <a:ext uri="{FF2B5EF4-FFF2-40B4-BE49-F238E27FC236}">
                <a16:creationId xmlns:a16="http://schemas.microsoft.com/office/drawing/2014/main" id="{E093BEF8-7BB6-48F4-A15A-DA161541D0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7043" y="5471560"/>
            <a:ext cx="1162598" cy="628264"/>
          </a:xfrm>
          <a:prstGeom prst="rect">
            <a:avLst/>
          </a:prstGeom>
        </p:spPr>
      </p:pic>
      <p:pic>
        <p:nvPicPr>
          <p:cNvPr id="12" name="Imagen 4">
            <a:extLst>
              <a:ext uri="{FF2B5EF4-FFF2-40B4-BE49-F238E27FC236}">
                <a16:creationId xmlns:a16="http://schemas.microsoft.com/office/drawing/2014/main" id="{1AE73905-FF34-4DEB-A61D-2B1396C3C801}"/>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1620612" y="5451666"/>
            <a:ext cx="1803187" cy="628264"/>
          </a:xfrm>
          <a:prstGeom prst="rect">
            <a:avLst/>
          </a:prstGeom>
        </p:spPr>
      </p:pic>
      <p:pic>
        <p:nvPicPr>
          <p:cNvPr id="14" name="Image 13">
            <a:extLst>
              <a:ext uri="{FF2B5EF4-FFF2-40B4-BE49-F238E27FC236}">
                <a16:creationId xmlns:a16="http://schemas.microsoft.com/office/drawing/2014/main" id="{DBE56BF5-69CC-4DA0-AEAF-87B0FA0B03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07361" y="5471942"/>
            <a:ext cx="1548630" cy="634939"/>
          </a:xfrm>
          <a:prstGeom prst="rect">
            <a:avLst/>
          </a:prstGeom>
        </p:spPr>
      </p:pic>
      <p:grpSp>
        <p:nvGrpSpPr>
          <p:cNvPr id="24" name="Groupe 23">
            <a:extLst>
              <a:ext uri="{FF2B5EF4-FFF2-40B4-BE49-F238E27FC236}">
                <a16:creationId xmlns:a16="http://schemas.microsoft.com/office/drawing/2014/main" id="{DC170EFC-913D-49D1-9DE2-F21A299BB7CB}"/>
              </a:ext>
            </a:extLst>
          </p:cNvPr>
          <p:cNvGrpSpPr/>
          <p:nvPr/>
        </p:nvGrpSpPr>
        <p:grpSpPr>
          <a:xfrm>
            <a:off x="10459092" y="0"/>
            <a:ext cx="1732908" cy="1198346"/>
            <a:chOff x="10459092" y="0"/>
            <a:chExt cx="1732908" cy="1198346"/>
          </a:xfrm>
        </p:grpSpPr>
        <p:sp>
          <p:nvSpPr>
            <p:cNvPr id="22" name="Larme 21">
              <a:extLst>
                <a:ext uri="{FF2B5EF4-FFF2-40B4-BE49-F238E27FC236}">
                  <a16:creationId xmlns:a16="http://schemas.microsoft.com/office/drawing/2014/main" id="{4778519E-DE3F-410F-AF0E-026A98CC1865}"/>
                </a:ext>
              </a:extLst>
            </p:cNvPr>
            <p:cNvSpPr/>
            <p:nvPr/>
          </p:nvSpPr>
          <p:spPr>
            <a:xfrm>
              <a:off x="10459092" y="0"/>
              <a:ext cx="1732908" cy="1198346"/>
            </a:xfrm>
            <a:prstGeom prst="teardrop">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B8E63997-12C9-48C6-9A3B-CD782422851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818688" y="125703"/>
              <a:ext cx="1202076" cy="783204"/>
            </a:xfrm>
            <a:prstGeom prst="rect">
              <a:avLst/>
            </a:prstGeom>
          </p:spPr>
        </p:pic>
      </p:grpSp>
      <p:pic>
        <p:nvPicPr>
          <p:cNvPr id="25" name="Image 24">
            <a:extLst>
              <a:ext uri="{FF2B5EF4-FFF2-40B4-BE49-F238E27FC236}">
                <a16:creationId xmlns:a16="http://schemas.microsoft.com/office/drawing/2014/main" id="{8E925A4B-85F4-4140-AEEF-C28345F90B7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56134" y="6079930"/>
            <a:ext cx="826221" cy="717807"/>
          </a:xfrm>
          <a:prstGeom prst="rect">
            <a:avLst/>
          </a:prstGeom>
        </p:spPr>
      </p:pic>
      <p:pic>
        <p:nvPicPr>
          <p:cNvPr id="28" name="Image 27">
            <a:extLst>
              <a:ext uri="{FF2B5EF4-FFF2-40B4-BE49-F238E27FC236}">
                <a16:creationId xmlns:a16="http://schemas.microsoft.com/office/drawing/2014/main" id="{D1B281D3-7113-4A91-87B7-2E5E78041CF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09528" y="6184964"/>
            <a:ext cx="1393386" cy="612773"/>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305060" y="5486541"/>
            <a:ext cx="1865704" cy="517055"/>
          </a:xfrm>
          <a:prstGeom prst="rect">
            <a:avLst/>
          </a:prstGeom>
        </p:spPr>
      </p:pic>
      <p:pic>
        <p:nvPicPr>
          <p:cNvPr id="32" name="Image 31" descr="Une image contenant texte, signe&#10;&#10;Description générée automatiquement">
            <a:extLst>
              <a:ext uri="{FF2B5EF4-FFF2-40B4-BE49-F238E27FC236}">
                <a16:creationId xmlns:a16="http://schemas.microsoft.com/office/drawing/2014/main" id="{7134C724-1129-44F6-BC83-464B0D6FFE7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5670" y="6155776"/>
            <a:ext cx="1291312" cy="544772"/>
          </a:xfrm>
          <a:prstGeom prst="rect">
            <a:avLst/>
          </a:prstGeom>
        </p:spPr>
      </p:pic>
      <p:pic>
        <p:nvPicPr>
          <p:cNvPr id="34" name="Image 33" descr="Une image contenant texte&#10;&#10;Description générée automatiquement">
            <a:extLst>
              <a:ext uri="{FF2B5EF4-FFF2-40B4-BE49-F238E27FC236}">
                <a16:creationId xmlns:a16="http://schemas.microsoft.com/office/drawing/2014/main" id="{B5083356-4F72-43C9-9E77-083F60EEAD7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69751" y="6181192"/>
            <a:ext cx="1456834" cy="601998"/>
          </a:xfrm>
          <a:prstGeom prst="rect">
            <a:avLst/>
          </a:prstGeom>
        </p:spPr>
      </p:pic>
      <p:pic>
        <p:nvPicPr>
          <p:cNvPr id="36" name="Image 35" descr="Une image contenant texte&#10;&#10;Description générée automatiquement">
            <a:extLst>
              <a:ext uri="{FF2B5EF4-FFF2-40B4-BE49-F238E27FC236}">
                <a16:creationId xmlns:a16="http://schemas.microsoft.com/office/drawing/2014/main" id="{59BE479D-EAF5-43B0-8960-9C7C416187E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488634" y="6226723"/>
            <a:ext cx="931240" cy="483099"/>
          </a:xfrm>
          <a:prstGeom prst="rect">
            <a:avLst/>
          </a:prstGeom>
        </p:spPr>
      </p:pic>
      <p:pic>
        <p:nvPicPr>
          <p:cNvPr id="38" name="Image 37">
            <a:extLst>
              <a:ext uri="{FF2B5EF4-FFF2-40B4-BE49-F238E27FC236}">
                <a16:creationId xmlns:a16="http://schemas.microsoft.com/office/drawing/2014/main" id="{AFF36EAD-E7D5-4F4B-A6DC-D1AEDBA3750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7724" y="5538900"/>
            <a:ext cx="1380910" cy="490223"/>
          </a:xfrm>
          <a:prstGeom prst="rect">
            <a:avLst/>
          </a:prstGeom>
        </p:spPr>
      </p:pic>
      <p:pic>
        <p:nvPicPr>
          <p:cNvPr id="40" name="Image 39" descr="Une image contenant texte&#10;&#10;Description générée automatiquement">
            <a:extLst>
              <a:ext uri="{FF2B5EF4-FFF2-40B4-BE49-F238E27FC236}">
                <a16:creationId xmlns:a16="http://schemas.microsoft.com/office/drawing/2014/main" id="{C226DE19-7462-4D95-9999-B86C42487BD3}"/>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8659026" y="6048427"/>
            <a:ext cx="775058" cy="774742"/>
          </a:xfrm>
          <a:prstGeom prst="rect">
            <a:avLst/>
          </a:prstGeom>
        </p:spPr>
      </p:pic>
      <p:pic>
        <p:nvPicPr>
          <p:cNvPr id="3" name="Image 4">
            <a:extLst>
              <a:ext uri="{FF2B5EF4-FFF2-40B4-BE49-F238E27FC236}">
                <a16:creationId xmlns:a16="http://schemas.microsoft.com/office/drawing/2014/main" id="{98D27941-6337-A078-D159-EE7C7CC11E4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8006" y="32138"/>
            <a:ext cx="1605567" cy="1620711"/>
          </a:xfrm>
          <a:prstGeom prst="rect">
            <a:avLst/>
          </a:prstGeom>
        </p:spPr>
      </p:pic>
      <p:pic>
        <p:nvPicPr>
          <p:cNvPr id="4" name="Image 3" descr="Une image contenant texte, clipart&#10;&#10;Description générée automatiquement">
            <a:extLst>
              <a:ext uri="{FF2B5EF4-FFF2-40B4-BE49-F238E27FC236}">
                <a16:creationId xmlns:a16="http://schemas.microsoft.com/office/drawing/2014/main" id="{8B61E052-3519-ABD4-F457-C80724E15A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22616" y="6250400"/>
            <a:ext cx="1710893" cy="435743"/>
          </a:xfrm>
          <a:prstGeom prst="rect">
            <a:avLst/>
          </a:prstGeom>
        </p:spPr>
      </p:pic>
      <p:pic>
        <p:nvPicPr>
          <p:cNvPr id="13" name="Image 12">
            <a:extLst>
              <a:ext uri="{FF2B5EF4-FFF2-40B4-BE49-F238E27FC236}">
                <a16:creationId xmlns:a16="http://schemas.microsoft.com/office/drawing/2014/main" id="{C11E6B7F-1A41-916D-78D8-17378A84659E}"/>
              </a:ext>
            </a:extLst>
          </p:cNvPr>
          <p:cNvPicPr>
            <a:picLocks noChangeAspect="1"/>
          </p:cNvPicPr>
          <p:nvPr/>
        </p:nvPicPr>
        <p:blipFill rotWithShape="1">
          <a:blip r:embed="rId20">
            <a:extLst>
              <a:ext uri="{28A0092B-C50C-407E-A947-70E740481C1C}">
                <a14:useLocalDpi xmlns:a14="http://schemas.microsoft.com/office/drawing/2010/main" val="0"/>
              </a:ext>
            </a:extLst>
          </a:blip>
          <a:srcRect l="5707" t="4345" r="6119" b="4869"/>
          <a:stretch/>
        </p:blipFill>
        <p:spPr>
          <a:xfrm>
            <a:off x="9587741" y="6043667"/>
            <a:ext cx="664839" cy="770907"/>
          </a:xfrm>
          <a:prstGeom prst="rect">
            <a:avLst/>
          </a:prstGeom>
        </p:spPr>
      </p:pic>
    </p:spTree>
    <p:extLst>
      <p:ext uri="{BB962C8B-B14F-4D97-AF65-F5344CB8AC3E}">
        <p14:creationId xmlns:p14="http://schemas.microsoft.com/office/powerpoint/2010/main" val="1185987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92F8-B36A-4853-8F2B-687AF5FE1F7C}"/>
              </a:ext>
            </a:extLst>
          </p:cNvPr>
          <p:cNvSpPr>
            <a:spLocks noGrp="1"/>
          </p:cNvSpPr>
          <p:nvPr>
            <p:ph type="title"/>
          </p:nvPr>
        </p:nvSpPr>
        <p:spPr>
          <a:xfrm>
            <a:off x="970722" y="482860"/>
            <a:ext cx="4894339" cy="782357"/>
          </a:xfrm>
        </p:spPr>
        <p:txBody>
          <a:bodyPr/>
          <a:lstStyle/>
          <a:p>
            <a:r>
              <a:rPr lang="en-IE" dirty="0"/>
              <a:t>From objectives to the legal proposal</a:t>
            </a:r>
          </a:p>
        </p:txBody>
      </p:sp>
      <p:graphicFrame>
        <p:nvGraphicFramePr>
          <p:cNvPr id="20" name="Content Placeholder 3">
            <a:extLst>
              <a:ext uri="{FF2B5EF4-FFF2-40B4-BE49-F238E27FC236}">
                <a16:creationId xmlns:a16="http://schemas.microsoft.com/office/drawing/2014/main" id="{3A299621-FC9E-475B-8495-4E0D2835BF19}"/>
              </a:ext>
            </a:extLst>
          </p:cNvPr>
          <p:cNvGraphicFramePr>
            <a:graphicFrameLocks/>
          </p:cNvGraphicFramePr>
          <p:nvPr/>
        </p:nvGraphicFramePr>
        <p:xfrm>
          <a:off x="832206" y="1385455"/>
          <a:ext cx="4894339" cy="5322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croll: Vertical 4">
            <a:extLst>
              <a:ext uri="{FF2B5EF4-FFF2-40B4-BE49-F238E27FC236}">
                <a16:creationId xmlns:a16="http://schemas.microsoft.com/office/drawing/2014/main" id="{2E835DA4-FC0E-4DC2-8FDC-3CFA192994F4}"/>
              </a:ext>
            </a:extLst>
          </p:cNvPr>
          <p:cNvSpPr/>
          <p:nvPr/>
        </p:nvSpPr>
        <p:spPr>
          <a:xfrm>
            <a:off x="7002265" y="20962"/>
            <a:ext cx="5076366" cy="6630726"/>
          </a:xfrm>
          <a:prstGeom prst="verticalScroll">
            <a:avLst>
              <a:gd name="adj" fmla="val 6909"/>
            </a:avLst>
          </a:prstGeom>
          <a:solidFill>
            <a:srgbClr val="FFC000">
              <a:lumMod val="20000"/>
              <a:lumOff val="80000"/>
            </a:srgbClr>
          </a:solidFill>
          <a:ln w="12700" cap="flat" cmpd="sng" algn="ctr">
            <a:solidFill>
              <a:srgbClr val="FFC000">
                <a:lumMod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4D4D4D"/>
              </a:solidFill>
              <a:effectLst/>
              <a:uLnTx/>
              <a:uFillTx/>
              <a:latin typeface="Arial"/>
              <a:ea typeface="+mn-ea"/>
              <a:cs typeface="+mn-cs"/>
            </a:endParaRPr>
          </a:p>
        </p:txBody>
      </p:sp>
      <p:sp>
        <p:nvSpPr>
          <p:cNvPr id="6" name="Rectangle 5">
            <a:extLst>
              <a:ext uri="{FF2B5EF4-FFF2-40B4-BE49-F238E27FC236}">
                <a16:creationId xmlns:a16="http://schemas.microsoft.com/office/drawing/2014/main" id="{31057CBD-2BD1-4A04-9D26-87E7F3A0B640}"/>
              </a:ext>
            </a:extLst>
          </p:cNvPr>
          <p:cNvSpPr/>
          <p:nvPr/>
        </p:nvSpPr>
        <p:spPr>
          <a:xfrm>
            <a:off x="7359849" y="87073"/>
            <a:ext cx="4725997" cy="339635"/>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1" u="none" strike="noStrike" kern="0" cap="none" spc="0" normalizeH="0" baseline="0" noProof="0">
                <a:ln>
                  <a:noFill/>
                </a:ln>
                <a:solidFill>
                  <a:srgbClr val="ED8D2F">
                    <a:lumMod val="50000"/>
                  </a:srgbClr>
                </a:solidFill>
                <a:effectLst/>
                <a:uLnTx/>
                <a:uFillTx/>
                <a:latin typeface="Arial"/>
                <a:ea typeface="+mn-ea"/>
                <a:cs typeface="+mn-cs"/>
              </a:rPr>
              <a:t>Legislative Proposal</a:t>
            </a:r>
          </a:p>
        </p:txBody>
      </p:sp>
      <p:sp>
        <p:nvSpPr>
          <p:cNvPr id="7" name="Rectangle 6">
            <a:extLst>
              <a:ext uri="{FF2B5EF4-FFF2-40B4-BE49-F238E27FC236}">
                <a16:creationId xmlns:a16="http://schemas.microsoft.com/office/drawing/2014/main" id="{21EECDDF-AA79-4A29-A7D6-E2C07A9B8557}"/>
              </a:ext>
            </a:extLst>
          </p:cNvPr>
          <p:cNvSpPr/>
          <p:nvPr/>
        </p:nvSpPr>
        <p:spPr>
          <a:xfrm>
            <a:off x="7354913" y="869686"/>
            <a:ext cx="4403781" cy="83299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1: Scope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2: Definitions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3:Eligibility</a:t>
            </a:r>
          </a:p>
        </p:txBody>
      </p:sp>
      <p:sp>
        <p:nvSpPr>
          <p:cNvPr id="8" name="Rectangle 7">
            <a:extLst>
              <a:ext uri="{FF2B5EF4-FFF2-40B4-BE49-F238E27FC236}">
                <a16:creationId xmlns:a16="http://schemas.microsoft.com/office/drawing/2014/main" id="{CCFB64CE-7D11-4BCF-B2E2-D8E0994C9A43}"/>
              </a:ext>
            </a:extLst>
          </p:cNvPr>
          <p:cNvSpPr/>
          <p:nvPr/>
        </p:nvSpPr>
        <p:spPr>
          <a:xfrm>
            <a:off x="7359848" y="1699774"/>
            <a:ext cx="4403781" cy="40870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a:ln>
                  <a:noFill/>
                </a:ln>
                <a:solidFill>
                  <a:srgbClr val="4D4D4D"/>
                </a:solidFill>
                <a:effectLst/>
                <a:uLnTx/>
                <a:uFillTx/>
                <a:latin typeface="Arial"/>
                <a:ea typeface="+mn-ea"/>
                <a:cs typeface="+mn-cs"/>
              </a:rPr>
              <a:t>Art. 4-8: Quality criteria</a:t>
            </a:r>
          </a:p>
        </p:txBody>
      </p:sp>
      <p:sp>
        <p:nvSpPr>
          <p:cNvPr id="9" name="Rectangle 8">
            <a:extLst>
              <a:ext uri="{FF2B5EF4-FFF2-40B4-BE49-F238E27FC236}">
                <a16:creationId xmlns:a16="http://schemas.microsoft.com/office/drawing/2014/main" id="{1F4A2FAC-3722-42FE-9948-74141FD33B72}"/>
              </a:ext>
            </a:extLst>
          </p:cNvPr>
          <p:cNvSpPr/>
          <p:nvPr/>
        </p:nvSpPr>
        <p:spPr>
          <a:xfrm>
            <a:off x="7359848" y="2165231"/>
            <a:ext cx="4403781" cy="83883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4: Quantification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5: Additionality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6: Long-term storage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7: Sustainability</a:t>
            </a:r>
          </a:p>
        </p:txBody>
      </p:sp>
      <p:sp>
        <p:nvSpPr>
          <p:cNvPr id="10" name="Rectangle 9">
            <a:extLst>
              <a:ext uri="{FF2B5EF4-FFF2-40B4-BE49-F238E27FC236}">
                <a16:creationId xmlns:a16="http://schemas.microsoft.com/office/drawing/2014/main" id="{0EEC9CD9-E5ED-45FB-BBD5-AFF46B205822}"/>
              </a:ext>
            </a:extLst>
          </p:cNvPr>
          <p:cNvSpPr/>
          <p:nvPr/>
        </p:nvSpPr>
        <p:spPr>
          <a:xfrm>
            <a:off x="7345772" y="3109417"/>
            <a:ext cx="4403781" cy="40870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8: Certification methodologies</a:t>
            </a:r>
          </a:p>
        </p:txBody>
      </p:sp>
      <p:sp>
        <p:nvSpPr>
          <p:cNvPr id="11" name="Rectangle 10">
            <a:extLst>
              <a:ext uri="{FF2B5EF4-FFF2-40B4-BE49-F238E27FC236}">
                <a16:creationId xmlns:a16="http://schemas.microsoft.com/office/drawing/2014/main" id="{95C528B0-34E6-4D02-AA10-0C889515CCCF}"/>
              </a:ext>
            </a:extLst>
          </p:cNvPr>
          <p:cNvSpPr/>
          <p:nvPr/>
        </p:nvSpPr>
        <p:spPr>
          <a:xfrm>
            <a:off x="7354916" y="3768472"/>
            <a:ext cx="4403781" cy="525149"/>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a:ln>
                  <a:noFill/>
                </a:ln>
                <a:solidFill>
                  <a:srgbClr val="4D4D4D"/>
                </a:solidFill>
                <a:effectLst/>
                <a:uLnTx/>
                <a:uFillTx/>
                <a:latin typeface="Arial"/>
                <a:ea typeface="+mn-ea"/>
                <a:cs typeface="+mn-cs"/>
              </a:rPr>
              <a:t>Art. 9-14: Certification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a:ln>
                  <a:noFill/>
                </a:ln>
                <a:solidFill>
                  <a:srgbClr val="4D4D4D"/>
                </a:solidFill>
                <a:effectLst/>
                <a:uLnTx/>
                <a:uFillTx/>
                <a:latin typeface="Arial"/>
                <a:ea typeface="+mn-ea"/>
                <a:cs typeface="+mn-cs"/>
              </a:rPr>
              <a:t>Certification schemes</a:t>
            </a:r>
          </a:p>
        </p:txBody>
      </p:sp>
      <p:sp>
        <p:nvSpPr>
          <p:cNvPr id="12" name="Rectangle 11">
            <a:extLst>
              <a:ext uri="{FF2B5EF4-FFF2-40B4-BE49-F238E27FC236}">
                <a16:creationId xmlns:a16="http://schemas.microsoft.com/office/drawing/2014/main" id="{8E3E1F19-C66D-408C-9051-BD499C7DB62C}"/>
              </a:ext>
            </a:extLst>
          </p:cNvPr>
          <p:cNvSpPr/>
          <p:nvPr/>
        </p:nvSpPr>
        <p:spPr>
          <a:xfrm>
            <a:off x="7338557" y="5983444"/>
            <a:ext cx="4403781" cy="40870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a:ln>
                  <a:noFill/>
                </a:ln>
                <a:solidFill>
                  <a:srgbClr val="4D4D4D"/>
                </a:solidFill>
                <a:effectLst/>
                <a:uLnTx/>
                <a:uFillTx/>
                <a:latin typeface="Arial"/>
                <a:ea typeface="+mn-ea"/>
                <a:cs typeface="+mn-cs"/>
              </a:rPr>
              <a:t>Art. 15-18: Final provisions</a:t>
            </a:r>
          </a:p>
        </p:txBody>
      </p:sp>
      <p:sp>
        <p:nvSpPr>
          <p:cNvPr id="13" name="Rectangle 12">
            <a:extLst>
              <a:ext uri="{FF2B5EF4-FFF2-40B4-BE49-F238E27FC236}">
                <a16:creationId xmlns:a16="http://schemas.microsoft.com/office/drawing/2014/main" id="{0873123E-5356-4532-BAD5-CAD01B1C12EF}"/>
              </a:ext>
            </a:extLst>
          </p:cNvPr>
          <p:cNvSpPr/>
          <p:nvPr/>
        </p:nvSpPr>
        <p:spPr>
          <a:xfrm>
            <a:off x="7354913" y="4386220"/>
            <a:ext cx="4387426" cy="1929011"/>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9: Certification of compliance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10: Operation of certification bodies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11: Operation of certification schemes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12: Registries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13: Recognition by the Commission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0" cap="none" spc="0" normalizeH="0" baseline="0" noProof="0">
                <a:ln>
                  <a:noFill/>
                </a:ln>
                <a:solidFill>
                  <a:srgbClr val="4D4D4D"/>
                </a:solidFill>
                <a:effectLst/>
                <a:uLnTx/>
                <a:uFillTx/>
                <a:latin typeface="Arial"/>
                <a:ea typeface="+mn-ea"/>
                <a:cs typeface="+mn-cs"/>
              </a:rPr>
              <a:t>14: Reporting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0" cap="none" spc="0" normalizeH="0" baseline="0" noProof="0">
              <a:ln>
                <a:noFill/>
              </a:ln>
              <a:solidFill>
                <a:srgbClr val="4D4D4D"/>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0" cap="none" spc="0" normalizeH="0" baseline="0" noProof="0">
              <a:ln>
                <a:noFill/>
              </a:ln>
              <a:solidFill>
                <a:srgbClr val="4D4D4D"/>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AF1D54FB-C362-4BB6-AB18-2BBD8186E334}"/>
              </a:ext>
            </a:extLst>
          </p:cNvPr>
          <p:cNvSpPr/>
          <p:nvPr/>
        </p:nvSpPr>
        <p:spPr>
          <a:xfrm>
            <a:off x="7354914" y="874556"/>
            <a:ext cx="4403781" cy="83299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0" cap="none" spc="0" normalizeH="0" baseline="0" noProof="0">
              <a:ln>
                <a:noFill/>
              </a:ln>
              <a:solidFill>
                <a:srgbClr val="4D4D4D"/>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6FF1EBC4-B92D-4C3C-AB56-FF267D4BC261}"/>
              </a:ext>
            </a:extLst>
          </p:cNvPr>
          <p:cNvSpPr/>
          <p:nvPr/>
        </p:nvSpPr>
        <p:spPr>
          <a:xfrm>
            <a:off x="7354913" y="542765"/>
            <a:ext cx="4403781" cy="461498"/>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0" cap="none" spc="0" normalizeH="0" baseline="0" noProof="0">
                <a:ln>
                  <a:noFill/>
                </a:ln>
                <a:solidFill>
                  <a:srgbClr val="4D4D4D"/>
                </a:solidFill>
                <a:effectLst/>
                <a:uLnTx/>
                <a:uFillTx/>
                <a:latin typeface="Arial"/>
                <a:ea typeface="+mn-ea"/>
                <a:cs typeface="+mn-cs"/>
              </a:rPr>
              <a:t>Art. 1-3: General provisions</a:t>
            </a:r>
            <a:endParaRPr kumimoji="0" lang="en-IE" sz="1400" b="0" i="0" u="none" strike="noStrike" kern="0" cap="none" spc="0" normalizeH="0" baseline="0" noProof="0">
              <a:ln>
                <a:noFill/>
              </a:ln>
              <a:solidFill>
                <a:srgbClr val="4D4D4D"/>
              </a:solidFill>
              <a:effectLst/>
              <a:uLnTx/>
              <a:uFillTx/>
              <a:latin typeface="Arial"/>
              <a:ea typeface="+mn-ea"/>
              <a:cs typeface="+mn-cs"/>
            </a:endParaRPr>
          </a:p>
        </p:txBody>
      </p:sp>
      <p:cxnSp>
        <p:nvCxnSpPr>
          <p:cNvPr id="22" name="Straight Arrow Connector 21">
            <a:extLst>
              <a:ext uri="{FF2B5EF4-FFF2-40B4-BE49-F238E27FC236}">
                <a16:creationId xmlns:a16="http://schemas.microsoft.com/office/drawing/2014/main" id="{839DEBAE-C3D7-478F-8CD8-BB4CD9853F79}"/>
              </a:ext>
            </a:extLst>
          </p:cNvPr>
          <p:cNvCxnSpPr>
            <a:cxnSpLocks/>
          </p:cNvCxnSpPr>
          <p:nvPr/>
        </p:nvCxnSpPr>
        <p:spPr>
          <a:xfrm>
            <a:off x="5650088" y="2389598"/>
            <a:ext cx="1988385" cy="0"/>
          </a:xfrm>
          <a:prstGeom prst="straightConnector1">
            <a:avLst/>
          </a:prstGeom>
          <a:noFill/>
          <a:ln w="38100" cap="flat" cmpd="sng" algn="ctr">
            <a:solidFill>
              <a:srgbClr val="4BC5DE"/>
            </a:solidFill>
            <a:prstDash val="solid"/>
            <a:miter lim="800000"/>
            <a:tailEnd type="triangle"/>
          </a:ln>
          <a:effectLst/>
        </p:spPr>
      </p:cxnSp>
      <p:cxnSp>
        <p:nvCxnSpPr>
          <p:cNvPr id="23" name="Straight Arrow Connector 22">
            <a:extLst>
              <a:ext uri="{FF2B5EF4-FFF2-40B4-BE49-F238E27FC236}">
                <a16:creationId xmlns:a16="http://schemas.microsoft.com/office/drawing/2014/main" id="{7D482984-A4EB-45C2-8000-388D1855989A}"/>
              </a:ext>
            </a:extLst>
          </p:cNvPr>
          <p:cNvCxnSpPr>
            <a:cxnSpLocks/>
          </p:cNvCxnSpPr>
          <p:nvPr/>
        </p:nvCxnSpPr>
        <p:spPr>
          <a:xfrm>
            <a:off x="5650088" y="3336325"/>
            <a:ext cx="1988385" cy="0"/>
          </a:xfrm>
          <a:prstGeom prst="straightConnector1">
            <a:avLst/>
          </a:prstGeom>
          <a:noFill/>
          <a:ln w="38100" cap="flat" cmpd="sng" algn="ctr">
            <a:solidFill>
              <a:srgbClr val="1EC08A"/>
            </a:solidFill>
            <a:prstDash val="solid"/>
            <a:miter lim="800000"/>
            <a:tailEnd type="triangle"/>
          </a:ln>
          <a:effectLst/>
        </p:spPr>
      </p:cxnSp>
      <p:cxnSp>
        <p:nvCxnSpPr>
          <p:cNvPr id="24" name="Straight Arrow Connector 23">
            <a:extLst>
              <a:ext uri="{FF2B5EF4-FFF2-40B4-BE49-F238E27FC236}">
                <a16:creationId xmlns:a16="http://schemas.microsoft.com/office/drawing/2014/main" id="{1200BEE6-9F39-414F-8ECC-C87248F1D19B}"/>
              </a:ext>
            </a:extLst>
          </p:cNvPr>
          <p:cNvCxnSpPr>
            <a:cxnSpLocks/>
          </p:cNvCxnSpPr>
          <p:nvPr/>
        </p:nvCxnSpPr>
        <p:spPr>
          <a:xfrm>
            <a:off x="5650088" y="4837234"/>
            <a:ext cx="1988385" cy="0"/>
          </a:xfrm>
          <a:prstGeom prst="straightConnector1">
            <a:avLst/>
          </a:prstGeom>
          <a:noFill/>
          <a:ln w="38100" cap="flat" cmpd="sng" algn="ctr">
            <a:solidFill>
              <a:srgbClr val="ED8D2F"/>
            </a:solidFill>
            <a:prstDash val="solid"/>
            <a:miter lim="800000"/>
            <a:tailEnd type="triangle"/>
          </a:ln>
          <a:effectLst/>
        </p:spPr>
      </p:cxnSp>
      <p:cxnSp>
        <p:nvCxnSpPr>
          <p:cNvPr id="25" name="Straight Arrow Connector 24">
            <a:extLst>
              <a:ext uri="{FF2B5EF4-FFF2-40B4-BE49-F238E27FC236}">
                <a16:creationId xmlns:a16="http://schemas.microsoft.com/office/drawing/2014/main" id="{A2FCD78D-F054-4B10-97E1-C141AC415B00}"/>
              </a:ext>
            </a:extLst>
          </p:cNvPr>
          <p:cNvCxnSpPr>
            <a:cxnSpLocks/>
          </p:cNvCxnSpPr>
          <p:nvPr/>
        </p:nvCxnSpPr>
        <p:spPr>
          <a:xfrm flipV="1">
            <a:off x="5650088" y="5621997"/>
            <a:ext cx="1988385" cy="14183"/>
          </a:xfrm>
          <a:prstGeom prst="straightConnector1">
            <a:avLst/>
          </a:prstGeom>
          <a:noFill/>
          <a:ln w="38100" cap="flat" cmpd="sng" algn="ctr">
            <a:solidFill>
              <a:srgbClr val="FFC000"/>
            </a:solidFill>
            <a:prstDash val="solid"/>
            <a:miter lim="800000"/>
            <a:tailEnd type="triangle"/>
          </a:ln>
          <a:effectLst/>
        </p:spPr>
      </p:cxnSp>
    </p:spTree>
    <p:extLst>
      <p:ext uri="{BB962C8B-B14F-4D97-AF65-F5344CB8AC3E}">
        <p14:creationId xmlns:p14="http://schemas.microsoft.com/office/powerpoint/2010/main" val="2415093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a:srcRect r="79129" b="73874"/>
          <a:stretch/>
        </p:blipFill>
        <p:spPr>
          <a:xfrm>
            <a:off x="10118058" y="1116040"/>
            <a:ext cx="855907" cy="685832"/>
          </a:xfrm>
          <a:prstGeom prst="rect">
            <a:avLst/>
          </a:prstGeom>
        </p:spPr>
      </p:pic>
      <p:pic>
        <p:nvPicPr>
          <p:cNvPr id="4" name="Image 3"/>
          <p:cNvPicPr>
            <a:picLocks noChangeAspect="1"/>
          </p:cNvPicPr>
          <p:nvPr/>
        </p:nvPicPr>
        <p:blipFill>
          <a:blip r:embed="rId4"/>
          <a:stretch>
            <a:fillRect/>
          </a:stretch>
        </p:blipFill>
        <p:spPr>
          <a:xfrm>
            <a:off x="10120297" y="1735445"/>
            <a:ext cx="1779341" cy="638945"/>
          </a:xfrm>
          <a:prstGeom prst="rect">
            <a:avLst/>
          </a:prstGeom>
        </p:spPr>
      </p:pic>
      <p:pic>
        <p:nvPicPr>
          <p:cNvPr id="7" name="Image 6"/>
          <p:cNvPicPr>
            <a:picLocks noChangeAspect="1"/>
          </p:cNvPicPr>
          <p:nvPr/>
        </p:nvPicPr>
        <p:blipFill>
          <a:blip r:embed="rId5"/>
          <a:stretch>
            <a:fillRect/>
          </a:stretch>
        </p:blipFill>
        <p:spPr>
          <a:xfrm>
            <a:off x="8733505" y="1562581"/>
            <a:ext cx="1412406" cy="687520"/>
          </a:xfrm>
          <a:prstGeom prst="rect">
            <a:avLst/>
          </a:prstGeom>
        </p:spPr>
      </p:pic>
      <p:pic>
        <p:nvPicPr>
          <p:cNvPr id="12" name="Image 11"/>
          <p:cNvPicPr>
            <a:picLocks noChangeAspect="1"/>
          </p:cNvPicPr>
          <p:nvPr/>
        </p:nvPicPr>
        <p:blipFill>
          <a:blip r:embed="rId6"/>
          <a:stretch>
            <a:fillRect/>
          </a:stretch>
        </p:blipFill>
        <p:spPr>
          <a:xfrm>
            <a:off x="9636109" y="3343536"/>
            <a:ext cx="1332622" cy="709453"/>
          </a:xfrm>
          <a:prstGeom prst="rect">
            <a:avLst/>
          </a:prstGeom>
        </p:spPr>
      </p:pic>
      <p:pic>
        <p:nvPicPr>
          <p:cNvPr id="13" name="Image 12"/>
          <p:cNvPicPr>
            <a:picLocks noChangeAspect="1"/>
          </p:cNvPicPr>
          <p:nvPr/>
        </p:nvPicPr>
        <p:blipFill>
          <a:blip r:embed="rId7"/>
          <a:stretch>
            <a:fillRect/>
          </a:stretch>
        </p:blipFill>
        <p:spPr>
          <a:xfrm>
            <a:off x="8733505" y="2778057"/>
            <a:ext cx="1156020" cy="664967"/>
          </a:xfrm>
          <a:prstGeom prst="rect">
            <a:avLst/>
          </a:prstGeom>
        </p:spPr>
      </p:pic>
      <p:pic>
        <p:nvPicPr>
          <p:cNvPr id="14" name="Image 13"/>
          <p:cNvPicPr>
            <a:picLocks noChangeAspect="1"/>
          </p:cNvPicPr>
          <p:nvPr/>
        </p:nvPicPr>
        <p:blipFill>
          <a:blip r:embed="rId8"/>
          <a:stretch>
            <a:fillRect/>
          </a:stretch>
        </p:blipFill>
        <p:spPr>
          <a:xfrm>
            <a:off x="8677325" y="4638454"/>
            <a:ext cx="1971807" cy="512058"/>
          </a:xfrm>
          <a:prstGeom prst="rect">
            <a:avLst/>
          </a:prstGeom>
        </p:spPr>
      </p:pic>
      <p:pic>
        <p:nvPicPr>
          <p:cNvPr id="15" name="Image 14"/>
          <p:cNvPicPr>
            <a:picLocks noChangeAspect="1"/>
          </p:cNvPicPr>
          <p:nvPr/>
        </p:nvPicPr>
        <p:blipFill>
          <a:blip r:embed="rId9"/>
          <a:stretch>
            <a:fillRect/>
          </a:stretch>
        </p:blipFill>
        <p:spPr>
          <a:xfrm>
            <a:off x="8813595" y="5305234"/>
            <a:ext cx="1218639" cy="965206"/>
          </a:xfrm>
          <a:prstGeom prst="rect">
            <a:avLst/>
          </a:prstGeom>
        </p:spPr>
      </p:pic>
      <p:pic>
        <p:nvPicPr>
          <p:cNvPr id="16" name="Image 15"/>
          <p:cNvPicPr>
            <a:picLocks noChangeAspect="1"/>
          </p:cNvPicPr>
          <p:nvPr/>
        </p:nvPicPr>
        <p:blipFill>
          <a:blip r:embed="rId10"/>
          <a:stretch>
            <a:fillRect/>
          </a:stretch>
        </p:blipFill>
        <p:spPr>
          <a:xfrm>
            <a:off x="8186733" y="2201363"/>
            <a:ext cx="2115687" cy="557303"/>
          </a:xfrm>
          <a:prstGeom prst="rect">
            <a:avLst/>
          </a:prstGeom>
        </p:spPr>
      </p:pic>
      <p:sp>
        <p:nvSpPr>
          <p:cNvPr id="18" name="Rectangle 17"/>
          <p:cNvSpPr/>
          <p:nvPr/>
        </p:nvSpPr>
        <p:spPr>
          <a:xfrm>
            <a:off x="8556885" y="1138039"/>
            <a:ext cx="1509259" cy="446276"/>
          </a:xfrm>
          <a:prstGeom prst="rect">
            <a:avLst/>
          </a:prstGeom>
        </p:spPr>
        <p:txBody>
          <a:bodyPr wrap="none">
            <a:spAutoFit/>
          </a:bodyPr>
          <a:lstStyle/>
          <a:p>
            <a:pPr marL="343800" marR="0" lvl="0" indent="0" algn="l" defTabSz="914400" rtl="0" eaLnBrk="1" fontAlgn="auto" latinLnBrk="0" hangingPunct="1">
              <a:lnSpc>
                <a:spcPct val="100000"/>
              </a:lnSpc>
              <a:spcBef>
                <a:spcPts val="0"/>
              </a:spcBef>
              <a:spcAft>
                <a:spcPts val="0"/>
              </a:spcAft>
              <a:buClrTx/>
              <a:buSzTx/>
              <a:buFontTx/>
              <a:buNone/>
              <a:tabLst/>
              <a:defRPr/>
            </a:pPr>
            <a:r>
              <a:rPr kumimoji="0" lang="fr-FR" sz="2300" b="0" i="0" u="none" strike="noStrike" kern="1200" cap="none" spc="-1" normalizeH="0" baseline="0" noProof="0" dirty="0" err="1">
                <a:ln>
                  <a:noFill/>
                </a:ln>
                <a:solidFill>
                  <a:prstClr val="black"/>
                </a:solidFill>
                <a:effectLst/>
                <a:uLnTx/>
                <a:uFill>
                  <a:solidFill>
                    <a:srgbClr val="FFFFFF"/>
                  </a:solidFill>
                </a:uFill>
                <a:latin typeface="Calibri" panose="020F0502020204030204"/>
                <a:ea typeface="DejaVu Sans"/>
                <a:cs typeface="+mn-cs"/>
              </a:rPr>
              <a:t>Private</a:t>
            </a:r>
            <a:r>
              <a:rPr kumimoji="0" lang="fr-FR" sz="23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 :</a:t>
            </a:r>
          </a:p>
        </p:txBody>
      </p:sp>
      <p:sp>
        <p:nvSpPr>
          <p:cNvPr id="19" name="Rectangle 18"/>
          <p:cNvSpPr/>
          <p:nvPr/>
        </p:nvSpPr>
        <p:spPr>
          <a:xfrm>
            <a:off x="8480693" y="4148653"/>
            <a:ext cx="1399357" cy="446276"/>
          </a:xfrm>
          <a:prstGeom prst="rect">
            <a:avLst/>
          </a:prstGeom>
        </p:spPr>
        <p:txBody>
          <a:bodyPr wrap="none">
            <a:spAutoFit/>
          </a:bodyPr>
          <a:lstStyle/>
          <a:p>
            <a:pPr marL="343800" marR="0" lvl="0" indent="0" algn="l" defTabSz="914400" rtl="0" eaLnBrk="1" fontAlgn="auto" latinLnBrk="0" hangingPunct="1">
              <a:lnSpc>
                <a:spcPct val="100000"/>
              </a:lnSpc>
              <a:spcBef>
                <a:spcPts val="0"/>
              </a:spcBef>
              <a:spcAft>
                <a:spcPts val="0"/>
              </a:spcAft>
              <a:buClrTx/>
              <a:buSzTx/>
              <a:buFontTx/>
              <a:buNone/>
              <a:tabLst/>
              <a:defRPr/>
            </a:pPr>
            <a:r>
              <a:rPr kumimoji="0" lang="fr-FR" sz="23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Public :</a:t>
            </a:r>
          </a:p>
        </p:txBody>
      </p:sp>
      <p:sp>
        <p:nvSpPr>
          <p:cNvPr id="20" name="Rectangle 19"/>
          <p:cNvSpPr/>
          <p:nvPr/>
        </p:nvSpPr>
        <p:spPr>
          <a:xfrm>
            <a:off x="813529" y="1357761"/>
            <a:ext cx="7667164" cy="5216813"/>
          </a:xfrm>
          <a:prstGeom prst="rect">
            <a:avLst/>
          </a:prstGeom>
        </p:spPr>
        <p:txBody>
          <a:bodyPr wrap="square">
            <a:spAutoFit/>
          </a:bodyPr>
          <a:lstStyle/>
          <a:p>
            <a:pPr marL="34380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The funder can contact the project developer at any moment :</a:t>
            </a:r>
          </a:p>
          <a:p>
            <a:pPr marL="629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At the start of the project development;</a:t>
            </a:r>
          </a:p>
          <a:p>
            <a:pPr marL="629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Once the project is labeled and displayed on the website;</a:t>
            </a:r>
          </a:p>
          <a:p>
            <a:pPr marL="629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Once the emissions reductions are verified.</a:t>
            </a:r>
          </a:p>
          <a:p>
            <a:pPr marL="629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endParaRPr>
          </a:p>
          <a:p>
            <a:pPr marL="34380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Only </a:t>
            </a:r>
            <a:r>
              <a:rPr kumimoji="0" lang="en-US" sz="2200" b="1"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direct financing </a:t>
            </a:r>
            <a:r>
              <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 once the emission reductions are bought, they can not be transferred any more, </a:t>
            </a:r>
            <a:r>
              <a:rPr kumimoji="0" lang="en-US" sz="2200" b="1"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but</a:t>
            </a:r>
            <a:r>
              <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 :</a:t>
            </a:r>
          </a:p>
          <a:p>
            <a:pPr marL="6867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1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Some project developers may mandate </a:t>
            </a:r>
            <a:r>
              <a:rPr kumimoji="0" lang="en-US" sz="2100" b="1"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a representative </a:t>
            </a:r>
            <a:r>
              <a:rPr kumimoji="0" lang="en-US" sz="21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a:t>
            </a:r>
            <a:r>
              <a:rPr kumimoji="0" lang="en-US" sz="2100" b="0" i="0" u="none" strike="noStrike" kern="1200" cap="none" spc="-1" normalizeH="0" baseline="0" noProof="0" dirty="0" err="1">
                <a:ln>
                  <a:noFill/>
                </a:ln>
                <a:solidFill>
                  <a:prstClr val="black"/>
                </a:solidFill>
                <a:effectLst/>
                <a:uLnTx/>
                <a:uFill>
                  <a:solidFill>
                    <a:srgbClr val="FFFFFF"/>
                  </a:solidFill>
                </a:uFill>
                <a:latin typeface="Calibri" panose="020F0502020204030204"/>
                <a:ea typeface="DejaVu Sans"/>
                <a:cs typeface="+mn-cs"/>
              </a:rPr>
              <a:t>mandataire</a:t>
            </a:r>
            <a:r>
              <a:rPr kumimoji="0" lang="en-US" sz="21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 to take in charge </a:t>
            </a:r>
            <a:r>
              <a:rPr kumimoji="0" lang="en-US" sz="2100" b="1"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the entire labelling process</a:t>
            </a:r>
            <a:r>
              <a:rPr kumimoji="0" lang="en-US" sz="21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 including looking for funders. </a:t>
            </a:r>
          </a:p>
          <a:p>
            <a:pPr marL="6867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1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A </a:t>
            </a:r>
            <a:r>
              <a:rPr kumimoji="0" lang="en-US" sz="2100" b="1"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single intermediary</a:t>
            </a:r>
            <a:r>
              <a:rPr kumimoji="0" lang="en-US" sz="21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 can connect or aggregate funds from several individuals or legal entities who wish to participate in financing the project</a:t>
            </a:r>
          </a:p>
          <a:p>
            <a:pPr marL="6867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1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endParaRPr>
          </a:p>
          <a:p>
            <a:pPr marL="34380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endParaRPr>
          </a:p>
        </p:txBody>
      </p:sp>
      <p:sp>
        <p:nvSpPr>
          <p:cNvPr id="21" name="ZoneTexte 20"/>
          <p:cNvSpPr txBox="1"/>
          <p:nvPr/>
        </p:nvSpPr>
        <p:spPr>
          <a:xfrm>
            <a:off x="9619189" y="6364078"/>
            <a:ext cx="292062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0" i="1"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fr-FR" sz="2300" b="0" i="1" u="none" strike="noStrike" kern="1200" cap="none" spc="0" normalizeH="0" baseline="0" noProof="0" dirty="0" err="1">
                <a:ln>
                  <a:noFill/>
                </a:ln>
                <a:solidFill>
                  <a:prstClr val="black"/>
                </a:solidFill>
                <a:effectLst/>
                <a:uLnTx/>
                <a:uFillTx/>
                <a:latin typeface="Calibri" panose="020F0502020204030204"/>
                <a:ea typeface="+mn-ea"/>
                <a:cs typeface="+mn-cs"/>
              </a:rPr>
              <a:t>many</a:t>
            </a:r>
            <a:r>
              <a:rPr kumimoji="0" lang="fr-FR" sz="23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300" b="0" i="1" u="none" strike="noStrike" kern="1200" cap="none" spc="0" normalizeH="0" baseline="0" noProof="0" dirty="0" err="1">
                <a:ln>
                  <a:noFill/>
                </a:ln>
                <a:solidFill>
                  <a:prstClr val="black"/>
                </a:solidFill>
                <a:effectLst/>
                <a:uLnTx/>
                <a:uFillTx/>
                <a:latin typeface="Calibri" panose="020F0502020204030204"/>
                <a:ea typeface="+mn-ea"/>
                <a:cs typeface="+mn-cs"/>
              </a:rPr>
              <a:t>others</a:t>
            </a:r>
            <a:r>
              <a:rPr kumimoji="0" lang="fr-FR" sz="23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Rectangle 2"/>
          <p:cNvSpPr/>
          <p:nvPr/>
        </p:nvSpPr>
        <p:spPr>
          <a:xfrm>
            <a:off x="2915034" y="435562"/>
            <a:ext cx="78707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675B9"/>
                </a:solidFill>
                <a:effectLst/>
                <a:uLnTx/>
                <a:uFillTx/>
                <a:latin typeface="Calibri" panose="020F0502020204030204"/>
                <a:ea typeface="+mn-ea"/>
                <a:cs typeface="+mn-cs"/>
              </a:rPr>
              <a:t>IV. Financing : </a:t>
            </a:r>
            <a:r>
              <a:rPr kumimoji="0" lang="en-US" sz="3200" b="1" i="0" u="none" strike="noStrike" kern="1200" cap="none" spc="0" normalizeH="0" baseline="0" noProof="0" dirty="0">
                <a:ln>
                  <a:noFill/>
                </a:ln>
                <a:solidFill>
                  <a:srgbClr val="4675B9"/>
                </a:solidFill>
                <a:effectLst/>
                <a:uLnTx/>
                <a:uFillTx/>
                <a:latin typeface="Calibri" panose="020F0502020204030204"/>
                <a:ea typeface="+mn-ea"/>
                <a:cs typeface="+mn-cs"/>
              </a:rPr>
              <a:t>a growing number of funders</a:t>
            </a:r>
            <a:endParaRPr kumimoji="0" lang="en-US" sz="3600" b="1" i="0" u="none" strike="noStrike" kern="1200" cap="none" spc="0" normalizeH="0" baseline="0" noProof="0" dirty="0">
              <a:ln>
                <a:noFill/>
              </a:ln>
              <a:solidFill>
                <a:srgbClr val="4675B9"/>
              </a:solidFill>
              <a:effectLst/>
              <a:uLnTx/>
              <a:uFillTx/>
              <a:latin typeface="Calibri" panose="020F0502020204030204"/>
              <a:ea typeface="+mn-ea"/>
              <a:cs typeface="+mn-cs"/>
            </a:endParaRPr>
          </a:p>
        </p:txBody>
      </p:sp>
      <p:pic>
        <p:nvPicPr>
          <p:cNvPr id="5" name="Image 4"/>
          <p:cNvPicPr>
            <a:picLocks noChangeAspect="1"/>
          </p:cNvPicPr>
          <p:nvPr/>
        </p:nvPicPr>
        <p:blipFill>
          <a:blip r:embed="rId11"/>
          <a:stretch>
            <a:fillRect/>
          </a:stretch>
        </p:blipFill>
        <p:spPr>
          <a:xfrm>
            <a:off x="10118800" y="5444189"/>
            <a:ext cx="1384851" cy="887475"/>
          </a:xfrm>
          <a:prstGeom prst="rect">
            <a:avLst/>
          </a:prstGeom>
        </p:spPr>
      </p:pic>
      <p:pic>
        <p:nvPicPr>
          <p:cNvPr id="6" name="Image 5"/>
          <p:cNvPicPr>
            <a:picLocks noChangeAspect="1"/>
          </p:cNvPicPr>
          <p:nvPr/>
        </p:nvPicPr>
        <p:blipFill>
          <a:blip r:embed="rId12"/>
          <a:stretch>
            <a:fillRect/>
          </a:stretch>
        </p:blipFill>
        <p:spPr>
          <a:xfrm>
            <a:off x="10059346" y="2758666"/>
            <a:ext cx="1901242" cy="753520"/>
          </a:xfrm>
          <a:prstGeom prst="rect">
            <a:avLst/>
          </a:prstGeom>
        </p:spPr>
      </p:pic>
      <p:pic>
        <p:nvPicPr>
          <p:cNvPr id="9" name="Image 8"/>
          <p:cNvPicPr>
            <a:picLocks noChangeAspect="1"/>
          </p:cNvPicPr>
          <p:nvPr/>
        </p:nvPicPr>
        <p:blipFill>
          <a:blip r:embed="rId13"/>
          <a:stretch>
            <a:fillRect/>
          </a:stretch>
        </p:blipFill>
        <p:spPr>
          <a:xfrm>
            <a:off x="10591979" y="4634474"/>
            <a:ext cx="857117" cy="762834"/>
          </a:xfrm>
          <a:prstGeom prst="rect">
            <a:avLst/>
          </a:prstGeom>
        </p:spPr>
      </p:pic>
      <p:sp>
        <p:nvSpPr>
          <p:cNvPr id="2" name="ZoneTexte 1"/>
          <p:cNvSpPr txBox="1"/>
          <p:nvPr/>
        </p:nvSpPr>
        <p:spPr>
          <a:xfrm>
            <a:off x="2544198" y="6040912"/>
            <a:ext cx="56425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 Emission </a:t>
            </a:r>
            <a:r>
              <a:rPr kumimoji="0" lang="fr-FR" sz="1800" b="1" i="0" u="none" strike="noStrike" kern="1200" cap="none" spc="0" normalizeH="0" baseline="0" noProof="0" dirty="0" err="1">
                <a:ln>
                  <a:noFill/>
                </a:ln>
                <a:solidFill>
                  <a:srgbClr val="4675B9"/>
                </a:solidFill>
                <a:effectLst/>
                <a:uLnTx/>
                <a:uFillTx/>
                <a:latin typeface="Calibri" panose="020F0502020204030204"/>
                <a:ea typeface="+mn-ea"/>
                <a:cs typeface="+mn-cs"/>
              </a:rPr>
              <a:t>reductions</a:t>
            </a: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 », once </a:t>
            </a:r>
            <a:r>
              <a:rPr kumimoji="0" lang="fr-FR" sz="1800" b="1" i="0" u="none" strike="noStrike" kern="1200" cap="none" spc="0" normalizeH="0" baseline="0" noProof="0" dirty="0" err="1">
                <a:ln>
                  <a:noFill/>
                </a:ln>
                <a:solidFill>
                  <a:srgbClr val="4675B9"/>
                </a:solidFill>
                <a:effectLst/>
                <a:uLnTx/>
                <a:uFillTx/>
                <a:latin typeface="Calibri" panose="020F0502020204030204"/>
                <a:ea typeface="+mn-ea"/>
                <a:cs typeface="+mn-cs"/>
              </a:rPr>
              <a:t>attributed</a:t>
            </a: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 to one </a:t>
            </a:r>
            <a:r>
              <a:rPr kumimoji="0" lang="fr-FR" sz="1800" b="1" i="0" u="none" strike="noStrike" kern="1200" cap="none" spc="0" normalizeH="0" baseline="0" noProof="0" dirty="0" err="1">
                <a:ln>
                  <a:noFill/>
                </a:ln>
                <a:solidFill>
                  <a:srgbClr val="4675B9"/>
                </a:solidFill>
                <a:effectLst/>
                <a:uLnTx/>
                <a:uFillTx/>
                <a:latin typeface="Calibri" panose="020F0502020204030204"/>
                <a:ea typeface="+mn-ea"/>
                <a:cs typeface="+mn-cs"/>
              </a:rPr>
              <a:t>funder</a:t>
            </a: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4675B9"/>
                </a:solidFill>
                <a:effectLst/>
                <a:uLnTx/>
                <a:uFillTx/>
                <a:latin typeface="Calibri" panose="020F0502020204030204"/>
                <a:ea typeface="+mn-ea"/>
                <a:cs typeface="+mn-cs"/>
              </a:rPr>
              <a:t>cannot</a:t>
            </a: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4675B9"/>
                </a:solidFill>
                <a:effectLst/>
                <a:uLnTx/>
                <a:uFillTx/>
                <a:latin typeface="Calibri" panose="020F0502020204030204"/>
                <a:ea typeface="+mn-ea"/>
                <a:cs typeface="+mn-cs"/>
              </a:rPr>
              <a:t>be</a:t>
            </a: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4675B9"/>
                </a:solidFill>
                <a:effectLst/>
                <a:uLnTx/>
                <a:uFillTx/>
                <a:latin typeface="Calibri" panose="020F0502020204030204"/>
                <a:ea typeface="+mn-ea"/>
                <a:cs typeface="+mn-cs"/>
              </a:rPr>
              <a:t>sold</a:t>
            </a: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 or </a:t>
            </a:r>
            <a:r>
              <a:rPr kumimoji="0" lang="fr-FR" sz="1800" b="1" i="0" u="none" strike="noStrike" kern="1200" cap="none" spc="0" normalizeH="0" baseline="0" noProof="0" dirty="0" err="1">
                <a:ln>
                  <a:noFill/>
                </a:ln>
                <a:solidFill>
                  <a:srgbClr val="4675B9"/>
                </a:solidFill>
                <a:effectLst/>
                <a:uLnTx/>
                <a:uFillTx/>
                <a:latin typeface="Calibri" panose="020F0502020204030204"/>
                <a:ea typeface="+mn-ea"/>
                <a:cs typeface="+mn-cs"/>
              </a:rPr>
              <a:t>exchanged</a:t>
            </a: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 in </a:t>
            </a:r>
            <a:r>
              <a:rPr kumimoji="0" lang="fr-FR" sz="1800" b="1" i="0" u="none" strike="noStrike" kern="1200" cap="none" spc="0" normalizeH="0" baseline="0" noProof="0" dirty="0" err="1">
                <a:ln>
                  <a:noFill/>
                </a:ln>
                <a:solidFill>
                  <a:srgbClr val="4675B9"/>
                </a:solidFill>
                <a:effectLst/>
                <a:uLnTx/>
                <a:uFillTx/>
                <a:latin typeface="Calibri" panose="020F0502020204030204"/>
                <a:ea typeface="+mn-ea"/>
                <a:cs typeface="+mn-cs"/>
              </a:rPr>
              <a:t>any</a:t>
            </a: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4675B9"/>
                </a:solidFill>
                <a:effectLst/>
                <a:uLnTx/>
                <a:uFillTx/>
                <a:latin typeface="Calibri" panose="020F0502020204030204"/>
                <a:ea typeface="+mn-ea"/>
                <a:cs typeface="+mn-cs"/>
              </a:rPr>
              <a:t>way</a:t>
            </a:r>
            <a:r>
              <a:rPr kumimoji="0" lang="fr-FR" sz="1800" b="1" i="0" u="none" strike="noStrike" kern="1200" cap="none" spc="0" normalizeH="0" baseline="0" noProof="0" dirty="0">
                <a:ln>
                  <a:noFill/>
                </a:ln>
                <a:solidFill>
                  <a:srgbClr val="4675B9"/>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572456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re 9">
            <a:extLst>
              <a:ext uri="{FF2B5EF4-FFF2-40B4-BE49-F238E27FC236}">
                <a16:creationId xmlns:a16="http://schemas.microsoft.com/office/drawing/2014/main" id="{A097E668-10A9-4D4D-B243-F9924EBF88CD}"/>
              </a:ext>
            </a:extLst>
          </p:cNvPr>
          <p:cNvSpPr txBox="1">
            <a:spLocks/>
          </p:cNvSpPr>
          <p:nvPr/>
        </p:nvSpPr>
        <p:spPr>
          <a:xfrm>
            <a:off x="3137387" y="583420"/>
            <a:ext cx="8595908" cy="661909"/>
          </a:xfrm>
          <a:prstGeom prst="rect">
            <a:avLst/>
          </a:prstGeom>
          <a:noFill/>
          <a:ln w="0">
            <a:solidFill>
              <a:srgbClr val="000000">
                <a:alpha val="0"/>
              </a:srgbClr>
            </a:solidFill>
            <a:prstDash val="solid"/>
          </a:ln>
        </p:spPr>
        <p:txBody>
          <a:bodyPr wrap="square" lIns="0" tIns="0" rIns="0" bIns="0" anchor="t">
            <a:noAutofit/>
          </a:bodyPr>
          <a:lstStyle>
            <a:defPPr>
              <a:defRPr lang="fr-FR"/>
            </a:defPPr>
            <a:lvl1pPr lvl="0">
              <a:lnSpc>
                <a:spcPct val="90000"/>
              </a:lnSpc>
              <a:spcBef>
                <a:spcPts val="0"/>
              </a:spcBef>
              <a:spcAft>
                <a:spcPts val="0"/>
              </a:spcAft>
              <a:buNone/>
              <a:tabLst/>
              <a:defRPr sz="3399" b="1" i="0" u="none" strike="noStrike" cap="none" spc="0" baseline="0">
                <a:ln>
                  <a:noFill/>
                </a:ln>
                <a:solidFill>
                  <a:srgbClr val="4675B9"/>
                </a:solidFill>
                <a:highlight>
                  <a:scrgbClr r="0" g="0" b="0">
                    <a:alpha val="0"/>
                  </a:scrgbClr>
                </a:highlight>
                <a:latin typeface="Arial"/>
                <a:ea typeface="Microsoft YaHei" pitchFamily="2"/>
                <a:cs typeface="Lucida Sans" pitchFamily="2"/>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399" b="1" i="0" u="none" strike="noStrike" kern="1200" cap="none" spc="0" normalizeH="0" baseline="0" noProof="0" dirty="0">
                <a:ln>
                  <a:noFill/>
                </a:ln>
                <a:solidFill>
                  <a:srgbClr val="4675B9"/>
                </a:solidFill>
                <a:effectLst/>
                <a:highlight>
                  <a:scrgbClr r="0" g="0" b="0">
                    <a:alpha val="0"/>
                  </a:scrgbClr>
                </a:highlight>
                <a:uLnTx/>
                <a:uFillTx/>
                <a:latin typeface="Arial"/>
                <a:ea typeface="Microsoft YaHei" pitchFamily="2"/>
              </a:rPr>
              <a:t>V. </a:t>
            </a:r>
            <a:r>
              <a:rPr kumimoji="0" lang="fr-FR" sz="3399" b="1" i="0" u="none" strike="noStrike" kern="1200" cap="none" spc="0" normalizeH="0" baseline="0" noProof="0" dirty="0" err="1">
                <a:ln>
                  <a:noFill/>
                </a:ln>
                <a:solidFill>
                  <a:srgbClr val="4675B9"/>
                </a:solidFill>
                <a:effectLst/>
                <a:highlight>
                  <a:scrgbClr r="0" g="0" b="0">
                    <a:alpha val="0"/>
                  </a:scrgbClr>
                </a:highlight>
                <a:uLnTx/>
                <a:uFillTx/>
                <a:latin typeface="Arial"/>
                <a:ea typeface="Microsoft YaHei" pitchFamily="2"/>
              </a:rPr>
              <a:t>Financing</a:t>
            </a:r>
            <a:r>
              <a:rPr kumimoji="0" lang="fr-FR" sz="3399" b="1" i="0" u="none" strike="noStrike" kern="1200" cap="none" spc="0" normalizeH="0" baseline="0" noProof="0" dirty="0">
                <a:ln>
                  <a:noFill/>
                </a:ln>
                <a:solidFill>
                  <a:srgbClr val="4675B9"/>
                </a:solidFill>
                <a:effectLst/>
                <a:highlight>
                  <a:scrgbClr r="0" g="0" b="0">
                    <a:alpha val="0"/>
                  </a:scrgbClr>
                </a:highlight>
                <a:uLnTx/>
                <a:uFillTx/>
                <a:latin typeface="Arial"/>
                <a:ea typeface="Microsoft YaHei" pitchFamily="2"/>
              </a:rPr>
              <a:t> : </a:t>
            </a:r>
            <a:r>
              <a:rPr kumimoji="0" lang="fr-FR" sz="2800" b="1" i="0" u="none" strike="noStrike" kern="1200" cap="none" spc="0" normalizeH="0" baseline="0" noProof="0" dirty="0" err="1">
                <a:ln>
                  <a:noFill/>
                </a:ln>
                <a:solidFill>
                  <a:srgbClr val="4675B9"/>
                </a:solidFill>
                <a:effectLst/>
                <a:highlight>
                  <a:scrgbClr r="0" g="0" b="0">
                    <a:alpha val="0"/>
                  </a:scrgbClr>
                </a:highlight>
                <a:uLnTx/>
                <a:uFillTx/>
                <a:latin typeface="Arial"/>
                <a:ea typeface="Microsoft YaHei" pitchFamily="2"/>
              </a:rPr>
              <a:t>Connect</a:t>
            </a:r>
            <a:r>
              <a:rPr kumimoji="0" lang="fr-FR" sz="2800" b="1" i="0" u="none" strike="noStrike" kern="1200" cap="none" spc="0" normalizeH="0" baseline="0" noProof="0" dirty="0">
                <a:ln>
                  <a:noFill/>
                </a:ln>
                <a:solidFill>
                  <a:srgbClr val="4675B9"/>
                </a:solidFill>
                <a:effectLst/>
                <a:highlight>
                  <a:scrgbClr r="0" g="0" b="0">
                    <a:alpha val="0"/>
                  </a:scrgbClr>
                </a:highlight>
                <a:uLnTx/>
                <a:uFillTx/>
                <a:latin typeface="Arial"/>
                <a:ea typeface="Microsoft YaHei" pitchFamily="2"/>
              </a:rPr>
              <a:t> </a:t>
            </a:r>
            <a:r>
              <a:rPr kumimoji="0" lang="fr-FR" sz="2800" b="1" i="0" u="none" strike="noStrike" kern="1200" cap="none" spc="0" normalizeH="0" baseline="0" noProof="0" dirty="0" err="1">
                <a:ln>
                  <a:noFill/>
                </a:ln>
                <a:solidFill>
                  <a:srgbClr val="4675B9"/>
                </a:solidFill>
                <a:effectLst/>
                <a:highlight>
                  <a:scrgbClr r="0" g="0" b="0">
                    <a:alpha val="0"/>
                  </a:scrgbClr>
                </a:highlight>
                <a:uLnTx/>
                <a:uFillTx/>
                <a:latin typeface="Arial"/>
                <a:ea typeface="Microsoft YaHei" pitchFamily="2"/>
              </a:rPr>
              <a:t>projects</a:t>
            </a:r>
            <a:r>
              <a:rPr kumimoji="0" lang="fr-FR" sz="2800" b="1" i="0" u="none" strike="noStrike" kern="1200" cap="none" spc="0" normalizeH="0" baseline="0" noProof="0" dirty="0">
                <a:ln>
                  <a:noFill/>
                </a:ln>
                <a:solidFill>
                  <a:srgbClr val="4675B9"/>
                </a:solidFill>
                <a:effectLst/>
                <a:highlight>
                  <a:scrgbClr r="0" g="0" b="0">
                    <a:alpha val="0"/>
                  </a:scrgbClr>
                </a:highlight>
                <a:uLnTx/>
                <a:uFillTx/>
                <a:latin typeface="Arial"/>
                <a:ea typeface="Microsoft YaHei" pitchFamily="2"/>
              </a:rPr>
              <a:t> and </a:t>
            </a:r>
            <a:r>
              <a:rPr kumimoji="0" lang="fr-FR" sz="2800" b="1" i="0" u="none" strike="noStrike" kern="1200" cap="none" spc="0" normalizeH="0" baseline="0" noProof="0" dirty="0" err="1">
                <a:ln>
                  <a:noFill/>
                </a:ln>
                <a:solidFill>
                  <a:srgbClr val="4675B9"/>
                </a:solidFill>
                <a:effectLst/>
                <a:highlight>
                  <a:scrgbClr r="0" g="0" b="0">
                    <a:alpha val="0"/>
                  </a:scrgbClr>
                </a:highlight>
                <a:uLnTx/>
                <a:uFillTx/>
                <a:latin typeface="Arial"/>
                <a:ea typeface="Microsoft YaHei" pitchFamily="2"/>
              </a:rPr>
              <a:t>funders</a:t>
            </a:r>
            <a:endParaRPr kumimoji="0" lang="fr-FR" sz="2800" b="1" i="0" u="none" strike="noStrike" kern="1200" cap="none" spc="0" normalizeH="0" baseline="0" noProof="0" dirty="0">
              <a:ln>
                <a:noFill/>
              </a:ln>
              <a:solidFill>
                <a:srgbClr val="4675B9"/>
              </a:solidFill>
              <a:effectLst/>
              <a:highlight>
                <a:scrgbClr r="0" g="0" b="0">
                  <a:alpha val="0"/>
                </a:scrgbClr>
              </a:highlight>
              <a:uLnTx/>
              <a:uFillTx/>
              <a:latin typeface="Arial"/>
              <a:ea typeface="Microsoft YaHei" pitchFamily="2"/>
            </a:endParaRPr>
          </a:p>
        </p:txBody>
      </p:sp>
      <p:grpSp>
        <p:nvGrpSpPr>
          <p:cNvPr id="15" name="Groupe 14"/>
          <p:cNvGrpSpPr/>
          <p:nvPr/>
        </p:nvGrpSpPr>
        <p:grpSpPr>
          <a:xfrm>
            <a:off x="3327361" y="1601447"/>
            <a:ext cx="5148661" cy="4899105"/>
            <a:chOff x="210088" y="1560597"/>
            <a:chExt cx="3749577" cy="4131247"/>
          </a:xfrm>
        </p:grpSpPr>
        <p:sp>
          <p:nvSpPr>
            <p:cNvPr id="16" name="ZoneTexte 15">
              <a:extLst>
                <a:ext uri="{FF2B5EF4-FFF2-40B4-BE49-F238E27FC236}">
                  <a16:creationId xmlns:a16="http://schemas.microsoft.com/office/drawing/2014/main" id="{BA69778C-EE3D-4027-9FEC-C2557A9A5FC7}"/>
                </a:ext>
              </a:extLst>
            </p:cNvPr>
            <p:cNvSpPr txBox="1"/>
            <p:nvPr/>
          </p:nvSpPr>
          <p:spPr>
            <a:xfrm>
              <a:off x="210088" y="1575323"/>
              <a:ext cx="784342" cy="2977282"/>
            </a:xfrm>
            <a:prstGeom prst="rect">
              <a:avLst/>
            </a:prstGeom>
          </p:spPr>
          <p:style>
            <a:lnRef idx="1">
              <a:schemeClr val="accent1"/>
            </a:lnRef>
            <a:fillRef idx="2">
              <a:schemeClr val="accent1"/>
            </a:fillRef>
            <a:effectRef idx="1">
              <a:schemeClr val="accent1"/>
            </a:effectRef>
            <a:fontRef idx="minor">
              <a:schemeClr val="dk1"/>
            </a:fontRef>
          </p:style>
          <p:txBody>
            <a:bodyPr vert="vert270"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Projects</a:t>
              </a:r>
            </a:p>
          </p:txBody>
        </p:sp>
        <p:sp>
          <p:nvSpPr>
            <p:cNvPr id="19" name="ZoneTexte 18">
              <a:extLst>
                <a:ext uri="{FF2B5EF4-FFF2-40B4-BE49-F238E27FC236}">
                  <a16:creationId xmlns:a16="http://schemas.microsoft.com/office/drawing/2014/main" id="{3BD5E439-B4F2-4B77-B03B-006F4854C224}"/>
                </a:ext>
              </a:extLst>
            </p:cNvPr>
            <p:cNvSpPr txBox="1"/>
            <p:nvPr/>
          </p:nvSpPr>
          <p:spPr>
            <a:xfrm>
              <a:off x="3121104" y="1627559"/>
              <a:ext cx="838561" cy="2869433"/>
            </a:xfrm>
            <a:prstGeom prst="rect">
              <a:avLst/>
            </a:prstGeom>
          </p:spPr>
          <p:style>
            <a:lnRef idx="1">
              <a:schemeClr val="accent6"/>
            </a:lnRef>
            <a:fillRef idx="3">
              <a:schemeClr val="accent6"/>
            </a:fillRef>
            <a:effectRef idx="2">
              <a:schemeClr val="accent6"/>
            </a:effectRef>
            <a:fontRef idx="minor">
              <a:schemeClr val="lt1"/>
            </a:fontRef>
          </p:style>
          <p:txBody>
            <a:bodyPr vert="vert270"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Funders</a:t>
              </a:r>
            </a:p>
          </p:txBody>
        </p:sp>
        <p:cxnSp>
          <p:nvCxnSpPr>
            <p:cNvPr id="20" name="Connecteur droit avec flèche 19">
              <a:extLst>
                <a:ext uri="{FF2B5EF4-FFF2-40B4-BE49-F238E27FC236}">
                  <a16:creationId xmlns:a16="http://schemas.microsoft.com/office/drawing/2014/main" id="{F8C428CF-BA5B-45D7-810A-813CBA51F96E}"/>
                </a:ext>
              </a:extLst>
            </p:cNvPr>
            <p:cNvCxnSpPr>
              <a:cxnSpLocks/>
            </p:cNvCxnSpPr>
            <p:nvPr/>
          </p:nvCxnSpPr>
          <p:spPr>
            <a:xfrm>
              <a:off x="1130994" y="4240240"/>
              <a:ext cx="2000261" cy="1"/>
            </a:xfrm>
            <a:prstGeom prst="straightConnector1">
              <a:avLst/>
            </a:prstGeom>
            <a:ln w="60325">
              <a:prstDash val="solid"/>
              <a:headEnd type="none" w="med" len="med"/>
              <a:tailEnd type="stealth" w="lg" len="lg"/>
            </a:ln>
          </p:spPr>
          <p:style>
            <a:lnRef idx="3">
              <a:schemeClr val="accent1"/>
            </a:lnRef>
            <a:fillRef idx="0">
              <a:schemeClr val="accent1"/>
            </a:fillRef>
            <a:effectRef idx="2">
              <a:schemeClr val="accent1"/>
            </a:effectRef>
            <a:fontRef idx="minor">
              <a:schemeClr val="tx1"/>
            </a:fontRef>
          </p:style>
        </p:cxnSp>
        <p:sp>
          <p:nvSpPr>
            <p:cNvPr id="21" name="Flèche : courbe vers la droite 24">
              <a:extLst>
                <a:ext uri="{FF2B5EF4-FFF2-40B4-BE49-F238E27FC236}">
                  <a16:creationId xmlns:a16="http://schemas.microsoft.com/office/drawing/2014/main" id="{2EFBF06B-4D3E-4201-BD55-6F580952F0E8}"/>
                </a:ext>
              </a:extLst>
            </p:cNvPr>
            <p:cNvSpPr/>
            <p:nvPr/>
          </p:nvSpPr>
          <p:spPr>
            <a:xfrm>
              <a:off x="1040631" y="1691544"/>
              <a:ext cx="967374" cy="2039417"/>
            </a:xfrm>
            <a:prstGeom prst="curvedRightArrow">
              <a:avLst>
                <a:gd name="adj1" fmla="val 7044"/>
                <a:gd name="adj2" fmla="val 31619"/>
                <a:gd name="adj3" fmla="val 25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èche : courbe vers la droite 25">
              <a:extLst>
                <a:ext uri="{FF2B5EF4-FFF2-40B4-BE49-F238E27FC236}">
                  <a16:creationId xmlns:a16="http://schemas.microsoft.com/office/drawing/2014/main" id="{B71A4E76-97B1-42FB-AF90-E95B6C649BE9}"/>
                </a:ext>
              </a:extLst>
            </p:cNvPr>
            <p:cNvSpPr/>
            <p:nvPr/>
          </p:nvSpPr>
          <p:spPr>
            <a:xfrm rot="10800000">
              <a:off x="2145274" y="1560597"/>
              <a:ext cx="972791" cy="2097001"/>
            </a:xfrm>
            <a:prstGeom prst="curvedRightArrow">
              <a:avLst>
                <a:gd name="adj1" fmla="val 7044"/>
                <a:gd name="adj2" fmla="val 31619"/>
                <a:gd name="adj3" fmla="val 25000"/>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 name="Connecteur droit avec flèche 23">
              <a:extLst>
                <a:ext uri="{FF2B5EF4-FFF2-40B4-BE49-F238E27FC236}">
                  <a16:creationId xmlns:a16="http://schemas.microsoft.com/office/drawing/2014/main" id="{9EB5B0AB-AC6B-4331-8838-F779EA584B58}"/>
                </a:ext>
              </a:extLst>
            </p:cNvPr>
            <p:cNvCxnSpPr>
              <a:cxnSpLocks/>
            </p:cNvCxnSpPr>
            <p:nvPr/>
          </p:nvCxnSpPr>
          <p:spPr>
            <a:xfrm flipH="1" flipV="1">
              <a:off x="935204" y="4231111"/>
              <a:ext cx="1959303" cy="13567"/>
            </a:xfrm>
            <a:prstGeom prst="straightConnector1">
              <a:avLst/>
            </a:prstGeom>
            <a:ln w="60325">
              <a:solidFill>
                <a:schemeClr val="accent6">
                  <a:lumMod val="75000"/>
                </a:schemeClr>
              </a:solidFill>
              <a:prstDash val="sysDot"/>
              <a:headEnd type="none" w="med" len="med"/>
              <a:tailEnd type="stealth" w="lg" len="lg"/>
            </a:ln>
          </p:spPr>
          <p:style>
            <a:lnRef idx="3">
              <a:schemeClr val="accent1"/>
            </a:lnRef>
            <a:fillRef idx="0">
              <a:schemeClr val="accent1"/>
            </a:fillRef>
            <a:effectRef idx="2">
              <a:schemeClr val="accent1"/>
            </a:effectRef>
            <a:fontRef idx="minor">
              <a:schemeClr val="tx1"/>
            </a:fontRef>
          </p:style>
        </p:cxnSp>
        <p:sp>
          <p:nvSpPr>
            <p:cNvPr id="25" name="ZoneTexte 24">
              <a:extLst>
                <a:ext uri="{FF2B5EF4-FFF2-40B4-BE49-F238E27FC236}">
                  <a16:creationId xmlns:a16="http://schemas.microsoft.com/office/drawing/2014/main" id="{14F4AAF0-F1A5-40B5-9E02-09794389B603}"/>
                </a:ext>
              </a:extLst>
            </p:cNvPr>
            <p:cNvSpPr txBox="1"/>
            <p:nvPr/>
          </p:nvSpPr>
          <p:spPr>
            <a:xfrm>
              <a:off x="1177845" y="3892556"/>
              <a:ext cx="1890276" cy="285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website of the Label</a:t>
              </a:r>
            </a:p>
          </p:txBody>
        </p:sp>
        <p:sp>
          <p:nvSpPr>
            <p:cNvPr id="28" name="Ellipse 27"/>
            <p:cNvSpPr/>
            <p:nvPr/>
          </p:nvSpPr>
          <p:spPr>
            <a:xfrm>
              <a:off x="1191672" y="4827320"/>
              <a:ext cx="1702835" cy="8645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p:cNvSpPr txBox="1"/>
            <p:nvPr/>
          </p:nvSpPr>
          <p:spPr>
            <a:xfrm>
              <a:off x="1323090" y="5074916"/>
              <a:ext cx="1439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Intermediary</a:t>
              </a:r>
            </a:p>
          </p:txBody>
        </p:sp>
        <p:cxnSp>
          <p:nvCxnSpPr>
            <p:cNvPr id="30" name="Connecteur droit avec flèche 29"/>
            <p:cNvCxnSpPr/>
            <p:nvPr/>
          </p:nvCxnSpPr>
          <p:spPr>
            <a:xfrm flipH="1">
              <a:off x="2816070" y="4496992"/>
              <a:ext cx="724315" cy="48553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endCxn id="16" idx="2"/>
            </p:cNvCxnSpPr>
            <p:nvPr/>
          </p:nvCxnSpPr>
          <p:spPr>
            <a:xfrm flipH="1" flipV="1">
              <a:off x="602259" y="4552606"/>
              <a:ext cx="575586" cy="57792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88123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1202268" y="1303866"/>
            <a:ext cx="9973732" cy="5329163"/>
          </a:xfrm>
        </p:spPr>
        <p:txBody>
          <a:bodyPr>
            <a:normAutofit/>
          </a:bodyPr>
          <a:lstStyle/>
          <a:p>
            <a:pPr>
              <a:lnSpc>
                <a:spcPct val="100000"/>
              </a:lnSpc>
            </a:pPr>
            <a:endParaRPr lang="fr-FR" sz="4400" b="1" dirty="0">
              <a:solidFill>
                <a:srgbClr val="4675B9"/>
              </a:solidFill>
            </a:endParaRPr>
          </a:p>
          <a:p>
            <a:pPr>
              <a:lnSpc>
                <a:spcPct val="100000"/>
              </a:lnSpc>
            </a:pPr>
            <a:endParaRPr lang="fr-FR" sz="4400" b="1" dirty="0">
              <a:solidFill>
                <a:srgbClr val="4675B9"/>
              </a:solidFill>
            </a:endParaRPr>
          </a:p>
          <a:p>
            <a:pPr>
              <a:lnSpc>
                <a:spcPct val="100000"/>
              </a:lnSpc>
            </a:pPr>
            <a:r>
              <a:rPr lang="fr-FR" sz="4400" b="1" dirty="0" err="1">
                <a:solidFill>
                  <a:srgbClr val="4675B9"/>
                </a:solidFill>
              </a:rPr>
              <a:t>Thank</a:t>
            </a:r>
            <a:r>
              <a:rPr lang="fr-FR" sz="4400" b="1" dirty="0">
                <a:solidFill>
                  <a:srgbClr val="4675B9"/>
                </a:solidFill>
              </a:rPr>
              <a:t> </a:t>
            </a:r>
            <a:r>
              <a:rPr lang="fr-FR" sz="4400" b="1" dirty="0" err="1">
                <a:solidFill>
                  <a:srgbClr val="4675B9"/>
                </a:solidFill>
              </a:rPr>
              <a:t>you</a:t>
            </a:r>
            <a:r>
              <a:rPr lang="fr-FR" sz="4400" b="1" dirty="0">
                <a:solidFill>
                  <a:srgbClr val="4675B9"/>
                </a:solidFill>
              </a:rPr>
              <a:t> !</a:t>
            </a:r>
          </a:p>
          <a:p>
            <a:pPr>
              <a:lnSpc>
                <a:spcPct val="100000"/>
              </a:lnSpc>
            </a:pPr>
            <a:endParaRPr lang="fr-FR" sz="1500" b="1" dirty="0">
              <a:solidFill>
                <a:srgbClr val="4675B9"/>
              </a:solidFill>
            </a:endParaRPr>
          </a:p>
          <a:p>
            <a:pPr>
              <a:lnSpc>
                <a:spcPct val="100000"/>
              </a:lnSpc>
            </a:pPr>
            <a:endParaRPr lang="fr-FR" sz="1500" b="1" dirty="0">
              <a:solidFill>
                <a:srgbClr val="4675B9"/>
              </a:solidFill>
            </a:endParaRPr>
          </a:p>
          <a:p>
            <a:pPr>
              <a:lnSpc>
                <a:spcPct val="100000"/>
              </a:lnSpc>
            </a:pPr>
            <a:endParaRPr lang="fr-FR" sz="1500" b="1" dirty="0">
              <a:solidFill>
                <a:srgbClr val="4675B9"/>
              </a:solidFill>
            </a:endParaRPr>
          </a:p>
          <a:p>
            <a:pPr>
              <a:lnSpc>
                <a:spcPct val="100000"/>
              </a:lnSpc>
            </a:pPr>
            <a:endParaRPr lang="fr-FR" sz="1500" b="1" dirty="0">
              <a:solidFill>
                <a:srgbClr val="4675B9"/>
              </a:solidFill>
            </a:endParaRPr>
          </a:p>
          <a:p>
            <a:pPr algn="l">
              <a:lnSpc>
                <a:spcPct val="100000"/>
              </a:lnSpc>
            </a:pPr>
            <a:r>
              <a:rPr lang="fr-FR" b="1" dirty="0">
                <a:solidFill>
                  <a:srgbClr val="4675B9"/>
                </a:solidFill>
              </a:rPr>
              <a:t>	https://label-bas-carbone.ecologie.gouv.fr/</a:t>
            </a:r>
            <a:endParaRPr lang="fr-FR" sz="100" u="sng" spc="-1" dirty="0">
              <a:solidFill>
                <a:schemeClr val="accent5"/>
              </a:solidFill>
              <a:uFill>
                <a:solidFill>
                  <a:srgbClr val="FFFFFF"/>
                </a:solidFill>
              </a:uFill>
              <a:ea typeface="DejaVu Sans"/>
            </a:endParaRPr>
          </a:p>
        </p:txBody>
      </p:sp>
      <p:pic>
        <p:nvPicPr>
          <p:cNvPr id="5" name="Image 4" descr="&lt;strong&gt;Plus&lt;/strong&gt; Symbole Math · Images vectorielles gratuites sur Pixabay"/>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38199" y="5154764"/>
            <a:ext cx="396000" cy="396000"/>
          </a:xfrm>
          <a:prstGeom prst="rect">
            <a:avLst/>
          </a:prstGeom>
        </p:spPr>
      </p:pic>
    </p:spTree>
    <p:extLst>
      <p:ext uri="{BB962C8B-B14F-4D97-AF65-F5344CB8AC3E}">
        <p14:creationId xmlns:p14="http://schemas.microsoft.com/office/powerpoint/2010/main" val="17987930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IE" sz="3600" dirty="0"/>
              <a:t>How to Involve Famers in Extension Projects: Setup and Recruitment</a:t>
            </a:r>
          </a:p>
        </p:txBody>
      </p:sp>
      <p:sp>
        <p:nvSpPr>
          <p:cNvPr id="5" name="TextBox 4"/>
          <p:cNvSpPr txBox="1"/>
          <p:nvPr/>
        </p:nvSpPr>
        <p:spPr>
          <a:xfrm>
            <a:off x="2286000" y="3581403"/>
            <a:ext cx="7467600" cy="1650837"/>
          </a:xfrm>
          <a:prstGeom prst="rect">
            <a:avLst/>
          </a:prstGeom>
          <a:noFill/>
        </p:spPr>
        <p:txBody>
          <a:bodyPr wrap="square" rtlCol="0">
            <a:spAutoFit/>
          </a:bodyPr>
          <a:lstStyle/>
          <a:p>
            <a:pPr algn="ctr" defTabSz="914318"/>
            <a:r>
              <a:rPr lang="en-IE" sz="2400" dirty="0">
                <a:solidFill>
                  <a:prstClr val="black"/>
                </a:solidFill>
                <a:latin typeface="Arial"/>
              </a:rPr>
              <a:t>Donal O’Brien</a:t>
            </a:r>
            <a:r>
              <a:rPr lang="en-IE" sz="2400" baseline="30000" dirty="0">
                <a:solidFill>
                  <a:prstClr val="black"/>
                </a:solidFill>
                <a:latin typeface="Arial"/>
              </a:rPr>
              <a:t>1</a:t>
            </a:r>
            <a:r>
              <a:rPr lang="en-IE" sz="2400" dirty="0">
                <a:solidFill>
                  <a:prstClr val="black"/>
                </a:solidFill>
                <a:latin typeface="Arial"/>
              </a:rPr>
              <a:t> and Martina Harrington</a:t>
            </a:r>
            <a:r>
              <a:rPr lang="en-IE" sz="2400" baseline="30000" dirty="0">
                <a:solidFill>
                  <a:prstClr val="black"/>
                </a:solidFill>
                <a:latin typeface="Arial"/>
              </a:rPr>
              <a:t>2</a:t>
            </a:r>
          </a:p>
          <a:p>
            <a:pPr algn="ctr" defTabSz="914318"/>
            <a:endParaRPr lang="en-IE" sz="2000" dirty="0">
              <a:solidFill>
                <a:prstClr val="black"/>
              </a:solidFill>
              <a:latin typeface="Arial"/>
            </a:endParaRPr>
          </a:p>
          <a:p>
            <a:pPr algn="ctr" defTabSz="914318"/>
            <a:r>
              <a:rPr lang="en-IE" sz="1799" dirty="0">
                <a:solidFill>
                  <a:prstClr val="black"/>
                </a:solidFill>
                <a:latin typeface="Arial"/>
              </a:rPr>
              <a:t>Teagasc, Soils and Environment Research Centre, Johnstown Castle, Co. Wexford, Ireland</a:t>
            </a:r>
          </a:p>
          <a:p>
            <a:pPr algn="ctr" defTabSz="914318"/>
            <a:r>
              <a:rPr lang="en-IE" sz="1799" dirty="0">
                <a:solidFill>
                  <a:prstClr val="black"/>
                </a:solidFill>
                <a:latin typeface="Arial"/>
              </a:rPr>
              <a:t>Teagasc, Advisory Office, </a:t>
            </a:r>
            <a:r>
              <a:rPr lang="en-IE" sz="1799" dirty="0" err="1">
                <a:solidFill>
                  <a:prstClr val="black"/>
                </a:solidFill>
                <a:latin typeface="Arial"/>
              </a:rPr>
              <a:t>Enniscorthy</a:t>
            </a:r>
            <a:r>
              <a:rPr lang="en-IE" sz="1799" dirty="0">
                <a:solidFill>
                  <a:prstClr val="black"/>
                </a:solidFill>
                <a:latin typeface="Arial"/>
              </a:rPr>
              <a:t>, Co. Wexford, Ireland</a:t>
            </a:r>
          </a:p>
        </p:txBody>
      </p:sp>
      <p:sp>
        <p:nvSpPr>
          <p:cNvPr id="6" name="TextBox 5"/>
          <p:cNvSpPr txBox="1"/>
          <p:nvPr/>
        </p:nvSpPr>
        <p:spPr>
          <a:xfrm>
            <a:off x="3810000" y="5943600"/>
            <a:ext cx="6324600" cy="646074"/>
          </a:xfrm>
          <a:prstGeom prst="rect">
            <a:avLst/>
          </a:prstGeom>
          <a:noFill/>
        </p:spPr>
        <p:txBody>
          <a:bodyPr wrap="square" rtlCol="0">
            <a:spAutoFit/>
          </a:bodyPr>
          <a:lstStyle/>
          <a:p>
            <a:pPr algn="ctr" defTabSz="914318"/>
            <a:r>
              <a:rPr lang="en-IE" sz="1799" dirty="0">
                <a:solidFill>
                  <a:prstClr val="black"/>
                </a:solidFill>
                <a:latin typeface="Arial"/>
              </a:rPr>
              <a:t>Carbon Farming Certification Workshop, </a:t>
            </a:r>
            <a:r>
              <a:rPr lang="en-IE" sz="1799" dirty="0" err="1">
                <a:solidFill>
                  <a:prstClr val="black"/>
                </a:solidFill>
                <a:latin typeface="Arial"/>
              </a:rPr>
              <a:t>Fondation</a:t>
            </a:r>
            <a:r>
              <a:rPr lang="en-IE" sz="1799" dirty="0">
                <a:solidFill>
                  <a:prstClr val="black"/>
                </a:solidFill>
                <a:latin typeface="Arial"/>
              </a:rPr>
              <a:t> </a:t>
            </a:r>
            <a:r>
              <a:rPr lang="en-IE" sz="1799" dirty="0" err="1">
                <a:solidFill>
                  <a:prstClr val="black"/>
                </a:solidFill>
                <a:latin typeface="Arial"/>
              </a:rPr>
              <a:t>Universitaire</a:t>
            </a:r>
            <a:r>
              <a:rPr lang="en-IE" sz="1799" dirty="0">
                <a:solidFill>
                  <a:prstClr val="black"/>
                </a:solidFill>
                <a:latin typeface="Arial"/>
              </a:rPr>
              <a:t>, Brussels, 25</a:t>
            </a:r>
            <a:r>
              <a:rPr lang="en-IE" sz="1799" baseline="30000" dirty="0">
                <a:solidFill>
                  <a:prstClr val="black"/>
                </a:solidFill>
                <a:latin typeface="Arial"/>
              </a:rPr>
              <a:t>th</a:t>
            </a:r>
            <a:r>
              <a:rPr lang="en-IE" sz="1799" dirty="0">
                <a:solidFill>
                  <a:prstClr val="black"/>
                </a:solidFill>
                <a:latin typeface="Arial"/>
              </a:rPr>
              <a:t> January 2023</a:t>
            </a:r>
          </a:p>
        </p:txBody>
      </p:sp>
    </p:spTree>
    <p:extLst>
      <p:ext uri="{BB962C8B-B14F-4D97-AF65-F5344CB8AC3E}">
        <p14:creationId xmlns:p14="http://schemas.microsoft.com/office/powerpoint/2010/main" val="21857626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3" y="304800"/>
            <a:ext cx="7029651" cy="731838"/>
          </a:xfrm>
        </p:spPr>
        <p:txBody>
          <a:bodyPr/>
          <a:lstStyle/>
          <a:p>
            <a:pPr algn="ctr"/>
            <a:r>
              <a:rPr lang="en-IE" dirty="0"/>
              <a:t>Background</a:t>
            </a:r>
          </a:p>
        </p:txBody>
      </p:sp>
      <p:sp>
        <p:nvSpPr>
          <p:cNvPr id="3" name="Content Placeholder 2"/>
          <p:cNvSpPr>
            <a:spLocks noGrp="1"/>
          </p:cNvSpPr>
          <p:nvPr>
            <p:ph idx="1"/>
          </p:nvPr>
        </p:nvSpPr>
        <p:spPr>
          <a:xfrm>
            <a:off x="1905003" y="1143000"/>
            <a:ext cx="4114801" cy="5213350"/>
          </a:xfrm>
        </p:spPr>
        <p:txBody>
          <a:bodyPr>
            <a:normAutofit fontScale="92500" lnSpcReduction="10000"/>
          </a:bodyPr>
          <a:lstStyle/>
          <a:p>
            <a:r>
              <a:rPr lang="en-IE" sz="2400" dirty="0"/>
              <a:t>Teagasc - Irish Agriculture and Food Development Authority</a:t>
            </a:r>
          </a:p>
          <a:p>
            <a:pPr lvl="1"/>
            <a:r>
              <a:rPr lang="en-IE" sz="2000" dirty="0"/>
              <a:t>National body, est. 1988</a:t>
            </a:r>
          </a:p>
          <a:p>
            <a:pPr lvl="1"/>
            <a:r>
              <a:rPr lang="en-IE" sz="2000" dirty="0"/>
              <a:t>Integrated advisory, education and research service</a:t>
            </a:r>
            <a:endParaRPr lang="en-US" sz="2000" dirty="0"/>
          </a:p>
          <a:p>
            <a:pPr lvl="1"/>
            <a:r>
              <a:rPr lang="en-US" sz="2000" dirty="0"/>
              <a:t>Employ 1,200-1,300 staff</a:t>
            </a:r>
          </a:p>
          <a:p>
            <a:pPr lvl="1"/>
            <a:r>
              <a:rPr lang="en-IE" sz="2000" dirty="0"/>
              <a:t>State and industry funded </a:t>
            </a:r>
          </a:p>
          <a:p>
            <a:pPr lvl="2"/>
            <a:r>
              <a:rPr lang="en-IE" sz="1600" dirty="0"/>
              <a:t>(70%-75% exchequer)</a:t>
            </a:r>
          </a:p>
          <a:p>
            <a:pPr lvl="1"/>
            <a:endParaRPr lang="en-IE" sz="2000" dirty="0"/>
          </a:p>
          <a:p>
            <a:r>
              <a:rPr lang="en-IE" sz="2400" dirty="0"/>
              <a:t>Strategy Statement</a:t>
            </a:r>
          </a:p>
          <a:p>
            <a:pPr lvl="1"/>
            <a:r>
              <a:rPr lang="en-IE" sz="2000" dirty="0"/>
              <a:t>Improve competitiveness</a:t>
            </a:r>
          </a:p>
          <a:p>
            <a:pPr lvl="1"/>
            <a:r>
              <a:rPr lang="en-IE" sz="2000" dirty="0"/>
              <a:t>Support sustainable farming</a:t>
            </a:r>
          </a:p>
          <a:p>
            <a:pPr lvl="1"/>
            <a:r>
              <a:rPr lang="en-IE" sz="2000" dirty="0"/>
              <a:t>Enhance diversification</a:t>
            </a:r>
          </a:p>
          <a:p>
            <a:pPr lvl="1"/>
            <a:endParaRPr lang="en-IE" sz="2600" dirty="0"/>
          </a:p>
          <a:p>
            <a:pPr lvl="1"/>
            <a:endParaRPr lang="en-IE" sz="2600" dirty="0"/>
          </a:p>
          <a:p>
            <a:endParaRPr lang="en-IE" dirty="0"/>
          </a:p>
        </p:txBody>
      </p:sp>
      <p:sp>
        <p:nvSpPr>
          <p:cNvPr id="4" name="Footer Placeholder 3"/>
          <p:cNvSpPr>
            <a:spLocks noGrp="1"/>
          </p:cNvSpPr>
          <p:nvPr>
            <p:ph type="ftr" sz="quarter" idx="3"/>
          </p:nvPr>
        </p:nvSpPr>
        <p:spPr/>
        <p:txBody>
          <a:bodyPr/>
          <a:lstStyle/>
          <a:p>
            <a:pPr defTabSz="914318"/>
            <a:r>
              <a:rPr lang="en-IE" dirty="0">
                <a:solidFill>
                  <a:prstClr val="black">
                    <a:tint val="75000"/>
                  </a:prstClr>
                </a:solidFill>
                <a:latin typeface="Arial"/>
              </a:rPr>
              <a:t>Carbon Farming Certification Workshop, Brussels, 25</a:t>
            </a:r>
            <a:r>
              <a:rPr lang="en-IE" baseline="30000" dirty="0">
                <a:solidFill>
                  <a:prstClr val="black">
                    <a:tint val="75000"/>
                  </a:prstClr>
                </a:solidFill>
                <a:latin typeface="Arial"/>
              </a:rPr>
              <a:t>th</a:t>
            </a:r>
            <a:r>
              <a:rPr lang="en-IE" dirty="0">
                <a:solidFill>
                  <a:prstClr val="black">
                    <a:tint val="75000"/>
                  </a:prstClr>
                </a:solidFill>
                <a:latin typeface="Arial"/>
              </a:rPr>
              <a:t> January 2023</a:t>
            </a:r>
          </a:p>
        </p:txBody>
      </p:sp>
      <p:sp>
        <p:nvSpPr>
          <p:cNvPr id="5" name="Slide Number Placeholder 4"/>
          <p:cNvSpPr>
            <a:spLocks noGrp="1"/>
          </p:cNvSpPr>
          <p:nvPr>
            <p:ph type="sldNum" sz="quarter" idx="4"/>
          </p:nvPr>
        </p:nvSpPr>
        <p:spPr/>
        <p:txBody>
          <a:bodyPr/>
          <a:lstStyle/>
          <a:p>
            <a:pPr defTabSz="914318"/>
            <a:fld id="{34368562-B963-D14D-B6B0-C53B94E906B8}" type="slidenum">
              <a:rPr lang="en-US">
                <a:solidFill>
                  <a:srgbClr val="007944"/>
                </a:solidFill>
                <a:latin typeface="Arial"/>
              </a:rPr>
              <a:pPr defTabSz="914318"/>
              <a:t>104</a:t>
            </a:fld>
            <a:endParaRPr lang="en-US">
              <a:solidFill>
                <a:srgbClr val="007944"/>
              </a:solidFill>
              <a:latin typeface="Arial"/>
            </a:endParaRPr>
          </a:p>
        </p:txBody>
      </p:sp>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19800" y="990600"/>
            <a:ext cx="441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1877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52400"/>
            <a:ext cx="8460694" cy="731838"/>
          </a:xfrm>
        </p:spPr>
        <p:txBody>
          <a:bodyPr/>
          <a:lstStyle/>
          <a:p>
            <a:r>
              <a:rPr lang="en-IE" sz="3600" dirty="0"/>
              <a:t>What does Teagasc Extension Programme offer farmers?</a:t>
            </a:r>
          </a:p>
        </p:txBody>
      </p:sp>
      <p:sp>
        <p:nvSpPr>
          <p:cNvPr id="4" name="Footer Placeholder 3"/>
          <p:cNvSpPr>
            <a:spLocks noGrp="1"/>
          </p:cNvSpPr>
          <p:nvPr>
            <p:ph type="ftr" sz="quarter" idx="3"/>
          </p:nvPr>
        </p:nvSpPr>
        <p:spPr/>
        <p:txBody>
          <a:bodyPr/>
          <a:lstStyle/>
          <a:p>
            <a:pPr defTabSz="914318"/>
            <a:r>
              <a:rPr lang="en-IE" dirty="0">
                <a:solidFill>
                  <a:prstClr val="black">
                    <a:tint val="75000"/>
                  </a:prstClr>
                </a:solidFill>
                <a:latin typeface="Arial"/>
              </a:rPr>
              <a:t>Carbon Farming Certification Workshop, Brussels, 25</a:t>
            </a:r>
            <a:r>
              <a:rPr lang="en-IE" baseline="30000" dirty="0">
                <a:solidFill>
                  <a:prstClr val="black">
                    <a:tint val="75000"/>
                  </a:prstClr>
                </a:solidFill>
                <a:latin typeface="Arial"/>
              </a:rPr>
              <a:t>th</a:t>
            </a:r>
            <a:r>
              <a:rPr lang="en-IE" dirty="0">
                <a:solidFill>
                  <a:prstClr val="black">
                    <a:tint val="75000"/>
                  </a:prstClr>
                </a:solidFill>
                <a:latin typeface="Arial"/>
              </a:rPr>
              <a:t> January 2023</a:t>
            </a:r>
          </a:p>
          <a:p>
            <a:pPr defTabSz="914318"/>
            <a:endParaRPr lang="en-US" dirty="0">
              <a:solidFill>
                <a:prstClr val="black">
                  <a:tint val="75000"/>
                </a:prstClr>
              </a:solidFill>
              <a:latin typeface="Arial"/>
            </a:endParaRPr>
          </a:p>
        </p:txBody>
      </p:sp>
      <p:sp>
        <p:nvSpPr>
          <p:cNvPr id="5" name="Slide Number Placeholder 4"/>
          <p:cNvSpPr>
            <a:spLocks noGrp="1"/>
          </p:cNvSpPr>
          <p:nvPr>
            <p:ph type="sldNum" sz="quarter" idx="4"/>
          </p:nvPr>
        </p:nvSpPr>
        <p:spPr/>
        <p:txBody>
          <a:bodyPr/>
          <a:lstStyle/>
          <a:p>
            <a:pPr defTabSz="914318"/>
            <a:fld id="{34368562-B963-D14D-B6B0-C53B94E906B8}" type="slidenum">
              <a:rPr lang="en-US">
                <a:solidFill>
                  <a:srgbClr val="007944"/>
                </a:solidFill>
                <a:latin typeface="Arial"/>
              </a:rPr>
              <a:pPr defTabSz="914318"/>
              <a:t>105</a:t>
            </a:fld>
            <a:endParaRPr lang="en-US">
              <a:solidFill>
                <a:srgbClr val="007944"/>
              </a:solidFill>
              <a:latin typeface="Aria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4712" y="3726060"/>
            <a:ext cx="1894491" cy="183654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777" y="1386861"/>
            <a:ext cx="2141800" cy="1420158"/>
          </a:xfrm>
          <a:prstGeom prst="rect">
            <a:avLst/>
          </a:prstGeom>
        </p:spPr>
      </p:pic>
      <p:pic>
        <p:nvPicPr>
          <p:cNvPr id="16" name="Picture 15"/>
          <p:cNvPicPr>
            <a:picLocks noChangeAspect="1"/>
          </p:cNvPicPr>
          <p:nvPr/>
        </p:nvPicPr>
        <p:blipFill>
          <a:blip r:embed="rId4"/>
          <a:stretch>
            <a:fillRect/>
          </a:stretch>
        </p:blipFill>
        <p:spPr>
          <a:xfrm>
            <a:off x="3753892" y="3400539"/>
            <a:ext cx="1627158" cy="1257300"/>
          </a:xfrm>
          <a:prstGeom prst="rect">
            <a:avLst/>
          </a:prstGeom>
        </p:spPr>
      </p:pic>
      <p:pic>
        <p:nvPicPr>
          <p:cNvPr id="2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3006" y="4984820"/>
            <a:ext cx="2029937"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descr="Teagasc Discussion Groups"/>
          <p:cNvPicPr/>
          <p:nvPr/>
        </p:nvPicPr>
        <p:blipFill>
          <a:blip r:embed="rId6">
            <a:extLst>
              <a:ext uri="{28A0092B-C50C-407E-A947-70E740481C1C}">
                <a14:useLocalDpi xmlns:a14="http://schemas.microsoft.com/office/drawing/2010/main" val="0"/>
              </a:ext>
            </a:extLst>
          </a:blip>
          <a:srcRect/>
          <a:stretch>
            <a:fillRect/>
          </a:stretch>
        </p:blipFill>
        <p:spPr bwMode="auto">
          <a:xfrm>
            <a:off x="7140495" y="1329451"/>
            <a:ext cx="2560352" cy="1633917"/>
          </a:xfrm>
          <a:prstGeom prst="rect">
            <a:avLst/>
          </a:prstGeom>
          <a:noFill/>
          <a:ln>
            <a:noFill/>
          </a:ln>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6845" y="1312537"/>
            <a:ext cx="2686913" cy="1477835"/>
          </a:xfrm>
          <a:prstGeom prst="rect">
            <a:avLst/>
          </a:prstGeom>
        </p:spPr>
      </p:pic>
      <p:sp>
        <p:nvSpPr>
          <p:cNvPr id="7" name="TextBox 6"/>
          <p:cNvSpPr txBox="1"/>
          <p:nvPr/>
        </p:nvSpPr>
        <p:spPr>
          <a:xfrm>
            <a:off x="7108610" y="5726669"/>
            <a:ext cx="3330790" cy="369204"/>
          </a:xfrm>
          <a:prstGeom prst="rect">
            <a:avLst/>
          </a:prstGeom>
          <a:solidFill>
            <a:srgbClr val="92D050"/>
          </a:solidFill>
        </p:spPr>
        <p:txBody>
          <a:bodyPr wrap="square" rtlCol="0">
            <a:spAutoFit/>
          </a:bodyPr>
          <a:lstStyle/>
          <a:p>
            <a:pPr defTabSz="914318"/>
            <a:r>
              <a:rPr lang="en-IE" sz="1799" b="1" dirty="0">
                <a:solidFill>
                  <a:prstClr val="black"/>
                </a:solidFill>
                <a:latin typeface="Arial"/>
              </a:rPr>
              <a:t>Industry &amp; Media Networks</a:t>
            </a:r>
          </a:p>
        </p:txBody>
      </p:sp>
      <p:sp>
        <p:nvSpPr>
          <p:cNvPr id="18" name="TextBox 17"/>
          <p:cNvSpPr txBox="1"/>
          <p:nvPr/>
        </p:nvSpPr>
        <p:spPr>
          <a:xfrm>
            <a:off x="1531790" y="2911825"/>
            <a:ext cx="3006574" cy="369204"/>
          </a:xfrm>
          <a:prstGeom prst="rect">
            <a:avLst/>
          </a:prstGeom>
          <a:solidFill>
            <a:srgbClr val="92D050"/>
          </a:solidFill>
        </p:spPr>
        <p:txBody>
          <a:bodyPr wrap="square" rtlCol="0">
            <a:spAutoFit/>
          </a:bodyPr>
          <a:lstStyle/>
          <a:p>
            <a:pPr defTabSz="914318"/>
            <a:r>
              <a:rPr lang="en-IE" sz="1799" b="1" dirty="0">
                <a:solidFill>
                  <a:prstClr val="black"/>
                </a:solidFill>
                <a:latin typeface="Arial"/>
              </a:rPr>
              <a:t>Training &amp; Development</a:t>
            </a:r>
          </a:p>
        </p:txBody>
      </p:sp>
      <p:sp>
        <p:nvSpPr>
          <p:cNvPr id="23" name="TextBox 22"/>
          <p:cNvSpPr txBox="1"/>
          <p:nvPr/>
        </p:nvSpPr>
        <p:spPr>
          <a:xfrm>
            <a:off x="4624517" y="2888893"/>
            <a:ext cx="2213060" cy="369204"/>
          </a:xfrm>
          <a:prstGeom prst="rect">
            <a:avLst/>
          </a:prstGeom>
          <a:solidFill>
            <a:srgbClr val="92D050"/>
          </a:solidFill>
        </p:spPr>
        <p:txBody>
          <a:bodyPr wrap="square" rtlCol="0">
            <a:spAutoFit/>
          </a:bodyPr>
          <a:lstStyle/>
          <a:p>
            <a:pPr defTabSz="914318"/>
            <a:r>
              <a:rPr lang="en-IE" sz="1799" b="1" dirty="0">
                <a:solidFill>
                  <a:prstClr val="black"/>
                </a:solidFill>
                <a:latin typeface="Arial"/>
              </a:rPr>
              <a:t>Specialist Advice</a:t>
            </a:r>
          </a:p>
        </p:txBody>
      </p:sp>
      <p:sp>
        <p:nvSpPr>
          <p:cNvPr id="24" name="TextBox 23"/>
          <p:cNvSpPr txBox="1"/>
          <p:nvPr/>
        </p:nvSpPr>
        <p:spPr>
          <a:xfrm>
            <a:off x="7472086" y="2963365"/>
            <a:ext cx="2688816" cy="646074"/>
          </a:xfrm>
          <a:prstGeom prst="rect">
            <a:avLst/>
          </a:prstGeom>
          <a:solidFill>
            <a:srgbClr val="92D050"/>
          </a:solidFill>
        </p:spPr>
        <p:txBody>
          <a:bodyPr wrap="square" rtlCol="0">
            <a:spAutoFit/>
          </a:bodyPr>
          <a:lstStyle/>
          <a:p>
            <a:pPr defTabSz="914318"/>
            <a:r>
              <a:rPr lang="en-IE" sz="1799" b="1" dirty="0">
                <a:solidFill>
                  <a:prstClr val="black"/>
                </a:solidFill>
                <a:latin typeface="Arial"/>
              </a:rPr>
              <a:t>P2P Learning – Discussion groups</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2856" y="3360222"/>
            <a:ext cx="1999554" cy="135496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6842" y="4793059"/>
            <a:ext cx="1887456" cy="991391"/>
          </a:xfrm>
          <a:prstGeom prst="rect">
            <a:avLst/>
          </a:prstGeom>
        </p:spPr>
      </p:pic>
      <p:sp>
        <p:nvSpPr>
          <p:cNvPr id="25" name="TextBox 24"/>
          <p:cNvSpPr txBox="1"/>
          <p:nvPr/>
        </p:nvSpPr>
        <p:spPr>
          <a:xfrm>
            <a:off x="2273864" y="5885732"/>
            <a:ext cx="3875633" cy="369204"/>
          </a:xfrm>
          <a:prstGeom prst="rect">
            <a:avLst/>
          </a:prstGeom>
          <a:solidFill>
            <a:srgbClr val="92D050"/>
          </a:solidFill>
        </p:spPr>
        <p:txBody>
          <a:bodyPr wrap="square" rtlCol="0">
            <a:spAutoFit/>
          </a:bodyPr>
          <a:lstStyle/>
          <a:p>
            <a:pPr defTabSz="914318"/>
            <a:r>
              <a:rPr lang="en-IE" sz="1799" b="1" dirty="0">
                <a:solidFill>
                  <a:prstClr val="black"/>
                </a:solidFill>
                <a:latin typeface="Arial"/>
              </a:rPr>
              <a:t>Management Tools – On &amp; offline</a:t>
            </a:r>
          </a:p>
        </p:txBody>
      </p:sp>
      <p:pic>
        <p:nvPicPr>
          <p:cNvPr id="14" name="Picture 13"/>
          <p:cNvPicPr>
            <a:picLocks noChangeAspect="1"/>
          </p:cNvPicPr>
          <p:nvPr/>
        </p:nvPicPr>
        <p:blipFill>
          <a:blip r:embed="rId10"/>
          <a:stretch>
            <a:fillRect/>
          </a:stretch>
        </p:blipFill>
        <p:spPr>
          <a:xfrm>
            <a:off x="8816497" y="3684304"/>
            <a:ext cx="1781175" cy="1852181"/>
          </a:xfrm>
          <a:prstGeom prst="rect">
            <a:avLst/>
          </a:prstGeom>
        </p:spPr>
      </p:pic>
      <p:pic>
        <p:nvPicPr>
          <p:cNvPr id="2050" name="Picture 2" descr="https://messo.cit.ie/contentfiles/images/AEOP_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37398" y="3841844"/>
            <a:ext cx="1098569" cy="10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4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3" grpId="0" animBg="1"/>
      <p:bldP spid="24" grpId="0" animBg="1"/>
      <p:bldP spid="25"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t="-3000" r="-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914318"/>
            <a:fld id="{34368562-B963-D14D-B6B0-C53B94E906B8}" type="slidenum">
              <a:rPr lang="en-US">
                <a:solidFill>
                  <a:srgbClr val="007944"/>
                </a:solidFill>
                <a:latin typeface="Arial"/>
              </a:rPr>
              <a:pPr defTabSz="914318"/>
              <a:t>106</a:t>
            </a:fld>
            <a:endParaRPr lang="en-US">
              <a:solidFill>
                <a:srgbClr val="007944"/>
              </a:solidFill>
              <a:latin typeface="Arial"/>
            </a:endParaRPr>
          </a:p>
        </p:txBody>
      </p:sp>
      <p:sp>
        <p:nvSpPr>
          <p:cNvPr id="6" name="Content Placeholder 2"/>
          <p:cNvSpPr>
            <a:spLocks noGrp="1"/>
          </p:cNvSpPr>
          <p:nvPr>
            <p:ph idx="1"/>
          </p:nvPr>
        </p:nvSpPr>
        <p:spPr>
          <a:xfrm>
            <a:off x="1836138" y="1908161"/>
            <a:ext cx="7848600" cy="4448190"/>
          </a:xfrm>
          <a:solidFill>
            <a:schemeClr val="bg2">
              <a:lumMod val="90000"/>
              <a:alpha val="79000"/>
            </a:schemeClr>
          </a:solidFill>
        </p:spPr>
        <p:txBody>
          <a:bodyPr>
            <a:normAutofit fontScale="77500" lnSpcReduction="20000"/>
          </a:bodyPr>
          <a:lstStyle/>
          <a:p>
            <a:pPr>
              <a:lnSpc>
                <a:spcPct val="120000"/>
              </a:lnSpc>
            </a:pPr>
            <a:r>
              <a:rPr lang="en-IE" dirty="0"/>
              <a:t>Teagasc initiative to reduce carbon/greenhouse gas (GHG) emissions from Irish agriculture</a:t>
            </a:r>
          </a:p>
          <a:p>
            <a:pPr lvl="1"/>
            <a:r>
              <a:rPr lang="en-IE" dirty="0"/>
              <a:t>Supported by ministry and industry (co-ops, food processors)</a:t>
            </a:r>
          </a:p>
          <a:p>
            <a:pPr lvl="1"/>
            <a:endParaRPr lang="en-IE" sz="2100" dirty="0"/>
          </a:p>
          <a:p>
            <a:r>
              <a:rPr lang="en-IE" dirty="0"/>
              <a:t>Establish baseline GHG fluxes and carbon stocks</a:t>
            </a:r>
          </a:p>
          <a:p>
            <a:pPr lvl="1"/>
            <a:endParaRPr lang="en-IE" sz="1800" dirty="0"/>
          </a:p>
          <a:p>
            <a:r>
              <a:rPr lang="en-IE" dirty="0"/>
              <a:t>Accelerate uptake of climate actions across farming enterprises - Beef, Dairy, Sheep and Tillage</a:t>
            </a:r>
          </a:p>
          <a:p>
            <a:pPr lvl="2"/>
            <a:endParaRPr lang="en-IE" dirty="0"/>
          </a:p>
          <a:p>
            <a:pPr lvl="1"/>
            <a:r>
              <a:rPr lang="en-IE" dirty="0"/>
              <a:t>Quantify and verify carbon/GHG savings</a:t>
            </a:r>
          </a:p>
        </p:txBody>
      </p:sp>
      <p:sp>
        <p:nvSpPr>
          <p:cNvPr id="7" name="Title 1"/>
          <p:cNvSpPr>
            <a:spLocks noGrp="1"/>
          </p:cNvSpPr>
          <p:nvPr>
            <p:ph type="title"/>
          </p:nvPr>
        </p:nvSpPr>
        <p:spPr>
          <a:xfrm>
            <a:off x="2514600" y="213124"/>
            <a:ext cx="7315200" cy="548879"/>
          </a:xfrm>
          <a:solidFill>
            <a:schemeClr val="bg2">
              <a:lumMod val="90000"/>
              <a:alpha val="86000"/>
            </a:schemeClr>
          </a:solidFill>
        </p:spPr>
        <p:txBody>
          <a:bodyPr/>
          <a:lstStyle/>
          <a:p>
            <a:r>
              <a:rPr lang="en-IE" sz="3600" dirty="0">
                <a:solidFill>
                  <a:schemeClr val="accent1"/>
                </a:solidFill>
              </a:rPr>
              <a:t>Signpost Programme</a:t>
            </a:r>
            <a:endParaRPr lang="en-IE" sz="3600" dirty="0"/>
          </a:p>
        </p:txBody>
      </p:sp>
      <p:pic>
        <p:nvPicPr>
          <p:cNvPr id="8" name="Picture 7" descr="Signpost Arrows Blank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618" y="5007923"/>
            <a:ext cx="2180995" cy="1633003"/>
          </a:xfrm>
          <a:prstGeom prst="rect">
            <a:avLst/>
          </a:prstGeom>
        </p:spPr>
      </p:pic>
      <p:sp>
        <p:nvSpPr>
          <p:cNvPr id="9" name="TextBox 8"/>
          <p:cNvSpPr txBox="1"/>
          <p:nvPr/>
        </p:nvSpPr>
        <p:spPr>
          <a:xfrm rot="338247">
            <a:off x="8774860" y="5125243"/>
            <a:ext cx="1972072" cy="338554"/>
          </a:xfrm>
          <a:prstGeom prst="rect">
            <a:avLst/>
          </a:prstGeom>
          <a:noFill/>
        </p:spPr>
        <p:txBody>
          <a:bodyPr wrap="square" rtlCol="0">
            <a:spAutoFit/>
          </a:bodyPr>
          <a:lstStyle/>
          <a:p>
            <a:pPr defTabSz="914318"/>
            <a:r>
              <a:rPr lang="en-IE" sz="1600" dirty="0">
                <a:solidFill>
                  <a:prstClr val="black"/>
                </a:solidFill>
                <a:latin typeface="Arial"/>
              </a:rPr>
              <a:t>Carbon footprint</a:t>
            </a:r>
          </a:p>
        </p:txBody>
      </p:sp>
      <p:sp>
        <p:nvSpPr>
          <p:cNvPr id="10" name="TextBox 9"/>
          <p:cNvSpPr txBox="1"/>
          <p:nvPr/>
        </p:nvSpPr>
        <p:spPr>
          <a:xfrm rot="373777">
            <a:off x="8848571" y="5593067"/>
            <a:ext cx="3048065" cy="338554"/>
          </a:xfrm>
          <a:prstGeom prst="rect">
            <a:avLst/>
          </a:prstGeom>
          <a:noFill/>
        </p:spPr>
        <p:txBody>
          <a:bodyPr wrap="square" rtlCol="0">
            <a:spAutoFit/>
          </a:bodyPr>
          <a:lstStyle/>
          <a:p>
            <a:pPr defTabSz="914318"/>
            <a:r>
              <a:rPr lang="en-IE" sz="1600" dirty="0">
                <a:solidFill>
                  <a:prstClr val="black"/>
                </a:solidFill>
                <a:latin typeface="Arial"/>
              </a:rPr>
              <a:t>Biodiversity</a:t>
            </a:r>
          </a:p>
        </p:txBody>
      </p:sp>
      <p:sp>
        <p:nvSpPr>
          <p:cNvPr id="11" name="TextBox 10"/>
          <p:cNvSpPr txBox="1"/>
          <p:nvPr/>
        </p:nvSpPr>
        <p:spPr>
          <a:xfrm rot="21389405">
            <a:off x="9076314" y="5927449"/>
            <a:ext cx="1972072" cy="338554"/>
          </a:xfrm>
          <a:prstGeom prst="rect">
            <a:avLst/>
          </a:prstGeom>
          <a:noFill/>
        </p:spPr>
        <p:txBody>
          <a:bodyPr wrap="square" rtlCol="0">
            <a:spAutoFit/>
          </a:bodyPr>
          <a:lstStyle/>
          <a:p>
            <a:pPr defTabSz="914318"/>
            <a:r>
              <a:rPr lang="en-IE" sz="1600" dirty="0">
                <a:solidFill>
                  <a:prstClr val="black"/>
                </a:solidFill>
                <a:latin typeface="Arial"/>
              </a:rPr>
              <a:t>Sustainability</a:t>
            </a:r>
          </a:p>
        </p:txBody>
      </p:sp>
    </p:spTree>
    <p:extLst>
      <p:ext uri="{BB962C8B-B14F-4D97-AF65-F5344CB8AC3E}">
        <p14:creationId xmlns:p14="http://schemas.microsoft.com/office/powerpoint/2010/main" val="147709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847496" y="3174719"/>
            <a:ext cx="5720147" cy="2897313"/>
          </a:xfrm>
          <a:solidFill>
            <a:schemeClr val="bg1">
              <a:alpha val="75000"/>
            </a:schemeClr>
          </a:solidFill>
        </p:spPr>
        <p:txBody>
          <a:bodyPr>
            <a:noAutofit/>
          </a:bodyPr>
          <a:lstStyle/>
          <a:p>
            <a:r>
              <a:rPr lang="en-IE" sz="2000" dirty="0">
                <a:ea typeface="ヒラギノ角ゴ Pro W3" charset="0"/>
              </a:rPr>
              <a:t>Signpost Farmers central to Signpost Advisory Campaign</a:t>
            </a:r>
          </a:p>
          <a:p>
            <a:r>
              <a:rPr lang="en-IE" sz="2000" dirty="0">
                <a:ea typeface="ヒラギノ角ゴ Pro W3" charset="0"/>
              </a:rPr>
              <a:t>Primary focus for our advisers and teachers</a:t>
            </a:r>
          </a:p>
          <a:p>
            <a:r>
              <a:rPr lang="en-IE" sz="2000" dirty="0">
                <a:ea typeface="ヒラギノ角ゴ Pro W3" charset="0"/>
              </a:rPr>
              <a:t>Tailored advice – Farm Sustainability Plan</a:t>
            </a:r>
          </a:p>
          <a:p>
            <a:r>
              <a:rPr lang="en-IE" sz="2000" dirty="0">
                <a:ea typeface="ヒラギノ角ゴ Pro W3" charset="0"/>
              </a:rPr>
              <a:t>Blended approach – traditional and digital</a:t>
            </a:r>
          </a:p>
          <a:p>
            <a:pPr lvl="1"/>
            <a:r>
              <a:rPr lang="en-IE" sz="1600" dirty="0">
                <a:ea typeface="ヒラギノ角ゴ Pro W3" charset="0"/>
              </a:rPr>
              <a:t>Living labs – Measure and model C sequestration</a:t>
            </a:r>
          </a:p>
          <a:p>
            <a:r>
              <a:rPr lang="en-IE" sz="2000" dirty="0">
                <a:ea typeface="ヒラギノ角ゴ Pro W3" charset="0"/>
              </a:rPr>
              <a:t>Targeted communications</a:t>
            </a:r>
          </a:p>
          <a:p>
            <a:endParaRPr lang="en-IE" sz="2000" dirty="0"/>
          </a:p>
        </p:txBody>
      </p:sp>
      <p:sp>
        <p:nvSpPr>
          <p:cNvPr id="3" name="Slide Number Placeholder 2"/>
          <p:cNvSpPr>
            <a:spLocks noGrp="1"/>
          </p:cNvSpPr>
          <p:nvPr>
            <p:ph type="sldNum" sz="quarter" idx="4294967295"/>
          </p:nvPr>
        </p:nvSpPr>
        <p:spPr>
          <a:xfrm>
            <a:off x="1524000" y="6391280"/>
            <a:ext cx="2133600" cy="365125"/>
          </a:xfrm>
        </p:spPr>
        <p:txBody>
          <a:bodyPr/>
          <a:lstStyle/>
          <a:p>
            <a:pPr defTabSz="914318"/>
            <a:fld id="{2D85309E-5E9F-41AA-B778-E0A058067626}" type="slidenum">
              <a:rPr lang="en-IE">
                <a:solidFill>
                  <a:srgbClr val="359828"/>
                </a:solidFill>
                <a:latin typeface="Arial"/>
              </a:rPr>
              <a:pPr defTabSz="914318"/>
              <a:t>107</a:t>
            </a:fld>
            <a:endParaRPr lang="en-IE" dirty="0">
              <a:solidFill>
                <a:srgbClr val="359828"/>
              </a:solidFill>
              <a:latin typeface="Arial"/>
            </a:endParaRPr>
          </a:p>
        </p:txBody>
      </p:sp>
      <p:sp>
        <p:nvSpPr>
          <p:cNvPr id="2" name="Rectangle 1"/>
          <p:cNvSpPr/>
          <p:nvPr/>
        </p:nvSpPr>
        <p:spPr>
          <a:xfrm>
            <a:off x="2538794" y="115672"/>
            <a:ext cx="6605206" cy="646331"/>
          </a:xfrm>
          <a:prstGeom prst="rect">
            <a:avLst/>
          </a:prstGeom>
          <a:solidFill>
            <a:schemeClr val="bg2">
              <a:lumMod val="90000"/>
              <a:alpha val="85000"/>
            </a:schemeClr>
          </a:solidFill>
        </p:spPr>
        <p:txBody>
          <a:bodyPr wrap="none">
            <a:spAutoFit/>
          </a:bodyPr>
          <a:lstStyle/>
          <a:p>
            <a:pPr defTabSz="914318"/>
            <a:r>
              <a:rPr lang="en-IE" sz="3600" b="1" dirty="0">
                <a:solidFill>
                  <a:srgbClr val="359828"/>
                </a:solidFill>
                <a:latin typeface="Arial"/>
              </a:rPr>
              <a:t>Signpost Advisory Campaign</a:t>
            </a:r>
          </a:p>
        </p:txBody>
      </p:sp>
    </p:spTree>
    <p:extLst>
      <p:ext uri="{BB962C8B-B14F-4D97-AF65-F5344CB8AC3E}">
        <p14:creationId xmlns:p14="http://schemas.microsoft.com/office/powerpoint/2010/main" val="23179114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52400"/>
            <a:ext cx="7086600" cy="731838"/>
          </a:xfrm>
        </p:spPr>
        <p:txBody>
          <a:bodyPr/>
          <a:lstStyle/>
          <a:p>
            <a:pPr algn="ctr"/>
            <a:r>
              <a:rPr lang="en-US" sz="3600" dirty="0">
                <a:solidFill>
                  <a:srgbClr val="35982A"/>
                </a:solidFill>
              </a:rPr>
              <a:t>Signpost </a:t>
            </a:r>
            <a:r>
              <a:rPr lang="en-US" sz="3600" dirty="0" err="1">
                <a:solidFill>
                  <a:srgbClr val="35982A"/>
                </a:solidFill>
              </a:rPr>
              <a:t>Programme</a:t>
            </a:r>
            <a:r>
              <a:rPr lang="en-US" sz="3600" dirty="0">
                <a:solidFill>
                  <a:srgbClr val="35982A"/>
                </a:solidFill>
              </a:rPr>
              <a:t> - Future Beef Farms </a:t>
            </a:r>
            <a:endParaRPr lang="en-IE" sz="3600" dirty="0">
              <a:solidFill>
                <a:srgbClr val="35982A"/>
              </a:solidFill>
            </a:endParaRPr>
          </a:p>
        </p:txBody>
      </p:sp>
      <p:sp>
        <p:nvSpPr>
          <p:cNvPr id="3" name="Content Placeholder 2"/>
          <p:cNvSpPr>
            <a:spLocks noGrp="1"/>
          </p:cNvSpPr>
          <p:nvPr>
            <p:ph idx="1"/>
          </p:nvPr>
        </p:nvSpPr>
        <p:spPr>
          <a:xfrm>
            <a:off x="1752602" y="1295400"/>
            <a:ext cx="5525729" cy="5334000"/>
          </a:xfrm>
        </p:spPr>
        <p:txBody>
          <a:bodyPr>
            <a:normAutofit fontScale="55000" lnSpcReduction="20000"/>
          </a:bodyPr>
          <a:lstStyle/>
          <a:p>
            <a:pPr>
              <a:lnSpc>
                <a:spcPct val="120000"/>
              </a:lnSpc>
            </a:pPr>
            <a:r>
              <a:rPr lang="en-US" sz="4200" dirty="0"/>
              <a:t>Building on BETTER farm &amp; LIFE BEEF CARBON initiative</a:t>
            </a:r>
            <a:endParaRPr lang="en-IE" sz="4200" dirty="0"/>
          </a:p>
          <a:p>
            <a:pPr lvl="1">
              <a:lnSpc>
                <a:spcPct val="120000"/>
              </a:lnSpc>
            </a:pPr>
            <a:r>
              <a:rPr lang="en-US" sz="3200" dirty="0"/>
              <a:t>Improve efficiency while enhancing environmental performance</a:t>
            </a:r>
            <a:endParaRPr lang="en-IE" sz="2500" dirty="0"/>
          </a:p>
          <a:p>
            <a:pPr>
              <a:lnSpc>
                <a:spcPct val="120000"/>
              </a:lnSpc>
            </a:pPr>
            <a:r>
              <a:rPr lang="en-US" sz="4200" dirty="0"/>
              <a:t>Cohort of Demonstration farms</a:t>
            </a:r>
            <a:endParaRPr lang="en-IE" sz="4200" dirty="0"/>
          </a:p>
          <a:p>
            <a:pPr lvl="1">
              <a:lnSpc>
                <a:spcPct val="120000"/>
              </a:lnSpc>
            </a:pPr>
            <a:r>
              <a:rPr lang="en-IE" sz="3800" dirty="0"/>
              <a:t>P2P learning central to success</a:t>
            </a:r>
            <a:endParaRPr lang="en-IE" sz="1500" dirty="0"/>
          </a:p>
          <a:p>
            <a:pPr>
              <a:lnSpc>
                <a:spcPct val="120000"/>
              </a:lnSpc>
            </a:pPr>
            <a:r>
              <a:rPr lang="en-IE" sz="4200" dirty="0"/>
              <a:t>Represent key characteristic of </a:t>
            </a:r>
            <a:r>
              <a:rPr lang="en-IE" sz="4200" dirty="0" err="1"/>
              <a:t>suckler</a:t>
            </a:r>
            <a:r>
              <a:rPr lang="en-IE" sz="4200" dirty="0"/>
              <a:t> beef farms in a region:</a:t>
            </a:r>
          </a:p>
          <a:p>
            <a:pPr lvl="1">
              <a:lnSpc>
                <a:spcPct val="120000"/>
              </a:lnSpc>
            </a:pPr>
            <a:r>
              <a:rPr lang="en-US" sz="3800" dirty="0"/>
              <a:t>Farm size and soil types</a:t>
            </a:r>
          </a:p>
          <a:p>
            <a:pPr lvl="1">
              <a:lnSpc>
                <a:spcPct val="120000"/>
              </a:lnSpc>
            </a:pPr>
            <a:r>
              <a:rPr lang="en-US" sz="3800" dirty="0"/>
              <a:t>Beef Breeds </a:t>
            </a:r>
            <a:endParaRPr lang="en-IE" sz="3200" dirty="0"/>
          </a:p>
          <a:p>
            <a:pPr lvl="1">
              <a:lnSpc>
                <a:spcPct val="120000"/>
              </a:lnSpc>
            </a:pPr>
            <a:r>
              <a:rPr lang="en-US" sz="3800" dirty="0"/>
              <a:t>Production systems e.g., </a:t>
            </a:r>
            <a:r>
              <a:rPr lang="en-US" sz="3800" dirty="0" err="1"/>
              <a:t>suckler</a:t>
            </a:r>
            <a:r>
              <a:rPr lang="en-US" sz="3800" dirty="0"/>
              <a:t> calf to weanling, weanling to beef, fattening</a:t>
            </a:r>
            <a:endParaRPr lang="en-IE" sz="45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5312" y="1188722"/>
            <a:ext cx="2984091" cy="1935481"/>
          </a:xfrm>
          <a:prstGeom prst="rect">
            <a:avLst/>
          </a:prstGeom>
        </p:spPr>
      </p:pic>
      <p:pic>
        <p:nvPicPr>
          <p:cNvPr id="9" name="Content Placeholder 1"/>
          <p:cNvPicPr>
            <a:picLocks noChangeAspect="1"/>
          </p:cNvPicPr>
          <p:nvPr/>
        </p:nvPicPr>
        <p:blipFill rotWithShape="1">
          <a:blip r:embed="rId4"/>
          <a:srcRect l="2309" t="9285"/>
          <a:stretch/>
        </p:blipFill>
        <p:spPr bwMode="auto">
          <a:xfrm>
            <a:off x="7467600" y="3124200"/>
            <a:ext cx="3200400" cy="299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46793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7924800" cy="731838"/>
          </a:xfrm>
        </p:spPr>
        <p:txBody>
          <a:bodyPr/>
          <a:lstStyle/>
          <a:p>
            <a:r>
              <a:rPr lang="en-US" sz="3600" dirty="0"/>
              <a:t>Future Beef – Recruitment Process</a:t>
            </a:r>
            <a:endParaRPr lang="en-IE" sz="3600" dirty="0"/>
          </a:p>
        </p:txBody>
      </p:sp>
      <p:sp>
        <p:nvSpPr>
          <p:cNvPr id="3" name="Content Placeholder 2"/>
          <p:cNvSpPr>
            <a:spLocks noGrp="1"/>
          </p:cNvSpPr>
          <p:nvPr>
            <p:ph idx="1"/>
          </p:nvPr>
        </p:nvSpPr>
        <p:spPr>
          <a:xfrm>
            <a:off x="1676403" y="1349378"/>
            <a:ext cx="6016933" cy="4571999"/>
          </a:xfrm>
        </p:spPr>
        <p:txBody>
          <a:bodyPr>
            <a:noAutofit/>
          </a:bodyPr>
          <a:lstStyle/>
          <a:p>
            <a:r>
              <a:rPr lang="en-IE" sz="2400" dirty="0"/>
              <a:t>Extensive selection process</a:t>
            </a:r>
          </a:p>
          <a:p>
            <a:r>
              <a:rPr lang="en-IE" sz="2400" dirty="0"/>
              <a:t>Zoom meeting will all 12 regions – Regional managers, cattle advisors &amp; education staff.</a:t>
            </a:r>
          </a:p>
          <a:p>
            <a:r>
              <a:rPr lang="en-IE" sz="2400" dirty="0"/>
              <a:t>Explained: </a:t>
            </a:r>
          </a:p>
          <a:p>
            <a:pPr lvl="1"/>
            <a:r>
              <a:rPr lang="en-IE" sz="2000" dirty="0"/>
              <a:t>Future Beef &amp; Carbon Projects </a:t>
            </a:r>
          </a:p>
          <a:p>
            <a:pPr lvl="1"/>
            <a:r>
              <a:rPr lang="en-IE" sz="2000" dirty="0"/>
              <a:t>The farmer profile required</a:t>
            </a:r>
          </a:p>
          <a:p>
            <a:pPr lvl="1"/>
            <a:r>
              <a:rPr lang="en-IE" sz="2000" dirty="0"/>
              <a:t>What the farmer could expect</a:t>
            </a:r>
          </a:p>
          <a:p>
            <a:pPr lvl="1"/>
            <a:r>
              <a:rPr lang="en-IE" sz="2000" dirty="0"/>
              <a:t>What we would provide the farmer with</a:t>
            </a:r>
          </a:p>
          <a:p>
            <a:r>
              <a:rPr lang="en-IE" sz="2400" dirty="0"/>
              <a:t>Application form designed and emailed to all cattle advisors &amp; industry funders</a:t>
            </a:r>
          </a:p>
        </p:txBody>
      </p:sp>
      <p:sp>
        <p:nvSpPr>
          <p:cNvPr id="4" name="Footer Placeholder 3"/>
          <p:cNvSpPr>
            <a:spLocks noGrp="1"/>
          </p:cNvSpPr>
          <p:nvPr>
            <p:ph type="ftr" sz="quarter" idx="3"/>
          </p:nvPr>
        </p:nvSpPr>
        <p:spPr/>
        <p:txBody>
          <a:bodyPr/>
          <a:lstStyle/>
          <a:p>
            <a:pPr defTabSz="914318"/>
            <a:r>
              <a:rPr lang="en-US">
                <a:solidFill>
                  <a:prstClr val="black">
                    <a:tint val="75000"/>
                  </a:prstClr>
                </a:solidFill>
                <a:latin typeface="Arial"/>
              </a:rPr>
              <a:t>Teagasc Presentation Footer</a:t>
            </a:r>
            <a:endParaRPr lang="en-US" dirty="0">
              <a:solidFill>
                <a:prstClr val="black">
                  <a:tint val="75000"/>
                </a:prstClr>
              </a:solidFill>
              <a:latin typeface="Arial"/>
            </a:endParaRPr>
          </a:p>
        </p:txBody>
      </p:sp>
      <p:sp>
        <p:nvSpPr>
          <p:cNvPr id="5" name="Slide Number Placeholder 4"/>
          <p:cNvSpPr>
            <a:spLocks noGrp="1"/>
          </p:cNvSpPr>
          <p:nvPr>
            <p:ph type="sldNum" sz="quarter" idx="4"/>
          </p:nvPr>
        </p:nvSpPr>
        <p:spPr/>
        <p:txBody>
          <a:bodyPr/>
          <a:lstStyle/>
          <a:p>
            <a:pPr defTabSz="914318"/>
            <a:fld id="{34368562-B963-D14D-B6B0-C53B94E906B8}" type="slidenum">
              <a:rPr lang="en-US">
                <a:solidFill>
                  <a:srgbClr val="007944"/>
                </a:solidFill>
                <a:latin typeface="Arial"/>
              </a:rPr>
              <a:pPr defTabSz="914318"/>
              <a:t>109</a:t>
            </a:fld>
            <a:endParaRPr lang="en-US">
              <a:solidFill>
                <a:srgbClr val="007944"/>
              </a:solidFill>
              <a:latin typeface="Arial"/>
            </a:endParaRPr>
          </a:p>
        </p:txBody>
      </p:sp>
      <p:pic>
        <p:nvPicPr>
          <p:cNvPr id="6" name="Picture 5"/>
          <p:cNvPicPr>
            <a:picLocks noChangeAspect="1"/>
          </p:cNvPicPr>
          <p:nvPr/>
        </p:nvPicPr>
        <p:blipFill>
          <a:blip r:embed="rId2"/>
          <a:stretch>
            <a:fillRect/>
          </a:stretch>
        </p:blipFill>
        <p:spPr>
          <a:xfrm>
            <a:off x="7543800" y="1524003"/>
            <a:ext cx="3200400" cy="3962399"/>
          </a:xfrm>
          <a:prstGeom prst="rect">
            <a:avLst/>
          </a:prstGeom>
        </p:spPr>
      </p:pic>
    </p:spTree>
    <p:extLst>
      <p:ext uri="{BB962C8B-B14F-4D97-AF65-F5344CB8AC3E}">
        <p14:creationId xmlns:p14="http://schemas.microsoft.com/office/powerpoint/2010/main" val="10039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2B5D0-6576-47D7-8A92-E63B9FA7DD31}"/>
              </a:ext>
            </a:extLst>
          </p:cNvPr>
          <p:cNvSpPr>
            <a:spLocks noGrp="1"/>
          </p:cNvSpPr>
          <p:nvPr>
            <p:ph type="title"/>
          </p:nvPr>
        </p:nvSpPr>
        <p:spPr/>
        <p:txBody>
          <a:bodyPr/>
          <a:lstStyle/>
          <a:p>
            <a:r>
              <a:rPr lang="fr-BE"/>
              <a:t>QU.A.L.ITY </a:t>
            </a:r>
            <a:r>
              <a:rPr lang="fr-BE" err="1"/>
              <a:t>criteria</a:t>
            </a:r>
            <a:r>
              <a:rPr lang="fr-BE"/>
              <a:t> for all </a:t>
            </a:r>
            <a:r>
              <a:rPr lang="fr-BE" err="1"/>
              <a:t>carbon</a:t>
            </a:r>
            <a:r>
              <a:rPr lang="fr-BE"/>
              <a:t> </a:t>
            </a:r>
            <a:r>
              <a:rPr lang="fr-BE" err="1"/>
              <a:t>removals</a:t>
            </a:r>
            <a:endParaRPr lang="en-IE"/>
          </a:p>
        </p:txBody>
      </p:sp>
      <p:grpSp>
        <p:nvGrpSpPr>
          <p:cNvPr id="9" name="Group 8">
            <a:extLst>
              <a:ext uri="{FF2B5EF4-FFF2-40B4-BE49-F238E27FC236}">
                <a16:creationId xmlns:a16="http://schemas.microsoft.com/office/drawing/2014/main" id="{2C7DDC29-6326-4118-9D47-3BB7EA0DA51F}"/>
              </a:ext>
            </a:extLst>
          </p:cNvPr>
          <p:cNvGrpSpPr/>
          <p:nvPr/>
        </p:nvGrpSpPr>
        <p:grpSpPr>
          <a:xfrm>
            <a:off x="583773" y="1592744"/>
            <a:ext cx="11024455" cy="2788353"/>
            <a:chOff x="656916" y="1786703"/>
            <a:chExt cx="11024455" cy="2788353"/>
          </a:xfrm>
        </p:grpSpPr>
        <p:graphicFrame>
          <p:nvGraphicFramePr>
            <p:cNvPr id="4" name="Diagram 3">
              <a:extLst>
                <a:ext uri="{FF2B5EF4-FFF2-40B4-BE49-F238E27FC236}">
                  <a16:creationId xmlns:a16="http://schemas.microsoft.com/office/drawing/2014/main" id="{EEBDF85B-D7B8-AF7E-130B-9D5CB0F38FA0}"/>
                </a:ext>
              </a:extLst>
            </p:cNvPr>
            <p:cNvGraphicFramePr/>
            <p:nvPr/>
          </p:nvGraphicFramePr>
          <p:xfrm>
            <a:off x="775672" y="1786703"/>
            <a:ext cx="10905699" cy="1642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6206174-674A-41C2-A1F4-BA8CD8B4E848}"/>
                </a:ext>
              </a:extLst>
            </p:cNvPr>
            <p:cNvSpPr txBox="1"/>
            <p:nvPr/>
          </p:nvSpPr>
          <p:spPr>
            <a:xfrm>
              <a:off x="656916" y="3405506"/>
              <a:ext cx="258590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D4D4D"/>
                  </a:solidFill>
                  <a:effectLst/>
                  <a:uLnTx/>
                  <a:uFillTx/>
                  <a:latin typeface="Arial"/>
                  <a:ea typeface="+mn-ea"/>
                  <a:cs typeface="+mn-cs"/>
                </a:rPr>
                <a:t>Carbon removal activities are measured accurately and deliver unambiguous benefits for the climate</a:t>
              </a:r>
              <a:endParaRPr kumimoji="0" lang="en-US" sz="1100" b="0" i="1" u="none" strike="noStrike" kern="1200" cap="none" spc="0" normalizeH="0" baseline="0" noProof="0">
                <a:ln>
                  <a:noFill/>
                </a:ln>
                <a:solidFill>
                  <a:srgbClr val="4D4D4D"/>
                </a:solidFill>
                <a:effectLst/>
                <a:uLnTx/>
                <a:uFillTx/>
                <a:latin typeface="Arial"/>
                <a:ea typeface="+mn-ea"/>
                <a:cs typeface="+mn-cs"/>
              </a:endParaRPr>
            </a:p>
          </p:txBody>
        </p:sp>
        <p:sp>
          <p:nvSpPr>
            <p:cNvPr id="6" name="TextBox 5">
              <a:extLst>
                <a:ext uri="{FF2B5EF4-FFF2-40B4-BE49-F238E27FC236}">
                  <a16:creationId xmlns:a16="http://schemas.microsoft.com/office/drawing/2014/main" id="{1908FA17-6DFE-4DA8-B655-C0B6E991AF7D}"/>
                </a:ext>
              </a:extLst>
            </p:cNvPr>
            <p:cNvSpPr txBox="1"/>
            <p:nvPr/>
          </p:nvSpPr>
          <p:spPr>
            <a:xfrm>
              <a:off x="3373407" y="3405505"/>
              <a:ext cx="258590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D4D4D"/>
                  </a:solidFill>
                  <a:effectLst/>
                  <a:uLnTx/>
                  <a:uFillTx/>
                  <a:latin typeface="Arial"/>
                  <a:ea typeface="+mn-ea"/>
                  <a:cs typeface="+mn-cs"/>
                </a:rPr>
                <a:t>Carbon removal activities go beyond market practices and what is legally required </a:t>
              </a:r>
              <a:endParaRPr kumimoji="0" lang="en-US" sz="1100" b="0" i="1" u="none" strike="noStrike" kern="1200" cap="none" spc="0" normalizeH="0" baseline="0" noProof="0">
                <a:ln>
                  <a:noFill/>
                </a:ln>
                <a:solidFill>
                  <a:srgbClr val="4D4D4D"/>
                </a:solidFill>
                <a:effectLst/>
                <a:uLnTx/>
                <a:uFillTx/>
                <a:latin typeface="Arial"/>
                <a:ea typeface="+mn-ea"/>
                <a:cs typeface="+mn-cs"/>
              </a:endParaRPr>
            </a:p>
          </p:txBody>
        </p:sp>
        <p:sp>
          <p:nvSpPr>
            <p:cNvPr id="7" name="TextBox 6">
              <a:extLst>
                <a:ext uri="{FF2B5EF4-FFF2-40B4-BE49-F238E27FC236}">
                  <a16:creationId xmlns:a16="http://schemas.microsoft.com/office/drawing/2014/main" id="{2B54AB87-0705-48B5-A5CF-1BFC705E443A}"/>
                </a:ext>
              </a:extLst>
            </p:cNvPr>
            <p:cNvSpPr txBox="1"/>
            <p:nvPr/>
          </p:nvSpPr>
          <p:spPr>
            <a:xfrm>
              <a:off x="6089898" y="3405505"/>
              <a:ext cx="258590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D4D4D"/>
                  </a:solidFill>
                  <a:effectLst/>
                  <a:uLnTx/>
                  <a:uFillTx/>
                  <a:latin typeface="Arial"/>
                  <a:ea typeface="+mn-ea"/>
                  <a:cs typeface="+mn-cs"/>
                </a:rPr>
                <a:t>Certificates clearly account for  the duration of carbon storage and distinguish permanent storage from temporary storage</a:t>
              </a:r>
              <a:endParaRPr kumimoji="0" lang="en-US" sz="1100" b="0" i="1" u="none" strike="noStrike" kern="1200" cap="none" spc="0" normalizeH="0" baseline="0" noProof="0">
                <a:ln>
                  <a:noFill/>
                </a:ln>
                <a:solidFill>
                  <a:srgbClr val="4D4D4D"/>
                </a:solidFill>
                <a:effectLst/>
                <a:uLnTx/>
                <a:uFillTx/>
                <a:latin typeface="Arial"/>
                <a:ea typeface="+mn-ea"/>
                <a:cs typeface="+mn-cs"/>
              </a:endParaRPr>
            </a:p>
          </p:txBody>
        </p:sp>
        <p:sp>
          <p:nvSpPr>
            <p:cNvPr id="8" name="TextBox 7">
              <a:extLst>
                <a:ext uri="{FF2B5EF4-FFF2-40B4-BE49-F238E27FC236}">
                  <a16:creationId xmlns:a16="http://schemas.microsoft.com/office/drawing/2014/main" id="{E72AB21A-C8F6-4C71-953B-AEE58EA214A8}"/>
                </a:ext>
              </a:extLst>
            </p:cNvPr>
            <p:cNvSpPr txBox="1"/>
            <p:nvPr/>
          </p:nvSpPr>
          <p:spPr>
            <a:xfrm>
              <a:off x="8806389" y="3405504"/>
              <a:ext cx="258590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D4D4D"/>
                  </a:solidFill>
                  <a:effectLst/>
                  <a:uLnTx/>
                  <a:uFillTx/>
                  <a:latin typeface="Arial"/>
                  <a:ea typeface="+mn-ea"/>
                  <a:cs typeface="+mn-cs"/>
                </a:rPr>
                <a:t>Carbon removal activities do not harm the environment or even benefit other environmental objectives such as biodiversity</a:t>
              </a:r>
              <a:endParaRPr kumimoji="0" lang="en-US" sz="1100" b="0" i="1" u="none" strike="noStrike" kern="1200" cap="none" spc="0" normalizeH="0" baseline="0" noProof="0">
                <a:ln>
                  <a:noFill/>
                </a:ln>
                <a:solidFill>
                  <a:srgbClr val="4D4D4D"/>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50AF37B1-53FF-4DDA-8FAF-1B5ED215607D}"/>
              </a:ext>
            </a:extLst>
          </p:cNvPr>
          <p:cNvGrpSpPr/>
          <p:nvPr/>
        </p:nvGrpSpPr>
        <p:grpSpPr>
          <a:xfrm>
            <a:off x="2224057" y="4604285"/>
            <a:ext cx="7743887" cy="1923068"/>
            <a:chOff x="702529" y="4798244"/>
            <a:chExt cx="7743887" cy="1923068"/>
          </a:xfrm>
          <a:solidFill>
            <a:srgbClr val="CCE8DA"/>
          </a:solidFill>
        </p:grpSpPr>
        <p:sp>
          <p:nvSpPr>
            <p:cNvPr id="19" name="Rectangle: Rounded Corners 18">
              <a:extLst>
                <a:ext uri="{FF2B5EF4-FFF2-40B4-BE49-F238E27FC236}">
                  <a16:creationId xmlns:a16="http://schemas.microsoft.com/office/drawing/2014/main" id="{969C651F-06D6-4AC1-A98C-B1FAA79303C8}"/>
                </a:ext>
              </a:extLst>
            </p:cNvPr>
            <p:cNvSpPr/>
            <p:nvPr/>
          </p:nvSpPr>
          <p:spPr>
            <a:xfrm>
              <a:off x="702529" y="4798244"/>
              <a:ext cx="7743887" cy="1923068"/>
            </a:xfrm>
            <a:prstGeom prst="roundRect">
              <a:avLst>
                <a:gd name="adj" fmla="val 10941"/>
              </a:avLst>
            </a:prstGeom>
            <a:grp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ED76E573-9691-4263-87D4-674954D7F33C}"/>
                </a:ext>
              </a:extLst>
            </p:cNvPr>
            <p:cNvGrpSpPr/>
            <p:nvPr/>
          </p:nvGrpSpPr>
          <p:grpSpPr>
            <a:xfrm>
              <a:off x="970722" y="4894667"/>
              <a:ext cx="1908745" cy="1730213"/>
              <a:chOff x="4193515" y="2398726"/>
              <a:chExt cx="3190882" cy="2892427"/>
            </a:xfrm>
            <a:grpFill/>
          </p:grpSpPr>
          <p:pic>
            <p:nvPicPr>
              <p:cNvPr id="10" name="Graphic 9" descr="Group brainstorm with solid fill">
                <a:extLst>
                  <a:ext uri="{FF2B5EF4-FFF2-40B4-BE49-F238E27FC236}">
                    <a16:creationId xmlns:a16="http://schemas.microsoft.com/office/drawing/2014/main" id="{61625F1D-F527-41AA-B213-DA1713BD76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75472" y="2398726"/>
                <a:ext cx="1544990" cy="1544990"/>
              </a:xfrm>
              <a:prstGeom prst="rect">
                <a:avLst/>
              </a:prstGeom>
            </p:spPr>
          </p:pic>
          <p:pic>
            <p:nvPicPr>
              <p:cNvPr id="11" name="Graphic 10" descr="Hill scene with solid fill">
                <a:extLst>
                  <a:ext uri="{FF2B5EF4-FFF2-40B4-BE49-F238E27FC236}">
                    <a16:creationId xmlns:a16="http://schemas.microsoft.com/office/drawing/2014/main" id="{163D9F60-EFAD-483C-9062-1AE6F9CEF6E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93515" y="4438462"/>
                <a:ext cx="808953" cy="808953"/>
              </a:xfrm>
              <a:prstGeom prst="rect">
                <a:avLst/>
              </a:prstGeom>
            </p:spPr>
          </p:pic>
          <p:pic>
            <p:nvPicPr>
              <p:cNvPr id="12" name="Graphic 11" descr="Factory with solid fill">
                <a:extLst>
                  <a:ext uri="{FF2B5EF4-FFF2-40B4-BE49-F238E27FC236}">
                    <a16:creationId xmlns:a16="http://schemas.microsoft.com/office/drawing/2014/main" id="{D247F769-C9B6-4871-BEB7-DFE74662422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60023" y="4429323"/>
                <a:ext cx="924374" cy="823018"/>
              </a:xfrm>
              <a:prstGeom prst="rect">
                <a:avLst/>
              </a:prstGeom>
            </p:spPr>
          </p:pic>
          <p:cxnSp>
            <p:nvCxnSpPr>
              <p:cNvPr id="13" name="Straight Arrow Connector 12">
                <a:extLst>
                  <a:ext uri="{FF2B5EF4-FFF2-40B4-BE49-F238E27FC236}">
                    <a16:creationId xmlns:a16="http://schemas.microsoft.com/office/drawing/2014/main" id="{C18C1449-CE9E-49DD-8704-1DE9ABA6A0B8}"/>
                  </a:ext>
                </a:extLst>
              </p:cNvPr>
              <p:cNvCxnSpPr>
                <a:cxnSpLocks/>
              </p:cNvCxnSpPr>
              <p:nvPr/>
            </p:nvCxnSpPr>
            <p:spPr>
              <a:xfrm flipH="1">
                <a:off x="4620391" y="3756168"/>
                <a:ext cx="439710" cy="481963"/>
              </a:xfrm>
              <a:prstGeom prst="straightConnector1">
                <a:avLst/>
              </a:prstGeom>
              <a:solidFill>
                <a:schemeClr val="tx1">
                  <a:lumMod val="50000"/>
                </a:schemeClr>
              </a:solidFill>
              <a:ln w="285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1ED957-1183-4493-AC72-E8355D03DE43}"/>
                  </a:ext>
                </a:extLst>
              </p:cNvPr>
              <p:cNvCxnSpPr>
                <a:cxnSpLocks/>
              </p:cNvCxnSpPr>
              <p:nvPr/>
            </p:nvCxnSpPr>
            <p:spPr>
              <a:xfrm>
                <a:off x="5763942" y="3848827"/>
                <a:ext cx="0" cy="413214"/>
              </a:xfrm>
              <a:prstGeom prst="straightConnector1">
                <a:avLst/>
              </a:prstGeom>
              <a:solidFill>
                <a:schemeClr val="tx1">
                  <a:lumMod val="50000"/>
                </a:schemeClr>
              </a:solidFill>
              <a:ln w="285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BB66FF-4868-4171-B58A-FD4E7D982A01}"/>
                  </a:ext>
                </a:extLst>
              </p:cNvPr>
              <p:cNvCxnSpPr>
                <a:cxnSpLocks/>
              </p:cNvCxnSpPr>
              <p:nvPr/>
            </p:nvCxnSpPr>
            <p:spPr>
              <a:xfrm>
                <a:off x="6383513" y="3770352"/>
                <a:ext cx="506650" cy="509323"/>
              </a:xfrm>
              <a:prstGeom prst="straightConnector1">
                <a:avLst/>
              </a:prstGeom>
              <a:solidFill>
                <a:schemeClr val="tx1">
                  <a:lumMod val="50000"/>
                </a:schemeClr>
              </a:solidFill>
              <a:ln w="285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Cabin with solid fill">
                <a:extLst>
                  <a:ext uri="{FF2B5EF4-FFF2-40B4-BE49-F238E27FC236}">
                    <a16:creationId xmlns:a16="http://schemas.microsoft.com/office/drawing/2014/main" id="{A2D4E69B-125E-4F41-B126-CAD18B997A3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38990" y="4420375"/>
                <a:ext cx="870778" cy="870778"/>
              </a:xfrm>
              <a:prstGeom prst="rect">
                <a:avLst/>
              </a:prstGeom>
            </p:spPr>
          </p:pic>
          <p:pic>
            <p:nvPicPr>
              <p:cNvPr id="17" name="Picture 16">
                <a:extLst>
                  <a:ext uri="{FF2B5EF4-FFF2-40B4-BE49-F238E27FC236}">
                    <a16:creationId xmlns:a16="http://schemas.microsoft.com/office/drawing/2014/main" id="{4A9BBE57-8B47-4F6F-B713-63D249F1C366}"/>
                  </a:ext>
                </a:extLst>
              </p:cNvPr>
              <p:cNvPicPr>
                <a:picLocks noChangeAspect="1"/>
              </p:cNvPicPr>
              <p:nvPr/>
            </p:nvPicPr>
            <p:blipFill>
              <a:blip r:embed="rId16"/>
              <a:stretch>
                <a:fillRect/>
              </a:stretch>
            </p:blipFill>
            <p:spPr>
              <a:xfrm>
                <a:off x="6096000" y="2591232"/>
                <a:ext cx="655341" cy="440866"/>
              </a:xfrm>
              <a:prstGeom prst="rect">
                <a:avLst/>
              </a:prstGeom>
              <a:grpFill/>
              <a:ln>
                <a:solidFill>
                  <a:schemeClr val="tx1">
                    <a:lumMod val="50000"/>
                  </a:schemeClr>
                </a:solidFill>
              </a:ln>
            </p:spPr>
          </p:pic>
        </p:grpSp>
        <p:sp>
          <p:nvSpPr>
            <p:cNvPr id="20" name="TextBox 19">
              <a:extLst>
                <a:ext uri="{FF2B5EF4-FFF2-40B4-BE49-F238E27FC236}">
                  <a16:creationId xmlns:a16="http://schemas.microsoft.com/office/drawing/2014/main" id="{FD399C82-59B3-4879-BFA2-D84C2FEBCA5C}"/>
                </a:ext>
              </a:extLst>
            </p:cNvPr>
            <p:cNvSpPr txBox="1"/>
            <p:nvPr/>
          </p:nvSpPr>
          <p:spPr>
            <a:xfrm>
              <a:off x="3117734" y="5121392"/>
              <a:ext cx="5163106" cy="1200329"/>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D4D4D"/>
                  </a:solidFill>
                  <a:effectLst/>
                  <a:uLnTx/>
                  <a:uFillTx/>
                  <a:latin typeface="Arial"/>
                  <a:ea typeface="+mn-ea"/>
                  <a:cs typeface="+mn-cs"/>
                </a:rPr>
                <a:t>To </a:t>
              </a:r>
              <a:r>
                <a:rPr kumimoji="0" lang="en-US" sz="1800" b="0" i="0" u="none" strike="noStrike" kern="1200" cap="none" spc="0" normalizeH="0" baseline="0" noProof="0" err="1">
                  <a:ln>
                    <a:noFill/>
                  </a:ln>
                  <a:solidFill>
                    <a:srgbClr val="4D4D4D"/>
                  </a:solidFill>
                  <a:effectLst/>
                  <a:uLnTx/>
                  <a:uFillTx/>
                  <a:latin typeface="Arial"/>
                  <a:ea typeface="+mn-ea"/>
                  <a:cs typeface="+mn-cs"/>
                </a:rPr>
                <a:t>operationalise</a:t>
              </a:r>
              <a:r>
                <a:rPr kumimoji="0" lang="en-US" sz="1800" b="0" i="0" u="none" strike="noStrike" kern="1200" cap="none" spc="0" normalizeH="0" baseline="0" noProof="0">
                  <a:ln>
                    <a:noFill/>
                  </a:ln>
                  <a:solidFill>
                    <a:srgbClr val="4D4D4D"/>
                  </a:solidFill>
                  <a:effectLst/>
                  <a:uLnTx/>
                  <a:uFillTx/>
                  <a:latin typeface="Arial"/>
                  <a:ea typeface="+mn-ea"/>
                  <a:cs typeface="+mn-cs"/>
                </a:rPr>
                <a:t> the EU quality criteria, the Commission, supported by an expert group, will develop </a:t>
              </a:r>
              <a:r>
                <a:rPr kumimoji="0" lang="en-US" sz="1800" b="1" i="0" u="none" strike="noStrike" kern="1200" cap="none" spc="0" normalizeH="0" baseline="0" noProof="0">
                  <a:ln>
                    <a:noFill/>
                  </a:ln>
                  <a:solidFill>
                    <a:srgbClr val="1EC08A"/>
                  </a:solidFill>
                  <a:effectLst/>
                  <a:uLnTx/>
                  <a:uFillTx/>
                  <a:latin typeface="Arial"/>
                  <a:ea typeface="+mn-ea"/>
                  <a:cs typeface="+mn-cs"/>
                </a:rPr>
                <a:t>tailored certification methodologies</a:t>
              </a:r>
              <a:r>
                <a:rPr kumimoji="0" lang="en-US" sz="1800" b="0" i="0" u="none" strike="noStrike" kern="1200" cap="none" spc="0" normalizeH="0" baseline="0" noProof="0">
                  <a:ln>
                    <a:noFill/>
                  </a:ln>
                  <a:solidFill>
                    <a:srgbClr val="1EC08A"/>
                  </a:solidFill>
                  <a:effectLst/>
                  <a:uLnTx/>
                  <a:uFillTx/>
                  <a:latin typeface="Arial"/>
                  <a:ea typeface="+mn-ea"/>
                  <a:cs typeface="+mn-cs"/>
                </a:rPr>
                <a:t> </a:t>
              </a:r>
              <a:r>
                <a:rPr kumimoji="0" lang="en-US" sz="1800" b="0" i="0" u="none" strike="noStrike" kern="1200" cap="none" spc="0" normalizeH="0" baseline="0" noProof="0">
                  <a:ln>
                    <a:noFill/>
                  </a:ln>
                  <a:solidFill>
                    <a:srgbClr val="4D4D4D"/>
                  </a:solidFill>
                  <a:effectLst/>
                  <a:uLnTx/>
                  <a:uFillTx/>
                  <a:latin typeface="Arial"/>
                  <a:ea typeface="+mn-ea"/>
                  <a:cs typeface="+mn-cs"/>
                </a:rPr>
                <a:t>for the different types of carbon removal activities</a:t>
              </a:r>
              <a:endParaRPr kumimoji="0" lang="en-IE" sz="1800" b="0" i="0" u="none" strike="noStrike" kern="1200" cap="none" spc="0" normalizeH="0" baseline="0" noProof="0">
                <a:ln>
                  <a:noFill/>
                </a:ln>
                <a:solidFill>
                  <a:srgbClr val="4D4D4D"/>
                </a:solidFill>
                <a:effectLst/>
                <a:uLnTx/>
                <a:uFillTx/>
                <a:latin typeface="Arial"/>
                <a:ea typeface="+mn-ea"/>
                <a:cs typeface="+mn-cs"/>
              </a:endParaRPr>
            </a:p>
          </p:txBody>
        </p:sp>
      </p:grpSp>
    </p:spTree>
    <p:extLst>
      <p:ext uri="{BB962C8B-B14F-4D97-AF65-F5344CB8AC3E}">
        <p14:creationId xmlns:p14="http://schemas.microsoft.com/office/powerpoint/2010/main" val="24851643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609600"/>
            <a:ext cx="7620000" cy="731838"/>
          </a:xfrm>
        </p:spPr>
        <p:txBody>
          <a:bodyPr/>
          <a:lstStyle/>
          <a:p>
            <a:r>
              <a:rPr lang="en-US" sz="3600" dirty="0"/>
              <a:t>Future Beef – Recruitment Process</a:t>
            </a:r>
            <a:endParaRPr lang="en-IE" sz="3600" dirty="0"/>
          </a:p>
        </p:txBody>
      </p:sp>
      <p:sp>
        <p:nvSpPr>
          <p:cNvPr id="3" name="Content Placeholder 2"/>
          <p:cNvSpPr>
            <a:spLocks noGrp="1"/>
          </p:cNvSpPr>
          <p:nvPr>
            <p:ph idx="1"/>
          </p:nvPr>
        </p:nvSpPr>
        <p:spPr>
          <a:xfrm>
            <a:off x="1905000" y="1524000"/>
            <a:ext cx="5181600" cy="4191000"/>
          </a:xfrm>
        </p:spPr>
        <p:txBody>
          <a:bodyPr>
            <a:normAutofit fontScale="77500" lnSpcReduction="20000"/>
          </a:bodyPr>
          <a:lstStyle/>
          <a:p>
            <a:pPr>
              <a:lnSpc>
                <a:spcPct val="150000"/>
              </a:lnSpc>
            </a:pPr>
            <a:r>
              <a:rPr lang="en-IE" dirty="0"/>
              <a:t>Large number of applications</a:t>
            </a:r>
          </a:p>
          <a:p>
            <a:pPr>
              <a:lnSpc>
                <a:spcPct val="150000"/>
              </a:lnSpc>
            </a:pPr>
            <a:r>
              <a:rPr lang="en-IE" dirty="0"/>
              <a:t>Shortlisted within region</a:t>
            </a:r>
          </a:p>
          <a:p>
            <a:pPr>
              <a:lnSpc>
                <a:spcPct val="150000"/>
              </a:lnSpc>
            </a:pPr>
            <a:r>
              <a:rPr lang="en-IE" dirty="0"/>
              <a:t>Remote meeting with applicants</a:t>
            </a:r>
          </a:p>
          <a:p>
            <a:pPr>
              <a:lnSpc>
                <a:spcPct val="150000"/>
              </a:lnSpc>
            </a:pPr>
            <a:r>
              <a:rPr lang="en-IE" dirty="0"/>
              <a:t>36 farms visited</a:t>
            </a:r>
          </a:p>
          <a:p>
            <a:pPr>
              <a:lnSpc>
                <a:spcPct val="150000"/>
              </a:lnSpc>
            </a:pPr>
            <a:r>
              <a:rPr lang="en-IE" dirty="0"/>
              <a:t>22 farms selected</a:t>
            </a:r>
          </a:p>
          <a:p>
            <a:pPr>
              <a:lnSpc>
                <a:spcPct val="150000"/>
              </a:lnSpc>
            </a:pPr>
            <a:r>
              <a:rPr lang="en-IE" dirty="0"/>
              <a:t>From beginning building an awareness of the programme </a:t>
            </a:r>
          </a:p>
        </p:txBody>
      </p:sp>
      <p:sp>
        <p:nvSpPr>
          <p:cNvPr id="4" name="Footer Placeholder 3"/>
          <p:cNvSpPr>
            <a:spLocks noGrp="1"/>
          </p:cNvSpPr>
          <p:nvPr>
            <p:ph type="ftr" sz="quarter" idx="3"/>
          </p:nvPr>
        </p:nvSpPr>
        <p:spPr/>
        <p:txBody>
          <a:bodyPr/>
          <a:lstStyle/>
          <a:p>
            <a:pPr defTabSz="914318"/>
            <a:r>
              <a:rPr lang="en-US">
                <a:solidFill>
                  <a:prstClr val="black">
                    <a:tint val="75000"/>
                  </a:prstClr>
                </a:solidFill>
                <a:latin typeface="Arial"/>
              </a:rPr>
              <a:t>Teagasc Presentation Footer</a:t>
            </a:r>
            <a:endParaRPr lang="en-US" dirty="0">
              <a:solidFill>
                <a:prstClr val="black">
                  <a:tint val="75000"/>
                </a:prstClr>
              </a:solidFill>
              <a:latin typeface="Arial"/>
            </a:endParaRPr>
          </a:p>
        </p:txBody>
      </p:sp>
      <p:sp>
        <p:nvSpPr>
          <p:cNvPr id="5" name="Slide Number Placeholder 4"/>
          <p:cNvSpPr>
            <a:spLocks noGrp="1"/>
          </p:cNvSpPr>
          <p:nvPr>
            <p:ph type="sldNum" sz="quarter" idx="4"/>
          </p:nvPr>
        </p:nvSpPr>
        <p:spPr/>
        <p:txBody>
          <a:bodyPr/>
          <a:lstStyle/>
          <a:p>
            <a:pPr defTabSz="914318"/>
            <a:fld id="{34368562-B963-D14D-B6B0-C53B94E906B8}" type="slidenum">
              <a:rPr lang="en-US">
                <a:solidFill>
                  <a:srgbClr val="007944"/>
                </a:solidFill>
                <a:latin typeface="Arial"/>
              </a:rPr>
              <a:pPr defTabSz="914318"/>
              <a:t>110</a:t>
            </a:fld>
            <a:endParaRPr lang="en-US">
              <a:solidFill>
                <a:srgbClr val="007944"/>
              </a:solidFill>
              <a:latin typeface="Arial"/>
            </a:endParaRPr>
          </a:p>
        </p:txBody>
      </p:sp>
      <p:pic>
        <p:nvPicPr>
          <p:cNvPr id="6" name="Picture 5"/>
          <p:cNvPicPr>
            <a:picLocks noChangeAspect="1"/>
          </p:cNvPicPr>
          <p:nvPr/>
        </p:nvPicPr>
        <p:blipFill>
          <a:blip r:embed="rId2"/>
          <a:stretch>
            <a:fillRect/>
          </a:stretch>
        </p:blipFill>
        <p:spPr>
          <a:xfrm>
            <a:off x="7315200" y="1371600"/>
            <a:ext cx="3081392" cy="4443054"/>
          </a:xfrm>
          <a:prstGeom prst="rect">
            <a:avLst/>
          </a:prstGeom>
        </p:spPr>
      </p:pic>
    </p:spTree>
    <p:extLst>
      <p:ext uri="{BB962C8B-B14F-4D97-AF65-F5344CB8AC3E}">
        <p14:creationId xmlns:p14="http://schemas.microsoft.com/office/powerpoint/2010/main" val="29181425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524006" y="6356356"/>
            <a:ext cx="531813" cy="365125"/>
          </a:xfrm>
          <a:prstGeom prst="rect">
            <a:avLst/>
          </a:prstGeom>
        </p:spPr>
        <p:txBody>
          <a:bodyPr/>
          <a:lstStyle/>
          <a:p>
            <a:pPr defTabSz="457200" fontAlgn="base">
              <a:spcBef>
                <a:spcPct val="0"/>
              </a:spcBef>
              <a:spcAft>
                <a:spcPct val="0"/>
              </a:spcAft>
              <a:defRPr/>
            </a:pPr>
            <a:fld id="{34368562-B963-D14D-B6B0-C53B94E906B8}" type="slidenum">
              <a:rPr lang="en-US" sz="1800">
                <a:solidFill>
                  <a:prstClr val="black"/>
                </a:solidFill>
                <a:latin typeface="Arial" charset="0"/>
                <a:ea typeface="ヒラギノ角ゴ Pro W3" charset="0"/>
              </a:rPr>
              <a:pPr defTabSz="457200" fontAlgn="base">
                <a:spcBef>
                  <a:spcPct val="0"/>
                </a:spcBef>
                <a:spcAft>
                  <a:spcPct val="0"/>
                </a:spcAft>
                <a:defRPr/>
              </a:pPr>
              <a:t>111</a:t>
            </a:fld>
            <a:endParaRPr lang="en-US" sz="1800">
              <a:solidFill>
                <a:prstClr val="black"/>
              </a:solidFill>
              <a:latin typeface="Arial" charset="0"/>
              <a:ea typeface="ヒラギノ角ゴ Pro W3" charset="0"/>
            </a:endParaRPr>
          </a:p>
        </p:txBody>
      </p:sp>
      <p:sp>
        <p:nvSpPr>
          <p:cNvPr id="6" name="Title 1"/>
          <p:cNvSpPr txBox="1">
            <a:spLocks/>
          </p:cNvSpPr>
          <p:nvPr/>
        </p:nvSpPr>
        <p:spPr bwMode="auto">
          <a:xfrm>
            <a:off x="2200656" y="487362"/>
            <a:ext cx="7933944"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ctr" defTabSz="457189" rtl="0" eaLnBrk="1" fontAlgn="base" hangingPunct="1">
              <a:spcBef>
                <a:spcPct val="0"/>
              </a:spcBef>
              <a:spcAft>
                <a:spcPct val="0"/>
              </a:spcAft>
              <a:defRPr sz="4000" b="1" kern="1200">
                <a:solidFill>
                  <a:srgbClr val="359828"/>
                </a:solidFill>
                <a:latin typeface="Arial"/>
                <a:ea typeface="ヒラギノ角ゴ Pro W3" pitchFamily="100" charset="-128"/>
                <a:cs typeface="Arial"/>
              </a:defRPr>
            </a:lvl1pPr>
            <a:lvl2pPr algn="l" defTabSz="457189"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2pPr>
            <a:lvl3pPr algn="l" defTabSz="457189"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3pPr>
            <a:lvl4pPr algn="l" defTabSz="457189"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4pPr>
            <a:lvl5pPr algn="l" defTabSz="457189"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5pPr>
            <a:lvl6pPr marL="457189" algn="l" defTabSz="457189"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6pPr>
            <a:lvl7pPr marL="914377" algn="l" defTabSz="457189"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7pPr>
            <a:lvl8pPr marL="1371566" algn="l" defTabSz="457189"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8pPr>
            <a:lvl9pPr marL="1828754" algn="l" defTabSz="457189" rtl="0" eaLnBrk="1" fontAlgn="base" hangingPunct="1">
              <a:spcBef>
                <a:spcPct val="0"/>
              </a:spcBef>
              <a:spcAft>
                <a:spcPct val="0"/>
              </a:spcAft>
              <a:defRPr sz="4000" b="1">
                <a:solidFill>
                  <a:srgbClr val="359828"/>
                </a:solidFill>
                <a:latin typeface="Arial" pitchFamily="100" charset="0"/>
                <a:ea typeface="ヒラギノ角ゴ Pro W3" pitchFamily="100" charset="-128"/>
              </a:defRPr>
            </a:lvl9pPr>
          </a:lstStyle>
          <a:p>
            <a:r>
              <a:rPr lang="en-IE" sz="3600" dirty="0"/>
              <a:t>Reasons Farmers Join Sustainability Projects</a:t>
            </a:r>
          </a:p>
        </p:txBody>
      </p:sp>
      <p:sp>
        <p:nvSpPr>
          <p:cNvPr id="7" name="Content Placeholder 2"/>
          <p:cNvSpPr txBox="1">
            <a:spLocks/>
          </p:cNvSpPr>
          <p:nvPr/>
        </p:nvSpPr>
        <p:spPr bwMode="auto">
          <a:xfrm>
            <a:off x="2048256" y="1828800"/>
            <a:ext cx="8238744"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0" indent="0" algn="ctr" defTabSz="457189" rtl="0" eaLnBrk="1" fontAlgn="base" hangingPunct="1">
              <a:spcBef>
                <a:spcPct val="20000"/>
              </a:spcBef>
              <a:spcAft>
                <a:spcPts val="600"/>
              </a:spcAft>
              <a:buClr>
                <a:srgbClr val="007944"/>
              </a:buClr>
              <a:buFont typeface="Wingdings" charset="0"/>
              <a:buNone/>
              <a:defRPr sz="3200" kern="1200">
                <a:solidFill>
                  <a:schemeClr val="tx1">
                    <a:tint val="75000"/>
                  </a:schemeClr>
                </a:solidFill>
                <a:latin typeface="Arial"/>
                <a:ea typeface="ヒラギノ角ゴ Pro W3" pitchFamily="100" charset="-128"/>
                <a:cs typeface="Arial"/>
              </a:defRPr>
            </a:lvl1pPr>
            <a:lvl2pPr marL="457189" indent="0" algn="ctr" defTabSz="457189" rtl="0" eaLnBrk="1" fontAlgn="base" hangingPunct="1">
              <a:spcBef>
                <a:spcPct val="20000"/>
              </a:spcBef>
              <a:spcAft>
                <a:spcPts val="600"/>
              </a:spcAft>
              <a:buClr>
                <a:srgbClr val="AFC124"/>
              </a:buClr>
              <a:buFont typeface="Arial" charset="0"/>
              <a:buNone/>
              <a:defRPr sz="2800" kern="1200">
                <a:solidFill>
                  <a:schemeClr val="tx1">
                    <a:tint val="75000"/>
                  </a:schemeClr>
                </a:solidFill>
                <a:latin typeface="Arial"/>
                <a:ea typeface="ヒラギノ角ゴ Pro W3" pitchFamily="100" charset="-128"/>
                <a:cs typeface="Arial"/>
              </a:defRPr>
            </a:lvl2pPr>
            <a:lvl3pPr marL="914377" indent="0" algn="ctr" defTabSz="457189" rtl="0" eaLnBrk="1" fontAlgn="base" hangingPunct="1">
              <a:spcBef>
                <a:spcPct val="20000"/>
              </a:spcBef>
              <a:spcAft>
                <a:spcPts val="600"/>
              </a:spcAft>
              <a:buClr>
                <a:srgbClr val="6C411F"/>
              </a:buClr>
              <a:buFont typeface="Lucida Grande" charset="0"/>
              <a:buNone/>
              <a:defRPr sz="2400" kern="1200">
                <a:solidFill>
                  <a:schemeClr val="tx1">
                    <a:tint val="75000"/>
                  </a:schemeClr>
                </a:solidFill>
                <a:latin typeface="Arial"/>
                <a:ea typeface="ヒラギノ角ゴ Pro W3" pitchFamily="100" charset="-128"/>
                <a:cs typeface="Arial"/>
              </a:defRPr>
            </a:lvl3pPr>
            <a:lvl4pPr marL="1371566" indent="0" algn="ctr" defTabSz="457189" rtl="0" eaLnBrk="1" fontAlgn="base" hangingPunct="1">
              <a:spcBef>
                <a:spcPct val="20000"/>
              </a:spcBef>
              <a:spcAft>
                <a:spcPts val="600"/>
              </a:spcAft>
              <a:buClr>
                <a:srgbClr val="9E743B"/>
              </a:buClr>
              <a:buFont typeface="Wingdings" charset="0"/>
              <a:buNone/>
              <a:defRPr sz="2000" kern="1200">
                <a:solidFill>
                  <a:schemeClr val="tx1">
                    <a:tint val="75000"/>
                  </a:schemeClr>
                </a:solidFill>
                <a:latin typeface="Arial"/>
                <a:ea typeface="ヒラギノ角ゴ Pro W3" pitchFamily="100" charset="-128"/>
                <a:cs typeface="Arial"/>
              </a:defRPr>
            </a:lvl4pPr>
            <a:lvl5pPr marL="1828754" indent="0" algn="ctr" defTabSz="457189" rtl="0" eaLnBrk="1" fontAlgn="base" hangingPunct="1">
              <a:spcBef>
                <a:spcPct val="20000"/>
              </a:spcBef>
              <a:spcAft>
                <a:spcPts val="600"/>
              </a:spcAft>
              <a:buClr>
                <a:srgbClr val="DC6D36"/>
              </a:buClr>
              <a:buFont typeface="Arial" charset="0"/>
              <a:buNone/>
              <a:defRPr sz="2000" kern="1200">
                <a:solidFill>
                  <a:schemeClr val="tx1">
                    <a:tint val="75000"/>
                  </a:schemeClr>
                </a:solidFill>
                <a:latin typeface="Arial"/>
                <a:ea typeface="ヒラギノ角ゴ Pro W3" pitchFamily="100" charset="-128"/>
                <a:cs typeface="Arial"/>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lnSpc>
                <a:spcPct val="150000"/>
              </a:lnSpc>
              <a:spcBef>
                <a:spcPts val="0"/>
              </a:spcBef>
              <a:buFont typeface="Arial" panose="020B0604020202020204" pitchFamily="34" charset="0"/>
              <a:buChar char="•"/>
            </a:pPr>
            <a:r>
              <a:rPr lang="en-US" sz="2200" dirty="0">
                <a:solidFill>
                  <a:prstClr val="black"/>
                </a:solidFill>
              </a:rPr>
              <a:t>Want to future proof their family farm </a:t>
            </a:r>
          </a:p>
          <a:p>
            <a:pPr marL="742939" lvl="1" indent="-285750" algn="l">
              <a:lnSpc>
                <a:spcPct val="150000"/>
              </a:lnSpc>
              <a:spcBef>
                <a:spcPts val="0"/>
              </a:spcBef>
              <a:buFont typeface="Arial" panose="020B0604020202020204" pitchFamily="34" charset="0"/>
              <a:buChar char="•"/>
            </a:pPr>
            <a:r>
              <a:rPr lang="en-US" sz="1600" dirty="0">
                <a:solidFill>
                  <a:prstClr val="black"/>
                </a:solidFill>
              </a:rPr>
              <a:t>Improve resilience and long-term viability of their business</a:t>
            </a:r>
          </a:p>
          <a:p>
            <a:pPr marL="285750" indent="-285750" algn="l">
              <a:lnSpc>
                <a:spcPct val="150000"/>
              </a:lnSpc>
              <a:spcBef>
                <a:spcPts val="0"/>
              </a:spcBef>
              <a:buFont typeface="Arial" panose="020B0604020202020204" pitchFamily="34" charset="0"/>
              <a:buChar char="•"/>
            </a:pPr>
            <a:r>
              <a:rPr lang="en-US" sz="2200" dirty="0">
                <a:solidFill>
                  <a:prstClr val="black"/>
                </a:solidFill>
              </a:rPr>
              <a:t>Understand the need for change – Require direction &amp; support</a:t>
            </a:r>
          </a:p>
          <a:p>
            <a:pPr marL="285750" indent="-285750" algn="l">
              <a:lnSpc>
                <a:spcPct val="150000"/>
              </a:lnSpc>
              <a:spcBef>
                <a:spcPts val="0"/>
              </a:spcBef>
              <a:buFont typeface="Arial" panose="020B0604020202020204" pitchFamily="34" charset="0"/>
              <a:buChar char="•"/>
            </a:pPr>
            <a:r>
              <a:rPr lang="en-US" sz="2200" dirty="0">
                <a:solidFill>
                  <a:prstClr val="black"/>
                </a:solidFill>
              </a:rPr>
              <a:t>Produce more from less, become more competitive…win: win</a:t>
            </a:r>
          </a:p>
          <a:p>
            <a:pPr marL="285750" indent="-285750" algn="l">
              <a:lnSpc>
                <a:spcPct val="150000"/>
              </a:lnSpc>
              <a:spcBef>
                <a:spcPts val="0"/>
              </a:spcBef>
              <a:buFont typeface="Arial" panose="020B0604020202020204" pitchFamily="34" charset="0"/>
              <a:buChar char="•"/>
            </a:pPr>
            <a:r>
              <a:rPr lang="en-US" sz="2200" dirty="0">
                <a:solidFill>
                  <a:prstClr val="black"/>
                </a:solidFill>
              </a:rPr>
              <a:t>Decrease dependence on fossil fuels, chemicals, plastic etc…</a:t>
            </a:r>
          </a:p>
          <a:p>
            <a:pPr marL="285750" indent="-285750" algn="l">
              <a:lnSpc>
                <a:spcPct val="150000"/>
              </a:lnSpc>
              <a:spcBef>
                <a:spcPts val="0"/>
              </a:spcBef>
              <a:buFont typeface="Arial" panose="020B0604020202020204" pitchFamily="34" charset="0"/>
              <a:buChar char="•"/>
            </a:pPr>
            <a:r>
              <a:rPr lang="en-US" sz="2200" dirty="0">
                <a:solidFill>
                  <a:prstClr val="black"/>
                </a:solidFill>
              </a:rPr>
              <a:t>Integrate science based solutions into their farming practices</a:t>
            </a:r>
          </a:p>
          <a:p>
            <a:pPr marL="285750" indent="-285750" algn="l">
              <a:lnSpc>
                <a:spcPct val="150000"/>
              </a:lnSpc>
              <a:spcBef>
                <a:spcPts val="0"/>
              </a:spcBef>
              <a:buFont typeface="Arial" panose="020B0604020202020204" pitchFamily="34" charset="0"/>
              <a:buChar char="•"/>
            </a:pPr>
            <a:r>
              <a:rPr lang="en-US" sz="2200" dirty="0">
                <a:solidFill>
                  <a:prstClr val="black"/>
                </a:solidFill>
              </a:rPr>
              <a:t>Work in partnership with peers and extension team</a:t>
            </a:r>
          </a:p>
          <a:p>
            <a:pPr marL="742939" lvl="1" indent="-285750" algn="l">
              <a:lnSpc>
                <a:spcPct val="150000"/>
              </a:lnSpc>
              <a:spcBef>
                <a:spcPts val="0"/>
              </a:spcBef>
              <a:buFont typeface="Arial" panose="020B0604020202020204" pitchFamily="34" charset="0"/>
              <a:buChar char="•"/>
            </a:pPr>
            <a:r>
              <a:rPr lang="en-US" sz="1800" dirty="0">
                <a:solidFill>
                  <a:prstClr val="black"/>
                </a:solidFill>
              </a:rPr>
              <a:t>Innovate , Share the possible…to shape positive change</a:t>
            </a:r>
          </a:p>
          <a:p>
            <a:pPr marL="342900" indent="-342900" algn="l">
              <a:lnSpc>
                <a:spcPct val="150000"/>
              </a:lnSpc>
              <a:spcBef>
                <a:spcPts val="0"/>
              </a:spcBef>
              <a:buFont typeface="Arial" panose="020B0604020202020204" pitchFamily="34" charset="0"/>
              <a:buChar char="•"/>
            </a:pPr>
            <a:endParaRPr lang="en-US" sz="2000" i="1" dirty="0">
              <a:solidFill>
                <a:prstClr val="black"/>
              </a:solidFill>
            </a:endParaRPr>
          </a:p>
        </p:txBody>
      </p:sp>
    </p:spTree>
    <p:extLst>
      <p:ext uri="{BB962C8B-B14F-4D97-AF65-F5344CB8AC3E}">
        <p14:creationId xmlns:p14="http://schemas.microsoft.com/office/powerpoint/2010/main" val="21929406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38400" y="1905003"/>
            <a:ext cx="7391400" cy="1362075"/>
          </a:xfrm>
        </p:spPr>
        <p:txBody>
          <a:bodyPr/>
          <a:lstStyle/>
          <a:p>
            <a:pPr algn="ctr"/>
            <a:r>
              <a:rPr lang="en-IE" dirty="0"/>
              <a:t>Thank You for </a:t>
            </a:r>
            <a:r>
              <a:rPr lang="en-IE" dirty="0" err="1"/>
              <a:t>YOUr</a:t>
            </a:r>
            <a:r>
              <a:rPr lang="en-IE" dirty="0"/>
              <a:t> ATTENTION</a:t>
            </a:r>
            <a:br>
              <a:rPr lang="en-IE" dirty="0"/>
            </a:br>
            <a:br>
              <a:rPr lang="en-IE" dirty="0"/>
            </a:br>
            <a:r>
              <a:rPr lang="en-IE" dirty="0"/>
              <a:t>	Questions?</a:t>
            </a:r>
          </a:p>
        </p:txBody>
      </p:sp>
      <p:sp>
        <p:nvSpPr>
          <p:cNvPr id="4" name="Footer Placeholder 3"/>
          <p:cNvSpPr>
            <a:spLocks noGrp="1"/>
          </p:cNvSpPr>
          <p:nvPr>
            <p:ph type="ftr" sz="quarter" idx="3"/>
          </p:nvPr>
        </p:nvSpPr>
        <p:spPr/>
        <p:txBody>
          <a:bodyPr/>
          <a:lstStyle/>
          <a:p>
            <a:pPr defTabSz="914318"/>
            <a:r>
              <a:rPr lang="en-US">
                <a:solidFill>
                  <a:prstClr val="black">
                    <a:tint val="75000"/>
                  </a:prstClr>
                </a:solidFill>
                <a:latin typeface="Arial"/>
              </a:rPr>
              <a:t>Teagasc Presentation Footer</a:t>
            </a:r>
            <a:endParaRPr lang="en-US" dirty="0">
              <a:solidFill>
                <a:prstClr val="black">
                  <a:tint val="75000"/>
                </a:prstClr>
              </a:solidFill>
              <a:latin typeface="Arial"/>
            </a:endParaRPr>
          </a:p>
        </p:txBody>
      </p:sp>
      <p:sp>
        <p:nvSpPr>
          <p:cNvPr id="5" name="Slide Number Placeholder 4"/>
          <p:cNvSpPr>
            <a:spLocks noGrp="1"/>
          </p:cNvSpPr>
          <p:nvPr>
            <p:ph type="sldNum" sz="quarter" idx="4"/>
          </p:nvPr>
        </p:nvSpPr>
        <p:spPr/>
        <p:txBody>
          <a:bodyPr/>
          <a:lstStyle/>
          <a:p>
            <a:pPr defTabSz="914318"/>
            <a:fld id="{34368562-B963-D14D-B6B0-C53B94E906B8}" type="slidenum">
              <a:rPr lang="en-US">
                <a:solidFill>
                  <a:srgbClr val="007944"/>
                </a:solidFill>
                <a:latin typeface="Arial"/>
              </a:rPr>
              <a:pPr defTabSz="914318"/>
              <a:t>112</a:t>
            </a:fld>
            <a:endParaRPr lang="en-US">
              <a:solidFill>
                <a:srgbClr val="007944"/>
              </a:solidFill>
              <a:latin typeface="Arial"/>
            </a:endParaRPr>
          </a:p>
        </p:txBody>
      </p:sp>
    </p:spTree>
    <p:extLst>
      <p:ext uri="{BB962C8B-B14F-4D97-AF65-F5344CB8AC3E}">
        <p14:creationId xmlns:p14="http://schemas.microsoft.com/office/powerpoint/2010/main" val="903077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0429910-E5D1-3859-D257-3DD95CF4D568}"/>
              </a:ext>
            </a:extLst>
          </p:cNvPr>
          <p:cNvSpPr>
            <a:spLocks noGrp="1"/>
          </p:cNvSpPr>
          <p:nvPr>
            <p:ph type="dt" sz="half" idx="10"/>
          </p:nvPr>
        </p:nvSpPr>
        <p:spPr/>
        <p:txBody>
          <a:bodyPr/>
          <a:lstStyle/>
          <a:p>
            <a:fld id="{11FE96BB-8D56-45D2-90F9-24D4B2D14ACA}" type="datetime1">
              <a:rPr lang="fr-FR">
                <a:solidFill>
                  <a:prstClr val="black">
                    <a:tint val="75000"/>
                  </a:prstClr>
                </a:solidFill>
                <a:latin typeface="Calibri"/>
              </a:rPr>
              <a:pPr/>
              <a:t>30/01/2023</a:t>
            </a:fld>
            <a:endParaRPr lang="fr-FR" dirty="0">
              <a:solidFill>
                <a:prstClr val="black">
                  <a:tint val="75000"/>
                </a:prstClr>
              </a:solidFill>
              <a:latin typeface="Calibri"/>
            </a:endParaRPr>
          </a:p>
        </p:txBody>
      </p:sp>
      <p:sp>
        <p:nvSpPr>
          <p:cNvPr id="5" name="Espace réservé du pied de page 4">
            <a:extLst>
              <a:ext uri="{FF2B5EF4-FFF2-40B4-BE49-F238E27FC236}">
                <a16:creationId xmlns:a16="http://schemas.microsoft.com/office/drawing/2014/main" id="{A3DADC7C-046E-67E0-EF4F-7BC9A0DDDF0A}"/>
              </a:ext>
            </a:extLst>
          </p:cNvPr>
          <p:cNvSpPr>
            <a:spLocks noGrp="1"/>
          </p:cNvSpPr>
          <p:nvPr>
            <p:ph type="ftr" sz="quarter" idx="11"/>
          </p:nvPr>
        </p:nvSpPr>
        <p:spPr>
          <a:xfrm>
            <a:off x="4648200" y="6407633"/>
            <a:ext cx="2895600" cy="262562"/>
          </a:xfrm>
        </p:spPr>
        <p:txBody>
          <a:bodyPr/>
          <a:lstStyle/>
          <a:p>
            <a:r>
              <a:rPr lang="fr-FR">
                <a:solidFill>
                  <a:prstClr val="black">
                    <a:tint val="75000"/>
                  </a:prstClr>
                </a:solidFill>
                <a:latin typeface="Calibri"/>
              </a:rPr>
              <a:t>FCAA</a:t>
            </a:r>
            <a:endParaRPr lang="fr-FR" dirty="0">
              <a:solidFill>
                <a:prstClr val="black">
                  <a:tint val="75000"/>
                </a:prstClr>
              </a:solidFill>
              <a:latin typeface="Calibri"/>
            </a:endParaRPr>
          </a:p>
        </p:txBody>
      </p:sp>
      <p:sp>
        <p:nvSpPr>
          <p:cNvPr id="9" name="Titre 8">
            <a:extLst>
              <a:ext uri="{FF2B5EF4-FFF2-40B4-BE49-F238E27FC236}">
                <a16:creationId xmlns:a16="http://schemas.microsoft.com/office/drawing/2014/main" id="{A96C8A42-E261-1136-11E0-0E1656F725BF}"/>
              </a:ext>
            </a:extLst>
          </p:cNvPr>
          <p:cNvSpPr txBox="1">
            <a:spLocks/>
          </p:cNvSpPr>
          <p:nvPr/>
        </p:nvSpPr>
        <p:spPr>
          <a:xfrm>
            <a:off x="2532274" y="329179"/>
            <a:ext cx="7334846" cy="748233"/>
          </a:xfrm>
          <a:prstGeom prst="rect">
            <a:avLst/>
          </a:prstGeom>
        </p:spPr>
        <p:txBody>
          <a:bodyPr vert="horz" lIns="91440" tIns="45720" rIns="91440" bIns="45720" rtlCol="0" anchor="ctr">
            <a:normAutofit fontScale="97500"/>
          </a:bodyPr>
          <a:lstStyle>
            <a:lvl1pPr algn="ctr" defTabSz="685800" rtl="0" eaLnBrk="1" latinLnBrk="0" hangingPunct="1">
              <a:spcBef>
                <a:spcPct val="0"/>
              </a:spcBef>
              <a:buNone/>
              <a:defRPr sz="3300" kern="1200">
                <a:solidFill>
                  <a:schemeClr val="tx1"/>
                </a:solidFill>
                <a:latin typeface="Browallia New" panose="020B0604020202020204" pitchFamily="34" charset="-34"/>
                <a:ea typeface="+mj-ea"/>
                <a:cs typeface="Browallia New" panose="020B0604020202020204" pitchFamily="34" charset="-34"/>
              </a:defRPr>
            </a:lvl1pPr>
          </a:lstStyle>
          <a:p>
            <a:pPr algn="l"/>
            <a:r>
              <a:rPr lang="fr-FR" sz="2800" b="1" dirty="0">
                <a:solidFill>
                  <a:srgbClr val="301A46"/>
                </a:solidFill>
                <a:latin typeface="Leelawadee" panose="020B0502040204020203" pitchFamily="34" charset="-34"/>
                <a:cs typeface="Leelawadee" panose="020B0502040204020203" pitchFamily="34" charset="-34"/>
              </a:rPr>
              <a:t>FCAA</a:t>
            </a:r>
          </a:p>
          <a:p>
            <a:pPr algn="l"/>
            <a:r>
              <a:rPr lang="fr-FR" sz="1600" dirty="0">
                <a:solidFill>
                  <a:srgbClr val="301A46"/>
                </a:solidFill>
              </a:rPr>
              <a:t>France Carbon Agri</a:t>
            </a:r>
          </a:p>
        </p:txBody>
      </p:sp>
      <p:sp>
        <p:nvSpPr>
          <p:cNvPr id="12" name="Google Shape;297;p37">
            <a:extLst>
              <a:ext uri="{FF2B5EF4-FFF2-40B4-BE49-F238E27FC236}">
                <a16:creationId xmlns:a16="http://schemas.microsoft.com/office/drawing/2014/main" id="{CD3B08EC-378C-CCDB-397F-A6BA7E048B4C}"/>
              </a:ext>
            </a:extLst>
          </p:cNvPr>
          <p:cNvSpPr/>
          <p:nvPr/>
        </p:nvSpPr>
        <p:spPr>
          <a:xfrm>
            <a:off x="3115652" y="2116914"/>
            <a:ext cx="6751468" cy="1163035"/>
          </a:xfrm>
          <a:prstGeom prst="roundRect">
            <a:avLst>
              <a:gd name="adj" fmla="val 50000"/>
            </a:avLst>
          </a:prstGeom>
          <a:noFill/>
          <a:ln>
            <a:solidFill>
              <a:srgbClr val="00B050"/>
            </a:solidFill>
          </a:ln>
        </p:spPr>
        <p:txBody>
          <a:bodyPr spcFirstLastPara="1" wrap="square" lIns="91425" tIns="91425" rIns="91425" bIns="91425" anchor="ctr" anchorCtr="0">
            <a:noAutofit/>
          </a:bodyPr>
          <a:lstStyle/>
          <a:p>
            <a:pPr algn="ctr"/>
            <a:endParaRPr sz="2400" dirty="0">
              <a:solidFill>
                <a:srgbClr val="002060"/>
              </a:solidFill>
              <a:latin typeface="Calibri"/>
            </a:endParaRPr>
          </a:p>
        </p:txBody>
      </p:sp>
      <p:sp>
        <p:nvSpPr>
          <p:cNvPr id="13" name="Google Shape;298;p37">
            <a:extLst>
              <a:ext uri="{FF2B5EF4-FFF2-40B4-BE49-F238E27FC236}">
                <a16:creationId xmlns:a16="http://schemas.microsoft.com/office/drawing/2014/main" id="{DF60D52B-6743-9F82-03BF-155478D6A757}"/>
              </a:ext>
            </a:extLst>
          </p:cNvPr>
          <p:cNvSpPr txBox="1">
            <a:spLocks/>
          </p:cNvSpPr>
          <p:nvPr/>
        </p:nvSpPr>
        <p:spPr>
          <a:xfrm>
            <a:off x="3115652" y="2087186"/>
            <a:ext cx="6444344" cy="1492788"/>
          </a:xfrm>
          <a:prstGeom prst="rect">
            <a:avLst/>
          </a:prstGeom>
        </p:spPr>
        <p:txBody>
          <a:bodyPr spcFirstLastPara="1" vert="horz" wrap="square" lIns="0" tIns="0" rIns="0" bIns="0" rtlCol="0" anchor="t" anchorCtr="0">
            <a:noAutofit/>
          </a:bodyPr>
          <a:lstStyle>
            <a:lvl1pPr marL="257175" indent="-257175" algn="l" defTabSz="685800" rtl="0" eaLnBrk="1" latinLnBrk="0" hangingPunct="1">
              <a:spcBef>
                <a:spcPct val="20000"/>
              </a:spcBef>
              <a:buFontTx/>
              <a:buBlip>
                <a:blip r:embed="rId2">
                  <a:extLst>
                    <a:ext uri="{96DAC541-7B7A-43D3-8B79-37D633B846F1}">
                      <asvg:svgBlip xmlns:asvg="http://schemas.microsoft.com/office/drawing/2016/SVG/main" r:embed="rId3"/>
                    </a:ext>
                  </a:extLst>
                </a:blip>
              </a:buBlip>
              <a:defRPr sz="2400" kern="1200">
                <a:solidFill>
                  <a:schemeClr val="tx1"/>
                </a:solidFill>
                <a:latin typeface="Browallia New" panose="020B0604020202020204" pitchFamily="34" charset="-34"/>
                <a:ea typeface="+mn-ea"/>
                <a:cs typeface="Browallia New" panose="020B0604020202020204" pitchFamily="34" charset="-34"/>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Browallia New" panose="020B0604020202020204" pitchFamily="34" charset="-34"/>
                <a:ea typeface="+mn-ea"/>
                <a:cs typeface="Browallia New" panose="020B0604020202020204" pitchFamily="34" charset="-34"/>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Browallia New" panose="020B0604020202020204" pitchFamily="34" charset="-34"/>
                <a:ea typeface="+mn-ea"/>
                <a:cs typeface="Browallia New" panose="020B0604020202020204" pitchFamily="34" charset="-34"/>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Browallia New" panose="020B0604020202020204" pitchFamily="34" charset="-34"/>
                <a:ea typeface="+mn-ea"/>
                <a:cs typeface="Browallia New" panose="020B0604020202020204" pitchFamily="34" charset="-34"/>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Browallia New" panose="020B0604020202020204" pitchFamily="34" charset="-34"/>
                <a:ea typeface="+mn-ea"/>
                <a:cs typeface="Browallia New" panose="020B0604020202020204" pitchFamily="34" charset="-34"/>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r"/>
            <a:endParaRPr lang="fr-FR" sz="2000" dirty="0">
              <a:solidFill>
                <a:prstClr val="black"/>
              </a:solidFill>
            </a:endParaRPr>
          </a:p>
          <a:p>
            <a:pPr marL="0" lvl="1" indent="0" algn="r">
              <a:spcBef>
                <a:spcPct val="0"/>
              </a:spcBef>
              <a:buNone/>
            </a:pPr>
            <a:r>
              <a:rPr lang="en-US" sz="2000" b="1" dirty="0">
                <a:solidFill>
                  <a:srgbClr val="301A46"/>
                </a:solidFill>
                <a:latin typeface="Leelawadee" panose="020B0502040204020203" pitchFamily="34" charset="-34"/>
                <a:cs typeface="Leelawadee" panose="020B0502040204020203" pitchFamily="34" charset="-34"/>
              </a:rPr>
              <a:t>Implementing and funding collective result-based </a:t>
            </a:r>
          </a:p>
          <a:p>
            <a:pPr marL="0" lvl="1" indent="0" algn="r">
              <a:spcBef>
                <a:spcPct val="0"/>
              </a:spcBef>
              <a:buNone/>
            </a:pPr>
            <a:r>
              <a:rPr lang="en-US" sz="2000" b="1" dirty="0">
                <a:solidFill>
                  <a:srgbClr val="301A46"/>
                </a:solidFill>
                <a:latin typeface="Leelawadee" panose="020B0502040204020203" pitchFamily="34" charset="-34"/>
                <a:cs typeface="Leelawadee" panose="020B0502040204020203" pitchFamily="34" charset="-34"/>
              </a:rPr>
              <a:t>Low Carbon Farming projects</a:t>
            </a:r>
            <a:endParaRPr lang="fr-FR" sz="2000" b="1" dirty="0">
              <a:solidFill>
                <a:srgbClr val="301A46"/>
              </a:solidFill>
              <a:latin typeface="Leelawadee" panose="020B0502040204020203" pitchFamily="34" charset="-34"/>
              <a:cs typeface="Leelawadee" panose="020B0502040204020203" pitchFamily="34" charset="-34"/>
            </a:endParaRPr>
          </a:p>
        </p:txBody>
      </p:sp>
      <p:sp>
        <p:nvSpPr>
          <p:cNvPr id="2" name="Google Shape;298;p37">
            <a:extLst>
              <a:ext uri="{FF2B5EF4-FFF2-40B4-BE49-F238E27FC236}">
                <a16:creationId xmlns:a16="http://schemas.microsoft.com/office/drawing/2014/main" id="{03B730D5-C877-E620-F489-65B313F14D31}"/>
              </a:ext>
            </a:extLst>
          </p:cNvPr>
          <p:cNvSpPr txBox="1">
            <a:spLocks/>
          </p:cNvSpPr>
          <p:nvPr/>
        </p:nvSpPr>
        <p:spPr>
          <a:xfrm>
            <a:off x="5565792" y="3824593"/>
            <a:ext cx="3956017" cy="954731"/>
          </a:xfrm>
          <a:prstGeom prst="rect">
            <a:avLst/>
          </a:prstGeom>
        </p:spPr>
        <p:txBody>
          <a:bodyPr spcFirstLastPara="1" vert="horz" wrap="square" lIns="0" tIns="0" rIns="0" bIns="0" rtlCol="0" anchor="t" anchorCtr="0">
            <a:noAutofit/>
          </a:bodyPr>
          <a:lstStyle>
            <a:lvl1pPr marL="257175" indent="-257175" algn="l" defTabSz="685800" rtl="0" eaLnBrk="1" latinLnBrk="0" hangingPunct="1">
              <a:spcBef>
                <a:spcPct val="20000"/>
              </a:spcBef>
              <a:buFontTx/>
              <a:buBlip>
                <a:blip r:embed="rId2">
                  <a:extLst>
                    <a:ext uri="{96DAC541-7B7A-43D3-8B79-37D633B846F1}">
                      <asvg:svgBlip xmlns:asvg="http://schemas.microsoft.com/office/drawing/2016/SVG/main" r:embed="rId3"/>
                    </a:ext>
                  </a:extLst>
                </a:blip>
              </a:buBlip>
              <a:defRPr sz="2400" kern="1200">
                <a:solidFill>
                  <a:schemeClr val="tx1"/>
                </a:solidFill>
                <a:latin typeface="Browallia New" panose="020B0604020202020204" pitchFamily="34" charset="-34"/>
                <a:ea typeface="+mn-ea"/>
                <a:cs typeface="Browallia New" panose="020B0604020202020204" pitchFamily="34" charset="-34"/>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Browallia New" panose="020B0604020202020204" pitchFamily="34" charset="-34"/>
                <a:ea typeface="+mn-ea"/>
                <a:cs typeface="Browallia New" panose="020B0604020202020204" pitchFamily="34" charset="-34"/>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Browallia New" panose="020B0604020202020204" pitchFamily="34" charset="-34"/>
                <a:ea typeface="+mn-ea"/>
                <a:cs typeface="Browallia New" panose="020B0604020202020204" pitchFamily="34" charset="-34"/>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Browallia New" panose="020B0604020202020204" pitchFamily="34" charset="-34"/>
                <a:ea typeface="+mn-ea"/>
                <a:cs typeface="Browallia New" panose="020B0604020202020204" pitchFamily="34" charset="-34"/>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Browallia New" panose="020B0604020202020204" pitchFamily="34" charset="-34"/>
                <a:ea typeface="+mn-ea"/>
                <a:cs typeface="Browallia New" panose="020B0604020202020204" pitchFamily="34" charset="-34"/>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57200" lvl="1" indent="0">
              <a:spcBef>
                <a:spcPts val="0"/>
              </a:spcBef>
              <a:buNone/>
            </a:pPr>
            <a:r>
              <a:rPr lang="en-US" sz="1800" b="1" dirty="0">
                <a:solidFill>
                  <a:srgbClr val="301A46"/>
                </a:solidFill>
              </a:rPr>
              <a:t>LIFE CARBON FARMING workshop</a:t>
            </a:r>
          </a:p>
          <a:p>
            <a:pPr marL="457200" lvl="1" indent="0">
              <a:spcBef>
                <a:spcPts val="0"/>
              </a:spcBef>
              <a:buNone/>
            </a:pPr>
            <a:r>
              <a:rPr lang="en-US" sz="1800" dirty="0">
                <a:solidFill>
                  <a:srgbClr val="301A46"/>
                </a:solidFill>
              </a:rPr>
              <a:t>25th of January 2023 </a:t>
            </a:r>
          </a:p>
          <a:p>
            <a:pPr marL="457200" lvl="1" indent="0">
              <a:spcBef>
                <a:spcPts val="0"/>
              </a:spcBef>
              <a:buNone/>
            </a:pPr>
            <a:r>
              <a:rPr lang="en-US" sz="1800" dirty="0">
                <a:solidFill>
                  <a:srgbClr val="301A46"/>
                </a:solidFill>
              </a:rPr>
              <a:t>Pierre RAYE – France Carbon Agri</a:t>
            </a:r>
            <a:endParaRPr lang="fr-FR" sz="1800" dirty="0">
              <a:solidFill>
                <a:srgbClr val="301A46"/>
              </a:solidFill>
            </a:endParaRPr>
          </a:p>
        </p:txBody>
      </p:sp>
      <p:sp>
        <p:nvSpPr>
          <p:cNvPr id="6" name="Google Shape;297;p37">
            <a:extLst>
              <a:ext uri="{FF2B5EF4-FFF2-40B4-BE49-F238E27FC236}">
                <a16:creationId xmlns:a16="http://schemas.microsoft.com/office/drawing/2014/main" id="{0FEF5209-8D5E-E5BA-9A14-19D9314AFE21}"/>
              </a:ext>
            </a:extLst>
          </p:cNvPr>
          <p:cNvSpPr/>
          <p:nvPr/>
        </p:nvSpPr>
        <p:spPr>
          <a:xfrm>
            <a:off x="5294811" y="3661514"/>
            <a:ext cx="4504657" cy="1163035"/>
          </a:xfrm>
          <a:prstGeom prst="roundRect">
            <a:avLst>
              <a:gd name="adj" fmla="val 50000"/>
            </a:avLst>
          </a:prstGeom>
          <a:noFill/>
          <a:ln>
            <a:solidFill>
              <a:srgbClr val="00B050"/>
            </a:solidFill>
          </a:ln>
        </p:spPr>
        <p:txBody>
          <a:bodyPr spcFirstLastPara="1" wrap="square" lIns="91425" tIns="91425" rIns="91425" bIns="91425" anchor="ctr" anchorCtr="0">
            <a:noAutofit/>
          </a:bodyPr>
          <a:lstStyle/>
          <a:p>
            <a:pPr algn="ctr"/>
            <a:endParaRPr sz="2400" dirty="0">
              <a:solidFill>
                <a:srgbClr val="002060"/>
              </a:solidFill>
              <a:latin typeface="Calibri"/>
            </a:endParaRPr>
          </a:p>
        </p:txBody>
      </p:sp>
    </p:spTree>
    <p:extLst>
      <p:ext uri="{BB962C8B-B14F-4D97-AF65-F5344CB8AC3E}">
        <p14:creationId xmlns:p14="http://schemas.microsoft.com/office/powerpoint/2010/main" val="1887464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33A476A-0D5A-12E4-64C4-BE67525CE6DB}"/>
              </a:ext>
            </a:extLst>
          </p:cNvPr>
          <p:cNvSpPr>
            <a:spLocks noGrp="1"/>
          </p:cNvSpPr>
          <p:nvPr>
            <p:ph type="sldNum" sz="quarter" idx="12"/>
          </p:nvPr>
        </p:nvSpPr>
        <p:spPr/>
        <p:txBody>
          <a:bodyPr/>
          <a:lstStyle/>
          <a:p>
            <a:fld id="{ACE3F594-6239-49E2-90E9-26C480AAC592}" type="slidenum">
              <a:rPr lang="fr-FR">
                <a:solidFill>
                  <a:prstClr val="black">
                    <a:tint val="75000"/>
                  </a:prstClr>
                </a:solidFill>
                <a:latin typeface="Calibri"/>
              </a:rPr>
              <a:pPr/>
              <a:t>114</a:t>
            </a:fld>
            <a:endParaRPr lang="fr-FR" dirty="0">
              <a:solidFill>
                <a:prstClr val="black">
                  <a:tint val="75000"/>
                </a:prstClr>
              </a:solidFill>
              <a:latin typeface="Calibri"/>
            </a:endParaRPr>
          </a:p>
        </p:txBody>
      </p:sp>
      <p:sp>
        <p:nvSpPr>
          <p:cNvPr id="24" name="ZoneTexte 23">
            <a:extLst>
              <a:ext uri="{FF2B5EF4-FFF2-40B4-BE49-F238E27FC236}">
                <a16:creationId xmlns:a16="http://schemas.microsoft.com/office/drawing/2014/main" id="{A724CFBB-9A65-99B0-D67B-5D9B8D195940}"/>
              </a:ext>
            </a:extLst>
          </p:cNvPr>
          <p:cNvSpPr txBox="1"/>
          <p:nvPr/>
        </p:nvSpPr>
        <p:spPr>
          <a:xfrm>
            <a:off x="5010864" y="1805160"/>
            <a:ext cx="5620596" cy="3785652"/>
          </a:xfrm>
          <a:prstGeom prst="rect">
            <a:avLst/>
          </a:prstGeom>
          <a:noFill/>
        </p:spPr>
        <p:txBody>
          <a:bodyPr wrap="square" rtlCol="0">
            <a:spAutoFit/>
          </a:bodyPr>
          <a:lstStyle/>
          <a:p>
            <a:pPr algn="just">
              <a:defRPr/>
            </a:pPr>
            <a:r>
              <a:rPr lang="en-GB" sz="2000" b="1" kern="0" dirty="0">
                <a:solidFill>
                  <a:prstClr val="white"/>
                </a:solidFill>
                <a:highlight>
                  <a:srgbClr val="301A46"/>
                </a:highlight>
                <a:latin typeface="Calibri"/>
              </a:rPr>
              <a:t>Mission :</a:t>
            </a:r>
            <a:r>
              <a:rPr lang="en-GB" sz="2000" b="1" kern="0" dirty="0">
                <a:solidFill>
                  <a:prstClr val="white"/>
                </a:solidFill>
                <a:latin typeface="Calibri"/>
              </a:rPr>
              <a:t>: </a:t>
            </a:r>
            <a:r>
              <a:rPr lang="en-GB" sz="2000" kern="0" dirty="0">
                <a:solidFill>
                  <a:srgbClr val="301A46"/>
                </a:solidFill>
                <a:latin typeface="Calibri"/>
              </a:rPr>
              <a:t>«</a:t>
            </a:r>
            <a:r>
              <a:rPr lang="en-GB" altLang="fr-FR" sz="2000" b="1" kern="0" dirty="0">
                <a:solidFill>
                  <a:srgbClr val="301A46"/>
                </a:solidFill>
                <a:latin typeface="Calibri"/>
              </a:rPr>
              <a:t>Supporting agroecological transition </a:t>
            </a:r>
            <a:r>
              <a:rPr lang="en-GB" altLang="fr-FR" sz="2000" kern="0" dirty="0">
                <a:solidFill>
                  <a:srgbClr val="301A46"/>
                </a:solidFill>
                <a:latin typeface="Calibri"/>
              </a:rPr>
              <a:t>via </a:t>
            </a:r>
            <a:r>
              <a:rPr lang="en-GB" altLang="fr-FR" sz="2000" b="1" kern="0" dirty="0">
                <a:solidFill>
                  <a:srgbClr val="301A46"/>
                </a:solidFill>
                <a:latin typeface="Calibri"/>
              </a:rPr>
              <a:t>the funding </a:t>
            </a:r>
            <a:r>
              <a:rPr lang="en-GB" altLang="fr-FR" sz="2000" kern="0" dirty="0">
                <a:solidFill>
                  <a:srgbClr val="301A46"/>
                </a:solidFill>
                <a:latin typeface="Calibri"/>
              </a:rPr>
              <a:t>of farming practices reducing </a:t>
            </a:r>
            <a:r>
              <a:rPr lang="en-GB" altLang="fr-FR" sz="2000" b="1" kern="0" dirty="0">
                <a:solidFill>
                  <a:srgbClr val="301A46"/>
                </a:solidFill>
                <a:latin typeface="Calibri"/>
              </a:rPr>
              <a:t>the carbon footprint of agriculture.</a:t>
            </a:r>
            <a:r>
              <a:rPr lang="en-GB" altLang="fr-FR" sz="2000" kern="0" dirty="0">
                <a:solidFill>
                  <a:srgbClr val="301A46"/>
                </a:solidFill>
                <a:latin typeface="Calibri"/>
              </a:rPr>
              <a:t> </a:t>
            </a:r>
            <a:r>
              <a:rPr lang="en-GB" sz="2000" kern="0" dirty="0">
                <a:solidFill>
                  <a:srgbClr val="301A46"/>
                </a:solidFill>
                <a:latin typeface="Calibri"/>
              </a:rPr>
              <a:t>»</a:t>
            </a:r>
          </a:p>
          <a:p>
            <a:pPr algn="just">
              <a:defRPr/>
            </a:pPr>
            <a:endParaRPr lang="en-GB" sz="2000" kern="0" dirty="0">
              <a:solidFill>
                <a:srgbClr val="301A46"/>
              </a:solidFill>
              <a:latin typeface="Calibri"/>
            </a:endParaRPr>
          </a:p>
          <a:p>
            <a:pPr algn="just">
              <a:defRPr/>
            </a:pPr>
            <a:endParaRPr lang="en-GB" sz="2000" kern="0" dirty="0">
              <a:solidFill>
                <a:srgbClr val="301A46"/>
              </a:solidFill>
              <a:latin typeface="Calibri"/>
            </a:endParaRPr>
          </a:p>
          <a:p>
            <a:pPr>
              <a:defRPr/>
            </a:pPr>
            <a:endParaRPr lang="en-GB" sz="2000" kern="0" dirty="0">
              <a:solidFill>
                <a:srgbClr val="301A46"/>
              </a:solidFill>
              <a:latin typeface="Calibri"/>
              <a:cs typeface="Times New Roman" panose="02020603050405020304" pitchFamily="18" charset="0"/>
            </a:endParaRPr>
          </a:p>
          <a:p>
            <a:pPr>
              <a:defRPr/>
            </a:pPr>
            <a:r>
              <a:rPr lang="en-GB" sz="2000" b="1" kern="0" dirty="0">
                <a:solidFill>
                  <a:prstClr val="white"/>
                </a:solidFill>
                <a:highlight>
                  <a:srgbClr val="301A46"/>
                </a:highlight>
                <a:latin typeface="Calibri"/>
              </a:rPr>
              <a:t>Key values :</a:t>
            </a:r>
          </a:p>
          <a:p>
            <a:pPr marL="285750" indent="-285750">
              <a:buFontTx/>
              <a:buChar char="-"/>
            </a:pPr>
            <a:r>
              <a:rPr lang="en-GB" sz="2000" kern="0" dirty="0">
                <a:solidFill>
                  <a:srgbClr val="301A46"/>
                </a:solidFill>
                <a:latin typeface="Calibri"/>
              </a:rPr>
              <a:t>Implementing the </a:t>
            </a:r>
            <a:r>
              <a:rPr lang="en-GB" sz="2000" b="1" kern="0" dirty="0">
                <a:solidFill>
                  <a:srgbClr val="301A46"/>
                </a:solidFill>
                <a:latin typeface="Calibri"/>
              </a:rPr>
              <a:t>best scientific standards </a:t>
            </a:r>
            <a:r>
              <a:rPr lang="en-GB" sz="2000" kern="0" dirty="0">
                <a:solidFill>
                  <a:srgbClr val="301A46"/>
                </a:solidFill>
                <a:latin typeface="Calibri"/>
              </a:rPr>
              <a:t>to guarantee the impact of the projects</a:t>
            </a:r>
            <a:r>
              <a:rPr lang="en-GB" sz="2000" b="1" kern="0" dirty="0">
                <a:solidFill>
                  <a:srgbClr val="301A46"/>
                </a:solidFill>
                <a:latin typeface="Calibri"/>
              </a:rPr>
              <a:t>. </a:t>
            </a:r>
          </a:p>
          <a:p>
            <a:pPr marL="285750" indent="-285750">
              <a:buFontTx/>
              <a:buChar char="-"/>
              <a:defRPr/>
            </a:pPr>
            <a:r>
              <a:rPr lang="en-GB" sz="2000" kern="0" dirty="0">
                <a:solidFill>
                  <a:srgbClr val="301A46"/>
                </a:solidFill>
                <a:latin typeface="Calibri"/>
              </a:rPr>
              <a:t>Securing the </a:t>
            </a:r>
            <a:r>
              <a:rPr lang="en-GB" sz="2000" b="1" kern="0" dirty="0">
                <a:solidFill>
                  <a:srgbClr val="301A46"/>
                </a:solidFill>
                <a:latin typeface="Calibri"/>
              </a:rPr>
              <a:t>traceability </a:t>
            </a:r>
            <a:r>
              <a:rPr lang="en-GB" sz="2000" kern="0" dirty="0">
                <a:solidFill>
                  <a:srgbClr val="301A46"/>
                </a:solidFill>
                <a:latin typeface="Calibri"/>
              </a:rPr>
              <a:t>of carbon credits</a:t>
            </a:r>
            <a:r>
              <a:rPr lang="en-GB" sz="2000" b="1" kern="0" dirty="0">
                <a:solidFill>
                  <a:srgbClr val="301A46"/>
                </a:solidFill>
                <a:latin typeface="Calibri"/>
              </a:rPr>
              <a:t>.</a:t>
            </a:r>
          </a:p>
          <a:p>
            <a:pPr marL="285750" indent="-285750">
              <a:buFontTx/>
              <a:buChar char="-"/>
              <a:defRPr/>
            </a:pPr>
            <a:r>
              <a:rPr lang="en-GB" sz="2000" kern="0" dirty="0">
                <a:solidFill>
                  <a:srgbClr val="301A46"/>
                </a:solidFill>
                <a:latin typeface="Calibri"/>
              </a:rPr>
              <a:t>Ensuring the </a:t>
            </a:r>
            <a:r>
              <a:rPr lang="en-GB" sz="2000" b="1" kern="0" dirty="0">
                <a:solidFill>
                  <a:srgbClr val="301A46"/>
                </a:solidFill>
                <a:latin typeface="Calibri"/>
              </a:rPr>
              <a:t>transparency of the value chain.</a:t>
            </a:r>
          </a:p>
          <a:p>
            <a:pPr marL="285750" indent="-285750">
              <a:buFontTx/>
              <a:buChar char="-"/>
              <a:defRPr/>
            </a:pPr>
            <a:r>
              <a:rPr lang="en-GB" sz="2000" kern="0" dirty="0">
                <a:solidFill>
                  <a:srgbClr val="301A46"/>
                </a:solidFill>
                <a:latin typeface="Calibri"/>
              </a:rPr>
              <a:t>Maximising the </a:t>
            </a:r>
            <a:r>
              <a:rPr lang="en-GB" sz="2000" b="1" kern="0" dirty="0">
                <a:solidFill>
                  <a:srgbClr val="301A46"/>
                </a:solidFill>
                <a:latin typeface="Calibri"/>
              </a:rPr>
              <a:t>financial return</a:t>
            </a:r>
            <a:r>
              <a:rPr lang="en-GB" sz="2000" kern="0" dirty="0">
                <a:solidFill>
                  <a:srgbClr val="301A46"/>
                </a:solidFill>
                <a:latin typeface="Calibri"/>
              </a:rPr>
              <a:t> to </a:t>
            </a:r>
            <a:r>
              <a:rPr lang="en-GB" sz="2000" b="1" kern="0" dirty="0">
                <a:solidFill>
                  <a:srgbClr val="301A46"/>
                </a:solidFill>
                <a:latin typeface="Calibri"/>
              </a:rPr>
              <a:t>farmers.</a:t>
            </a:r>
            <a:endParaRPr lang="en-GB" sz="2000" kern="0" dirty="0">
              <a:solidFill>
                <a:srgbClr val="301A46"/>
              </a:solidFill>
              <a:latin typeface="Calibri"/>
            </a:endParaRPr>
          </a:p>
        </p:txBody>
      </p:sp>
      <p:sp>
        <p:nvSpPr>
          <p:cNvPr id="25" name="Titre 1">
            <a:extLst>
              <a:ext uri="{FF2B5EF4-FFF2-40B4-BE49-F238E27FC236}">
                <a16:creationId xmlns:a16="http://schemas.microsoft.com/office/drawing/2014/main" id="{6D11AC17-8600-90BD-D0D7-F7C1781E09B9}"/>
              </a:ext>
            </a:extLst>
          </p:cNvPr>
          <p:cNvSpPr txBox="1">
            <a:spLocks/>
          </p:cNvSpPr>
          <p:nvPr/>
        </p:nvSpPr>
        <p:spPr>
          <a:xfrm>
            <a:off x="2058309" y="146426"/>
            <a:ext cx="8545285" cy="1041053"/>
          </a:xfrm>
          <a:prstGeom prst="rect">
            <a:avLst/>
          </a:prstGeom>
        </p:spPr>
        <p:txBody>
          <a:bodyPr vert="horz" lIns="91440" tIns="45720" rIns="91440" bIns="45720" rtlCol="0" anchor="ctr">
            <a:normAutofit/>
          </a:bodyPr>
          <a:lstStyle>
            <a:defPPr>
              <a:defRPr lang="fr-FR"/>
            </a:defPPr>
            <a:lvl1pPr algn="r">
              <a:lnSpc>
                <a:spcPct val="90000"/>
              </a:lnSpc>
              <a:spcBef>
                <a:spcPct val="0"/>
              </a:spcBef>
              <a:buNone/>
              <a:defRPr sz="3000" b="1">
                <a:solidFill>
                  <a:srgbClr val="301A46"/>
                </a:solidFill>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2300" dirty="0">
                <a:latin typeface="Calibri"/>
              </a:rPr>
              <a:t>FCAA : a pioneer initiative launched in 2019 by French farmers</a:t>
            </a:r>
          </a:p>
        </p:txBody>
      </p:sp>
      <p:sp>
        <p:nvSpPr>
          <p:cNvPr id="26" name="Espace réservé du contenu 2">
            <a:extLst>
              <a:ext uri="{FF2B5EF4-FFF2-40B4-BE49-F238E27FC236}">
                <a16:creationId xmlns:a16="http://schemas.microsoft.com/office/drawing/2014/main" id="{EBA290B5-7900-849A-0BEF-27C0A5CA74F1}"/>
              </a:ext>
            </a:extLst>
          </p:cNvPr>
          <p:cNvSpPr txBox="1">
            <a:spLocks/>
          </p:cNvSpPr>
          <p:nvPr/>
        </p:nvSpPr>
        <p:spPr>
          <a:xfrm>
            <a:off x="1418963" y="1781154"/>
            <a:ext cx="3372293" cy="374657"/>
          </a:xfrm>
          <a:prstGeom prst="rect">
            <a:avLst/>
          </a:prstGeom>
        </p:spPr>
        <p:txBody>
          <a:bodyPr vert="horz" lIns="91440" tIns="45720" rIns="91440" bIns="45720" rtlCol="0" anchor="ctr">
            <a:noAutofit/>
          </a:bodyPr>
          <a:lstStyle>
            <a:defPPr>
              <a:defRPr lang="fr-FR"/>
            </a:defPPr>
            <a:lvl1pPr algn="r">
              <a:lnSpc>
                <a:spcPct val="90000"/>
              </a:lnSpc>
              <a:spcBef>
                <a:spcPct val="0"/>
              </a:spcBef>
              <a:buNone/>
              <a:defRPr sz="3000" b="1">
                <a:solidFill>
                  <a:srgbClr val="301A46"/>
                </a:solidFill>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latin typeface="Calibri"/>
              </a:rPr>
              <a:t>FCAA : created by famers organisation</a:t>
            </a:r>
          </a:p>
        </p:txBody>
      </p:sp>
      <p:pic>
        <p:nvPicPr>
          <p:cNvPr id="27" name="Image 26">
            <a:extLst>
              <a:ext uri="{FF2B5EF4-FFF2-40B4-BE49-F238E27FC236}">
                <a16:creationId xmlns:a16="http://schemas.microsoft.com/office/drawing/2014/main" id="{D2528FD0-8409-BCF2-AB5F-D72C35386E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9797" y="2696805"/>
            <a:ext cx="441081" cy="430999"/>
          </a:xfrm>
          <a:prstGeom prst="rect">
            <a:avLst/>
          </a:prstGeom>
        </p:spPr>
      </p:pic>
      <p:pic>
        <p:nvPicPr>
          <p:cNvPr id="28" name="Image 27">
            <a:extLst>
              <a:ext uri="{FF2B5EF4-FFF2-40B4-BE49-F238E27FC236}">
                <a16:creationId xmlns:a16="http://schemas.microsoft.com/office/drawing/2014/main" id="{3506847B-7A4D-56DA-0F4D-E52CD09D6A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09918" y="3343161"/>
            <a:ext cx="806427" cy="312265"/>
          </a:xfrm>
          <a:prstGeom prst="rect">
            <a:avLst/>
          </a:prstGeom>
        </p:spPr>
      </p:pic>
      <p:pic>
        <p:nvPicPr>
          <p:cNvPr id="29" name="Image 28">
            <a:extLst>
              <a:ext uri="{FF2B5EF4-FFF2-40B4-BE49-F238E27FC236}">
                <a16:creationId xmlns:a16="http://schemas.microsoft.com/office/drawing/2014/main" id="{EE244E96-40FC-00D3-4816-A0D114DFBF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2316" y="3931025"/>
            <a:ext cx="662289" cy="441526"/>
          </a:xfrm>
          <a:prstGeom prst="rect">
            <a:avLst/>
          </a:prstGeom>
        </p:spPr>
      </p:pic>
      <p:pic>
        <p:nvPicPr>
          <p:cNvPr id="30" name="Image 29">
            <a:extLst>
              <a:ext uri="{FF2B5EF4-FFF2-40B4-BE49-F238E27FC236}">
                <a16:creationId xmlns:a16="http://schemas.microsoft.com/office/drawing/2014/main" id="{0AD77D6B-9FDE-ED7D-780B-FD378996692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605" r="6257"/>
          <a:stretch/>
        </p:blipFill>
        <p:spPr>
          <a:xfrm>
            <a:off x="2336987" y="4663075"/>
            <a:ext cx="1009055" cy="395068"/>
          </a:xfrm>
          <a:prstGeom prst="rect">
            <a:avLst/>
          </a:prstGeom>
        </p:spPr>
      </p:pic>
      <p:pic>
        <p:nvPicPr>
          <p:cNvPr id="31" name="Image 30">
            <a:extLst>
              <a:ext uri="{FF2B5EF4-FFF2-40B4-BE49-F238E27FC236}">
                <a16:creationId xmlns:a16="http://schemas.microsoft.com/office/drawing/2014/main" id="{F475951D-FD43-6FA0-07A5-38945F63E5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12579" y="3870949"/>
            <a:ext cx="485098" cy="509506"/>
          </a:xfrm>
          <a:prstGeom prst="rect">
            <a:avLst/>
          </a:prstGeom>
        </p:spPr>
      </p:pic>
      <p:pic>
        <p:nvPicPr>
          <p:cNvPr id="32" name="Image 31" descr="Une image contenant texte, périphérique&#10;&#10;Description générée automatiquement">
            <a:extLst>
              <a:ext uri="{FF2B5EF4-FFF2-40B4-BE49-F238E27FC236}">
                <a16:creationId xmlns:a16="http://schemas.microsoft.com/office/drawing/2014/main" id="{C2916332-4825-D3F5-8879-1856A4D8D2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97235" y="3292276"/>
            <a:ext cx="482508" cy="482508"/>
          </a:xfrm>
          <a:prstGeom prst="rect">
            <a:avLst/>
          </a:prstGeom>
        </p:spPr>
      </p:pic>
      <p:pic>
        <p:nvPicPr>
          <p:cNvPr id="33" name="Image 32" descr="Une image contenant texte, clipart&#10;&#10;Description générée automatiquement">
            <a:extLst>
              <a:ext uri="{FF2B5EF4-FFF2-40B4-BE49-F238E27FC236}">
                <a16:creationId xmlns:a16="http://schemas.microsoft.com/office/drawing/2014/main" id="{0B33BAFD-069E-F63C-47F6-91DA3AEB04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73470" y="4609787"/>
            <a:ext cx="496719" cy="496719"/>
          </a:xfrm>
          <a:prstGeom prst="rect">
            <a:avLst/>
          </a:prstGeom>
          <a:ln>
            <a:noFill/>
          </a:ln>
        </p:spPr>
      </p:pic>
      <p:pic>
        <p:nvPicPr>
          <p:cNvPr id="34" name="Image 33">
            <a:extLst>
              <a:ext uri="{FF2B5EF4-FFF2-40B4-BE49-F238E27FC236}">
                <a16:creationId xmlns:a16="http://schemas.microsoft.com/office/drawing/2014/main" id="{ED5158DA-A365-ADE8-20C0-ABC2037276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77077" y="3976914"/>
            <a:ext cx="707380" cy="350364"/>
          </a:xfrm>
          <a:prstGeom prst="rect">
            <a:avLst/>
          </a:prstGeom>
          <a:ln>
            <a:noFill/>
          </a:ln>
        </p:spPr>
      </p:pic>
      <p:pic>
        <p:nvPicPr>
          <p:cNvPr id="35" name="Image 34" descr="Une image contenant texte&#10;&#10;Description générée automatiquement">
            <a:extLst>
              <a:ext uri="{FF2B5EF4-FFF2-40B4-BE49-F238E27FC236}">
                <a16:creationId xmlns:a16="http://schemas.microsoft.com/office/drawing/2014/main" id="{97C074A2-F2F5-9009-5D64-0AF92C9B3D0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94583" y="2646461"/>
            <a:ext cx="567679" cy="436847"/>
          </a:xfrm>
          <a:prstGeom prst="rect">
            <a:avLst/>
          </a:prstGeom>
          <a:ln>
            <a:noFill/>
          </a:ln>
        </p:spPr>
      </p:pic>
      <p:pic>
        <p:nvPicPr>
          <p:cNvPr id="36" name="Image 35">
            <a:extLst>
              <a:ext uri="{FF2B5EF4-FFF2-40B4-BE49-F238E27FC236}">
                <a16:creationId xmlns:a16="http://schemas.microsoft.com/office/drawing/2014/main" id="{84E84031-E1C3-2E5D-758A-EF2BE7260FC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58308" y="3210700"/>
            <a:ext cx="593640" cy="496719"/>
          </a:xfrm>
          <a:prstGeom prst="rect">
            <a:avLst/>
          </a:prstGeom>
          <a:ln>
            <a:noFill/>
          </a:ln>
        </p:spPr>
      </p:pic>
      <p:pic>
        <p:nvPicPr>
          <p:cNvPr id="37" name="Image 36">
            <a:extLst>
              <a:ext uri="{FF2B5EF4-FFF2-40B4-BE49-F238E27FC236}">
                <a16:creationId xmlns:a16="http://schemas.microsoft.com/office/drawing/2014/main" id="{0912794B-505B-2B60-5054-771D41DA015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105004" y="2696804"/>
            <a:ext cx="731843" cy="350364"/>
          </a:xfrm>
          <a:prstGeom prst="rect">
            <a:avLst/>
          </a:prstGeom>
        </p:spPr>
      </p:pic>
      <p:cxnSp>
        <p:nvCxnSpPr>
          <p:cNvPr id="38" name="Connecteur droit 37">
            <a:extLst>
              <a:ext uri="{FF2B5EF4-FFF2-40B4-BE49-F238E27FC236}">
                <a16:creationId xmlns:a16="http://schemas.microsoft.com/office/drawing/2014/main" id="{093CE0BD-6F78-77DF-4473-26423E5476B2}"/>
              </a:ext>
            </a:extLst>
          </p:cNvPr>
          <p:cNvCxnSpPr>
            <a:cxnSpLocks/>
          </p:cNvCxnSpPr>
          <p:nvPr/>
        </p:nvCxnSpPr>
        <p:spPr>
          <a:xfrm>
            <a:off x="4825966" y="1790295"/>
            <a:ext cx="0" cy="3615070"/>
          </a:xfrm>
          <a:prstGeom prst="line">
            <a:avLst/>
          </a:prstGeom>
          <a:noFill/>
          <a:ln w="31750" cap="flat" cmpd="sng" algn="ctr">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16200000" scaled="1"/>
              <a:tileRect/>
            </a:gradFill>
            <a:prstDash val="solid"/>
            <a:miter lim="800000"/>
          </a:ln>
          <a:effectLst/>
        </p:spPr>
      </p:cxnSp>
    </p:spTree>
    <p:extLst>
      <p:ext uri="{BB962C8B-B14F-4D97-AF65-F5344CB8AC3E}">
        <p14:creationId xmlns:p14="http://schemas.microsoft.com/office/powerpoint/2010/main" val="7879881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86294B27-0B9F-4AD7-AAD9-B0D0DEA2A15E}"/>
              </a:ext>
            </a:extLst>
          </p:cNvPr>
          <p:cNvGraphicFramePr>
            <a:graphicFrameLocks noGrp="1"/>
          </p:cNvGraphicFramePr>
          <p:nvPr>
            <p:ph idx="1"/>
          </p:nvPr>
        </p:nvGraphicFramePr>
        <p:xfrm>
          <a:off x="2634101" y="1987295"/>
          <a:ext cx="6850079" cy="3885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que 7" descr="Réseau social">
            <a:extLst>
              <a:ext uri="{FF2B5EF4-FFF2-40B4-BE49-F238E27FC236}">
                <a16:creationId xmlns:a16="http://schemas.microsoft.com/office/drawing/2014/main" id="{F3096DB7-2297-4E7D-93BA-A42D90DA3F4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36676" y="2097894"/>
            <a:ext cx="685800" cy="685800"/>
          </a:xfrm>
          <a:prstGeom prst="rect">
            <a:avLst/>
          </a:prstGeom>
        </p:spPr>
      </p:pic>
      <p:pic>
        <p:nvPicPr>
          <p:cNvPr id="10" name="Graphique 9" descr="Professeur">
            <a:extLst>
              <a:ext uri="{FF2B5EF4-FFF2-40B4-BE49-F238E27FC236}">
                <a16:creationId xmlns:a16="http://schemas.microsoft.com/office/drawing/2014/main" id="{9AEBF80C-01A5-4257-8051-84EDE9EF45CC}"/>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447416" y="2074006"/>
            <a:ext cx="601185" cy="601185"/>
          </a:xfrm>
          <a:prstGeom prst="rect">
            <a:avLst/>
          </a:prstGeom>
        </p:spPr>
      </p:pic>
      <p:pic>
        <p:nvPicPr>
          <p:cNvPr id="27" name="Image 26">
            <a:extLst>
              <a:ext uri="{FF2B5EF4-FFF2-40B4-BE49-F238E27FC236}">
                <a16:creationId xmlns:a16="http://schemas.microsoft.com/office/drawing/2014/main" id="{6E023604-BE1A-4BDF-8C7C-6BAB754FF0B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09799" y="5159994"/>
            <a:ext cx="486054" cy="618062"/>
          </a:xfrm>
          <a:prstGeom prst="rect">
            <a:avLst/>
          </a:prstGeom>
        </p:spPr>
      </p:pic>
      <p:pic>
        <p:nvPicPr>
          <p:cNvPr id="29" name="Image 28" descr="Une image contenant texte&#10;&#10;Description générée automatiquement">
            <a:extLst>
              <a:ext uri="{FF2B5EF4-FFF2-40B4-BE49-F238E27FC236}">
                <a16:creationId xmlns:a16="http://schemas.microsoft.com/office/drawing/2014/main" id="{FA62F16F-3A78-4E66-B298-2A79F4153D4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698486" y="4182811"/>
            <a:ext cx="487090" cy="627534"/>
          </a:xfrm>
          <a:prstGeom prst="rect">
            <a:avLst/>
          </a:prstGeom>
        </p:spPr>
      </p:pic>
      <p:sp>
        <p:nvSpPr>
          <p:cNvPr id="30" name="Flèche : courbe vers le haut 29">
            <a:extLst>
              <a:ext uri="{FF2B5EF4-FFF2-40B4-BE49-F238E27FC236}">
                <a16:creationId xmlns:a16="http://schemas.microsoft.com/office/drawing/2014/main" id="{77800165-E33C-45C4-9B9A-A2264BF0677E}"/>
              </a:ext>
            </a:extLst>
          </p:cNvPr>
          <p:cNvSpPr/>
          <p:nvPr/>
        </p:nvSpPr>
        <p:spPr>
          <a:xfrm flipH="1">
            <a:off x="5265522" y="4609971"/>
            <a:ext cx="1198194" cy="46851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prstClr val="black"/>
              </a:solidFill>
              <a:latin typeface="Calibri"/>
            </a:endParaRPr>
          </a:p>
        </p:txBody>
      </p:sp>
      <p:sp>
        <p:nvSpPr>
          <p:cNvPr id="31" name="Flèche : courbe vers le haut 30">
            <a:extLst>
              <a:ext uri="{FF2B5EF4-FFF2-40B4-BE49-F238E27FC236}">
                <a16:creationId xmlns:a16="http://schemas.microsoft.com/office/drawing/2014/main" id="{68A3B7D7-94DC-47EE-BB40-AFF637B43BB5}"/>
              </a:ext>
            </a:extLst>
          </p:cNvPr>
          <p:cNvSpPr/>
          <p:nvPr/>
        </p:nvSpPr>
        <p:spPr>
          <a:xfrm rot="10800000" flipH="1">
            <a:off x="5265523" y="2809699"/>
            <a:ext cx="1273967" cy="448831"/>
          </a:xfrm>
          <a:prstGeom prst="curved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sz="1350">
              <a:solidFill>
                <a:prstClr val="black"/>
              </a:solidFill>
              <a:latin typeface="Calibri"/>
            </a:endParaRPr>
          </a:p>
        </p:txBody>
      </p:sp>
      <p:pic>
        <p:nvPicPr>
          <p:cNvPr id="13" name="Image 12">
            <a:extLst>
              <a:ext uri="{FF2B5EF4-FFF2-40B4-BE49-F238E27FC236}">
                <a16:creationId xmlns:a16="http://schemas.microsoft.com/office/drawing/2014/main" id="{82FC648B-0AC4-4623-A783-16DF24D625B2}"/>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826935" y="3429000"/>
            <a:ext cx="2075371" cy="1037686"/>
          </a:xfrm>
          <a:prstGeom prst="rect">
            <a:avLst/>
          </a:prstGeom>
        </p:spPr>
      </p:pic>
      <p:sp>
        <p:nvSpPr>
          <p:cNvPr id="14" name="Flèche : courbe vers le haut 30">
            <a:extLst>
              <a:ext uri="{FF2B5EF4-FFF2-40B4-BE49-F238E27FC236}">
                <a16:creationId xmlns:a16="http://schemas.microsoft.com/office/drawing/2014/main" id="{68A3B7D7-94DC-47EE-BB40-AFF637B43BB5}"/>
              </a:ext>
            </a:extLst>
          </p:cNvPr>
          <p:cNvSpPr/>
          <p:nvPr/>
        </p:nvSpPr>
        <p:spPr>
          <a:xfrm rot="5400000" flipH="1">
            <a:off x="3879557" y="3714562"/>
            <a:ext cx="1055418" cy="448831"/>
          </a:xfrm>
          <a:prstGeom prst="curved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sz="1350">
              <a:solidFill>
                <a:prstClr val="black"/>
              </a:solidFill>
              <a:latin typeface="Calibri"/>
            </a:endParaRPr>
          </a:p>
        </p:txBody>
      </p:sp>
      <p:sp>
        <p:nvSpPr>
          <p:cNvPr id="15" name="Flèche : courbe vers le haut 30">
            <a:extLst>
              <a:ext uri="{FF2B5EF4-FFF2-40B4-BE49-F238E27FC236}">
                <a16:creationId xmlns:a16="http://schemas.microsoft.com/office/drawing/2014/main" id="{68A3B7D7-94DC-47EE-BB40-AFF637B43BB5}"/>
              </a:ext>
            </a:extLst>
          </p:cNvPr>
          <p:cNvSpPr/>
          <p:nvPr/>
        </p:nvSpPr>
        <p:spPr>
          <a:xfrm rot="16200000" flipH="1">
            <a:off x="6627413" y="3841261"/>
            <a:ext cx="1104659" cy="411557"/>
          </a:xfrm>
          <a:prstGeom prst="curved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sz="1350">
              <a:solidFill>
                <a:prstClr val="black"/>
              </a:solidFill>
              <a:latin typeface="Calibri"/>
            </a:endParaRPr>
          </a:p>
        </p:txBody>
      </p:sp>
      <p:sp>
        <p:nvSpPr>
          <p:cNvPr id="4" name="Titre 1">
            <a:extLst>
              <a:ext uri="{FF2B5EF4-FFF2-40B4-BE49-F238E27FC236}">
                <a16:creationId xmlns:a16="http://schemas.microsoft.com/office/drawing/2014/main" id="{D588F351-7441-4A6C-9FC5-AE559266D096}"/>
              </a:ext>
            </a:extLst>
          </p:cNvPr>
          <p:cNvSpPr>
            <a:spLocks noGrp="1"/>
          </p:cNvSpPr>
          <p:nvPr>
            <p:ph type="title"/>
          </p:nvPr>
        </p:nvSpPr>
        <p:spPr>
          <a:xfrm>
            <a:off x="2372270" y="149360"/>
            <a:ext cx="8244408" cy="1143000"/>
          </a:xfrm>
        </p:spPr>
        <p:txBody>
          <a:bodyPr vert="horz" lIns="91440" tIns="45720" rIns="91440" bIns="45720" rtlCol="0" anchor="ctr">
            <a:normAutofit/>
          </a:bodyPr>
          <a:lstStyle/>
          <a:p>
            <a:pPr algn="r" defTabSz="914400">
              <a:lnSpc>
                <a:spcPct val="90000"/>
              </a:lnSpc>
            </a:pPr>
            <a:r>
              <a:rPr lang="en-GB" sz="2300" b="1" dirty="0">
                <a:solidFill>
                  <a:srgbClr val="301A46"/>
                </a:solidFill>
                <a:latin typeface="+mn-lt"/>
                <a:cs typeface="+mj-cs"/>
              </a:rPr>
              <a:t>FCAA : a platform to make the carbon farming project possible</a:t>
            </a:r>
          </a:p>
        </p:txBody>
      </p:sp>
      <p:pic>
        <p:nvPicPr>
          <p:cNvPr id="5" name="Image 4">
            <a:extLst>
              <a:ext uri="{FF2B5EF4-FFF2-40B4-BE49-F238E27FC236}">
                <a16:creationId xmlns:a16="http://schemas.microsoft.com/office/drawing/2014/main" id="{C55DC27B-3708-FD2B-FBE4-4B0E7B29904D}"/>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449161" y="4187136"/>
            <a:ext cx="1394134" cy="234128"/>
          </a:xfrm>
          <a:prstGeom prst="rect">
            <a:avLst/>
          </a:prstGeom>
        </p:spPr>
      </p:pic>
    </p:spTree>
    <p:extLst>
      <p:ext uri="{BB962C8B-B14F-4D97-AF65-F5344CB8AC3E}">
        <p14:creationId xmlns:p14="http://schemas.microsoft.com/office/powerpoint/2010/main" val="330906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8D60023-39AA-D05C-2781-6DDA200B65AB}"/>
              </a:ext>
            </a:extLst>
          </p:cNvPr>
          <p:cNvSpPr>
            <a:spLocks noGrp="1"/>
          </p:cNvSpPr>
          <p:nvPr>
            <p:ph type="dt" sz="half" idx="10"/>
          </p:nvPr>
        </p:nvSpPr>
        <p:spPr/>
        <p:txBody>
          <a:bodyPr/>
          <a:lstStyle/>
          <a:p>
            <a:fld id="{11FE96BB-8D56-45D2-90F9-24D4B2D14ACA}" type="datetime1">
              <a:rPr lang="fr-FR">
                <a:solidFill>
                  <a:prstClr val="black">
                    <a:tint val="75000"/>
                  </a:prstClr>
                </a:solidFill>
                <a:latin typeface="Calibri"/>
              </a:rPr>
              <a:pPr/>
              <a:t>30/01/2023</a:t>
            </a:fld>
            <a:endParaRPr lang="fr-FR" dirty="0">
              <a:solidFill>
                <a:prstClr val="black">
                  <a:tint val="75000"/>
                </a:prstClr>
              </a:solidFill>
              <a:latin typeface="Calibri"/>
            </a:endParaRPr>
          </a:p>
        </p:txBody>
      </p:sp>
      <p:sp>
        <p:nvSpPr>
          <p:cNvPr id="5" name="Espace réservé du pied de page 4">
            <a:extLst>
              <a:ext uri="{FF2B5EF4-FFF2-40B4-BE49-F238E27FC236}">
                <a16:creationId xmlns:a16="http://schemas.microsoft.com/office/drawing/2014/main" id="{16C99393-43F9-2A2F-0E0B-24957EFB52A6}"/>
              </a:ext>
            </a:extLst>
          </p:cNvPr>
          <p:cNvSpPr>
            <a:spLocks noGrp="1"/>
          </p:cNvSpPr>
          <p:nvPr>
            <p:ph type="ftr" sz="quarter" idx="11"/>
          </p:nvPr>
        </p:nvSpPr>
        <p:spPr/>
        <p:txBody>
          <a:bodyPr/>
          <a:lstStyle/>
          <a:p>
            <a:r>
              <a:rPr lang="fr-FR">
                <a:solidFill>
                  <a:prstClr val="black">
                    <a:tint val="75000"/>
                  </a:prstClr>
                </a:solidFill>
                <a:latin typeface="Calibri"/>
              </a:rPr>
              <a:t>FCAA</a:t>
            </a:r>
            <a:endParaRPr lang="fr-FR" dirty="0">
              <a:solidFill>
                <a:prstClr val="black">
                  <a:tint val="75000"/>
                </a:prstClr>
              </a:solidFill>
              <a:latin typeface="Calibri"/>
            </a:endParaRPr>
          </a:p>
        </p:txBody>
      </p:sp>
      <p:pic>
        <p:nvPicPr>
          <p:cNvPr id="6" name="Image 5">
            <a:extLst>
              <a:ext uri="{FF2B5EF4-FFF2-40B4-BE49-F238E27FC236}">
                <a16:creationId xmlns:a16="http://schemas.microsoft.com/office/drawing/2014/main" id="{6AA57070-5E51-7D12-D07E-31E2B4696B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11641" y="2957444"/>
            <a:ext cx="1023903" cy="890656"/>
          </a:xfrm>
          <a:prstGeom prst="rect">
            <a:avLst/>
          </a:prstGeom>
        </p:spPr>
      </p:pic>
      <p:sp>
        <p:nvSpPr>
          <p:cNvPr id="7" name="Flèche : chevron 6">
            <a:extLst>
              <a:ext uri="{FF2B5EF4-FFF2-40B4-BE49-F238E27FC236}">
                <a16:creationId xmlns:a16="http://schemas.microsoft.com/office/drawing/2014/main" id="{DA160E51-9BB8-38A4-09D5-EA56EC002867}"/>
              </a:ext>
            </a:extLst>
          </p:cNvPr>
          <p:cNvSpPr/>
          <p:nvPr/>
        </p:nvSpPr>
        <p:spPr>
          <a:xfrm>
            <a:off x="3073401" y="3111500"/>
            <a:ext cx="1203581" cy="736600"/>
          </a:xfrm>
          <a:prstGeom prst="chevron">
            <a:avLst>
              <a:gd name="adj" fmla="val 275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alibri"/>
              </a:rPr>
              <a:t>Year 1</a:t>
            </a:r>
          </a:p>
        </p:txBody>
      </p:sp>
      <p:pic>
        <p:nvPicPr>
          <p:cNvPr id="9" name="Image 8" descr="Une image contenant texte&#10;&#10;Description générée automatiquement">
            <a:extLst>
              <a:ext uri="{FF2B5EF4-FFF2-40B4-BE49-F238E27FC236}">
                <a16:creationId xmlns:a16="http://schemas.microsoft.com/office/drawing/2014/main" id="{2CDD9528-5D29-0CD3-0DB4-6CEC24DC23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3638" y="2636838"/>
            <a:ext cx="1211263" cy="1211263"/>
          </a:xfrm>
          <a:prstGeom prst="rect">
            <a:avLst/>
          </a:prstGeom>
        </p:spPr>
      </p:pic>
      <p:sp>
        <p:nvSpPr>
          <p:cNvPr id="13" name="Flèche : chevron 12">
            <a:extLst>
              <a:ext uri="{FF2B5EF4-FFF2-40B4-BE49-F238E27FC236}">
                <a16:creationId xmlns:a16="http://schemas.microsoft.com/office/drawing/2014/main" id="{CF15A41A-A1D0-F660-D2FB-6670ADD25BBE}"/>
              </a:ext>
            </a:extLst>
          </p:cNvPr>
          <p:cNvSpPr/>
          <p:nvPr/>
        </p:nvSpPr>
        <p:spPr>
          <a:xfrm>
            <a:off x="4127501" y="3111500"/>
            <a:ext cx="1203581" cy="736600"/>
          </a:xfrm>
          <a:prstGeom prst="chevron">
            <a:avLst>
              <a:gd name="adj" fmla="val 27586"/>
            </a:avLst>
          </a:prstGeom>
          <a:solidFill>
            <a:srgbClr val="B0D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latin typeface="Calibri"/>
              </a:rPr>
              <a:t>Year 2</a:t>
            </a:r>
            <a:endParaRPr lang="en-GB" b="1" dirty="0">
              <a:solidFill>
                <a:srgbClr val="002060"/>
              </a:solidFill>
              <a:latin typeface="Calibri"/>
            </a:endParaRPr>
          </a:p>
        </p:txBody>
      </p:sp>
      <p:sp>
        <p:nvSpPr>
          <p:cNvPr id="14" name="Flèche : chevron 13">
            <a:extLst>
              <a:ext uri="{FF2B5EF4-FFF2-40B4-BE49-F238E27FC236}">
                <a16:creationId xmlns:a16="http://schemas.microsoft.com/office/drawing/2014/main" id="{0395482C-958F-2CA0-776D-AD6EC338C0AB}"/>
              </a:ext>
            </a:extLst>
          </p:cNvPr>
          <p:cNvSpPr/>
          <p:nvPr/>
        </p:nvSpPr>
        <p:spPr>
          <a:xfrm>
            <a:off x="5207000" y="3111500"/>
            <a:ext cx="1203581" cy="736600"/>
          </a:xfrm>
          <a:prstGeom prst="chevron">
            <a:avLst>
              <a:gd name="adj" fmla="val 27586"/>
            </a:avLst>
          </a:prstGeom>
          <a:solidFill>
            <a:srgbClr val="C9E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latin typeface="Calibri"/>
              </a:rPr>
              <a:t>Year 3</a:t>
            </a:r>
            <a:endParaRPr lang="en-GB" b="1" dirty="0">
              <a:solidFill>
                <a:srgbClr val="002060"/>
              </a:solidFill>
              <a:latin typeface="Calibri"/>
            </a:endParaRPr>
          </a:p>
        </p:txBody>
      </p:sp>
      <p:sp>
        <p:nvSpPr>
          <p:cNvPr id="15" name="Flèche : chevron 14">
            <a:extLst>
              <a:ext uri="{FF2B5EF4-FFF2-40B4-BE49-F238E27FC236}">
                <a16:creationId xmlns:a16="http://schemas.microsoft.com/office/drawing/2014/main" id="{D5FBBE20-FEFB-EA66-CF93-4ED7351FB778}"/>
              </a:ext>
            </a:extLst>
          </p:cNvPr>
          <p:cNvSpPr/>
          <p:nvPr/>
        </p:nvSpPr>
        <p:spPr>
          <a:xfrm>
            <a:off x="6286500" y="3111500"/>
            <a:ext cx="1203581" cy="736600"/>
          </a:xfrm>
          <a:prstGeom prst="chevron">
            <a:avLst>
              <a:gd name="adj" fmla="val 27586"/>
            </a:avLst>
          </a:prstGeom>
          <a:solidFill>
            <a:srgbClr val="E2F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latin typeface="Calibri"/>
              </a:rPr>
              <a:t>Year 4</a:t>
            </a:r>
            <a:endParaRPr lang="en-GB" b="1" dirty="0">
              <a:solidFill>
                <a:srgbClr val="002060"/>
              </a:solidFill>
              <a:latin typeface="Calibri"/>
            </a:endParaRPr>
          </a:p>
        </p:txBody>
      </p:sp>
      <p:sp>
        <p:nvSpPr>
          <p:cNvPr id="16" name="Flèche : chevron 15">
            <a:extLst>
              <a:ext uri="{FF2B5EF4-FFF2-40B4-BE49-F238E27FC236}">
                <a16:creationId xmlns:a16="http://schemas.microsoft.com/office/drawing/2014/main" id="{BF669623-15D3-D379-5B79-C95A352688B7}"/>
              </a:ext>
            </a:extLst>
          </p:cNvPr>
          <p:cNvSpPr/>
          <p:nvPr/>
        </p:nvSpPr>
        <p:spPr>
          <a:xfrm>
            <a:off x="7365999" y="3111500"/>
            <a:ext cx="1203581" cy="736600"/>
          </a:xfrm>
          <a:prstGeom prst="chevron">
            <a:avLst>
              <a:gd name="adj" fmla="val 27586"/>
            </a:avLst>
          </a:prstGeom>
          <a:solidFill>
            <a:srgbClr val="F5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latin typeface="Calibri"/>
              </a:rPr>
              <a:t>Year 5</a:t>
            </a:r>
            <a:endParaRPr lang="en-GB" b="1" dirty="0">
              <a:solidFill>
                <a:srgbClr val="002060"/>
              </a:solidFill>
              <a:latin typeface="Calibri"/>
            </a:endParaRPr>
          </a:p>
        </p:txBody>
      </p:sp>
      <p:sp>
        <p:nvSpPr>
          <p:cNvPr id="17" name="Titre 1">
            <a:extLst>
              <a:ext uri="{FF2B5EF4-FFF2-40B4-BE49-F238E27FC236}">
                <a16:creationId xmlns:a16="http://schemas.microsoft.com/office/drawing/2014/main" id="{E95ECDCA-F2FE-4AF9-2129-E25F4106DF8E}"/>
              </a:ext>
            </a:extLst>
          </p:cNvPr>
          <p:cNvSpPr>
            <a:spLocks noGrp="1"/>
          </p:cNvSpPr>
          <p:nvPr>
            <p:ph type="title"/>
          </p:nvPr>
        </p:nvSpPr>
        <p:spPr>
          <a:xfrm>
            <a:off x="2378220" y="139310"/>
            <a:ext cx="8001000" cy="1143000"/>
          </a:xfrm>
        </p:spPr>
        <p:txBody>
          <a:bodyPr vert="horz" lIns="91440" tIns="45720" rIns="91440" bIns="45720" rtlCol="0" anchor="ctr">
            <a:normAutofit/>
          </a:bodyPr>
          <a:lstStyle/>
          <a:p>
            <a:pPr algn="r" defTabSz="914400">
              <a:lnSpc>
                <a:spcPct val="90000"/>
              </a:lnSpc>
            </a:pPr>
            <a:r>
              <a:rPr lang="en-GB" sz="2300" b="1" dirty="0">
                <a:solidFill>
                  <a:srgbClr val="301A46"/>
                </a:solidFill>
                <a:latin typeface="+mn-lt"/>
                <a:cs typeface="+mj-cs"/>
              </a:rPr>
              <a:t>Supporting &amp; Securing the certification </a:t>
            </a:r>
            <a:br>
              <a:rPr lang="en-GB" sz="2300" b="1" dirty="0">
                <a:solidFill>
                  <a:srgbClr val="301A46"/>
                </a:solidFill>
                <a:latin typeface="+mn-lt"/>
                <a:cs typeface="+mj-cs"/>
              </a:rPr>
            </a:br>
            <a:r>
              <a:rPr lang="en-GB" sz="2300" b="1" dirty="0">
                <a:solidFill>
                  <a:srgbClr val="301A46"/>
                </a:solidFill>
                <a:latin typeface="+mn-lt"/>
                <a:cs typeface="+mj-cs"/>
              </a:rPr>
              <a:t>of Carbon Farming projects </a:t>
            </a:r>
          </a:p>
        </p:txBody>
      </p:sp>
      <p:sp>
        <p:nvSpPr>
          <p:cNvPr id="18" name="ZoneTexte 17">
            <a:extLst>
              <a:ext uri="{FF2B5EF4-FFF2-40B4-BE49-F238E27FC236}">
                <a16:creationId xmlns:a16="http://schemas.microsoft.com/office/drawing/2014/main" id="{2C130F55-8D5A-C049-7DA5-8BED6A9D1604}"/>
              </a:ext>
            </a:extLst>
          </p:cNvPr>
          <p:cNvSpPr txBox="1"/>
          <p:nvPr/>
        </p:nvSpPr>
        <p:spPr>
          <a:xfrm>
            <a:off x="1911640" y="4020624"/>
            <a:ext cx="933160" cy="369332"/>
          </a:xfrm>
          <a:prstGeom prst="rect">
            <a:avLst/>
          </a:prstGeom>
          <a:noFill/>
        </p:spPr>
        <p:txBody>
          <a:bodyPr wrap="square" rtlCol="0">
            <a:spAutoFit/>
          </a:bodyPr>
          <a:lstStyle/>
          <a:p>
            <a:r>
              <a:rPr lang="en-GB" b="1" dirty="0">
                <a:solidFill>
                  <a:srgbClr val="002060"/>
                </a:solidFill>
                <a:latin typeface="Calibri"/>
              </a:rPr>
              <a:t>Farmer</a:t>
            </a:r>
          </a:p>
        </p:txBody>
      </p:sp>
      <p:sp>
        <p:nvSpPr>
          <p:cNvPr id="19" name="ZoneTexte 18">
            <a:extLst>
              <a:ext uri="{FF2B5EF4-FFF2-40B4-BE49-F238E27FC236}">
                <a16:creationId xmlns:a16="http://schemas.microsoft.com/office/drawing/2014/main" id="{B5209767-049F-2F9E-FA7A-00BE95535C69}"/>
              </a:ext>
            </a:extLst>
          </p:cNvPr>
          <p:cNvSpPr txBox="1"/>
          <p:nvPr/>
        </p:nvSpPr>
        <p:spPr>
          <a:xfrm>
            <a:off x="8962896" y="3998404"/>
            <a:ext cx="1120904" cy="369332"/>
          </a:xfrm>
          <a:prstGeom prst="rect">
            <a:avLst/>
          </a:prstGeom>
          <a:noFill/>
        </p:spPr>
        <p:txBody>
          <a:bodyPr wrap="square" rtlCol="0">
            <a:spAutoFit/>
          </a:bodyPr>
          <a:lstStyle>
            <a:defPPr>
              <a:defRPr lang="fr-FR"/>
            </a:defPPr>
            <a:lvl1pPr>
              <a:defRPr b="1">
                <a:solidFill>
                  <a:srgbClr val="002060"/>
                </a:solidFill>
              </a:defRPr>
            </a:lvl1pPr>
          </a:lstStyle>
          <a:p>
            <a:r>
              <a:rPr lang="en-GB" dirty="0">
                <a:latin typeface="Calibri"/>
              </a:rPr>
              <a:t>Company</a:t>
            </a:r>
          </a:p>
        </p:txBody>
      </p:sp>
      <p:sp>
        <p:nvSpPr>
          <p:cNvPr id="20" name="ZoneTexte 19">
            <a:extLst>
              <a:ext uri="{FF2B5EF4-FFF2-40B4-BE49-F238E27FC236}">
                <a16:creationId xmlns:a16="http://schemas.microsoft.com/office/drawing/2014/main" id="{1387CDF1-A00A-1D4F-A031-F016CAF6FE7D}"/>
              </a:ext>
            </a:extLst>
          </p:cNvPr>
          <p:cNvSpPr txBox="1"/>
          <p:nvPr/>
        </p:nvSpPr>
        <p:spPr>
          <a:xfrm>
            <a:off x="1778000" y="1377772"/>
            <a:ext cx="2933700" cy="1246495"/>
          </a:xfrm>
          <a:prstGeom prst="rect">
            <a:avLst/>
          </a:prstGeom>
          <a:noFill/>
          <a:ln>
            <a:solidFill>
              <a:srgbClr val="002060"/>
            </a:solidFill>
          </a:ln>
        </p:spPr>
        <p:txBody>
          <a:bodyPr wrap="square" rtlCol="0">
            <a:spAutoFit/>
          </a:bodyPr>
          <a:lstStyle/>
          <a:p>
            <a:pPr marL="285750" indent="-285750">
              <a:buFont typeface="Arial" panose="020B0604020202020204" pitchFamily="34" charset="0"/>
              <a:buChar char="•"/>
            </a:pPr>
            <a:r>
              <a:rPr lang="en-GB" sz="1500" b="1" dirty="0">
                <a:solidFill>
                  <a:srgbClr val="002060"/>
                </a:solidFill>
                <a:latin typeface="Calibri"/>
              </a:rPr>
              <a:t>Farmers recruitment</a:t>
            </a:r>
          </a:p>
          <a:p>
            <a:pPr marL="285750" indent="-285750">
              <a:buFont typeface="Arial" panose="020B0604020202020204" pitchFamily="34" charset="0"/>
              <a:buChar char="•"/>
            </a:pPr>
            <a:r>
              <a:rPr lang="en-GB" sz="1500" b="1" dirty="0">
                <a:solidFill>
                  <a:srgbClr val="002060"/>
                </a:solidFill>
                <a:latin typeface="Calibri"/>
              </a:rPr>
              <a:t>T 0 Farm Carbon footprint</a:t>
            </a:r>
          </a:p>
          <a:p>
            <a:pPr marL="285750" indent="-285750">
              <a:buFont typeface="Arial" panose="020B0604020202020204" pitchFamily="34" charset="0"/>
              <a:buChar char="•"/>
            </a:pPr>
            <a:r>
              <a:rPr lang="en-GB" sz="1500" b="1" dirty="0">
                <a:solidFill>
                  <a:srgbClr val="002060"/>
                </a:solidFill>
                <a:latin typeface="Calibri"/>
              </a:rPr>
              <a:t>5 Year Action Plan</a:t>
            </a:r>
          </a:p>
          <a:p>
            <a:pPr marL="285750" indent="-285750">
              <a:buFont typeface="Arial" panose="020B0604020202020204" pitchFamily="34" charset="0"/>
              <a:buChar char="•"/>
            </a:pPr>
            <a:r>
              <a:rPr lang="en-GB" sz="1500" b="1" dirty="0">
                <a:solidFill>
                  <a:srgbClr val="002060"/>
                </a:solidFill>
                <a:latin typeface="Calibri"/>
              </a:rPr>
              <a:t>Notification to the Certification Authority</a:t>
            </a:r>
          </a:p>
        </p:txBody>
      </p:sp>
      <p:cxnSp>
        <p:nvCxnSpPr>
          <p:cNvPr id="21" name="Connecteur droit 20">
            <a:extLst>
              <a:ext uri="{FF2B5EF4-FFF2-40B4-BE49-F238E27FC236}">
                <a16:creationId xmlns:a16="http://schemas.microsoft.com/office/drawing/2014/main" id="{1AB8619F-C582-517A-2A12-A0E9DFED8D6D}"/>
              </a:ext>
            </a:extLst>
          </p:cNvPr>
          <p:cNvCxnSpPr>
            <a:cxnSpLocks/>
            <a:stCxn id="20" idx="2"/>
          </p:cNvCxnSpPr>
          <p:nvPr/>
        </p:nvCxnSpPr>
        <p:spPr>
          <a:xfrm flipH="1">
            <a:off x="3239618" y="2624266"/>
            <a:ext cx="5232" cy="487234"/>
          </a:xfrm>
          <a:prstGeom prst="line">
            <a:avLst/>
          </a:prstGeom>
          <a:ln w="63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7ECC45D1-A17E-82CA-A809-D0F62378F5FE}"/>
              </a:ext>
            </a:extLst>
          </p:cNvPr>
          <p:cNvSpPr txBox="1"/>
          <p:nvPr/>
        </p:nvSpPr>
        <p:spPr>
          <a:xfrm>
            <a:off x="4873625" y="1765320"/>
            <a:ext cx="2060573" cy="553998"/>
          </a:xfrm>
          <a:prstGeom prst="rect">
            <a:avLst/>
          </a:prstGeom>
          <a:noFill/>
          <a:ln>
            <a:solidFill>
              <a:srgbClr val="002060"/>
            </a:solidFill>
          </a:ln>
        </p:spPr>
        <p:txBody>
          <a:bodyPr wrap="square" rtlCol="0">
            <a:spAutoFit/>
          </a:bodyPr>
          <a:lstStyle/>
          <a:p>
            <a:pPr marL="285750" indent="-285750">
              <a:buFont typeface="Arial" panose="020B0604020202020204" pitchFamily="34" charset="0"/>
              <a:buChar char="•"/>
            </a:pPr>
            <a:r>
              <a:rPr lang="en-GB" sz="1500" b="1" dirty="0">
                <a:solidFill>
                  <a:srgbClr val="002060"/>
                </a:solidFill>
                <a:latin typeface="Calibri"/>
              </a:rPr>
              <a:t>Mid Term Audit</a:t>
            </a:r>
          </a:p>
          <a:p>
            <a:pPr marL="285750" indent="-285750">
              <a:buFont typeface="Arial" panose="020B0604020202020204" pitchFamily="34" charset="0"/>
              <a:buChar char="•"/>
            </a:pPr>
            <a:r>
              <a:rPr lang="en-GB" sz="1500" b="1" dirty="0">
                <a:solidFill>
                  <a:srgbClr val="002060"/>
                </a:solidFill>
                <a:latin typeface="Calibri"/>
              </a:rPr>
              <a:t>1</a:t>
            </a:r>
            <a:r>
              <a:rPr lang="en-GB" sz="1500" b="1" baseline="30000" dirty="0">
                <a:solidFill>
                  <a:srgbClr val="002060"/>
                </a:solidFill>
                <a:latin typeface="Calibri"/>
              </a:rPr>
              <a:t>st</a:t>
            </a:r>
            <a:r>
              <a:rPr lang="en-GB" sz="1500" b="1" dirty="0">
                <a:solidFill>
                  <a:srgbClr val="002060"/>
                </a:solidFill>
                <a:latin typeface="Calibri"/>
              </a:rPr>
              <a:t> Farmer Payment</a:t>
            </a:r>
          </a:p>
        </p:txBody>
      </p:sp>
      <p:cxnSp>
        <p:nvCxnSpPr>
          <p:cNvPr id="27" name="Connecteur droit 26">
            <a:extLst>
              <a:ext uri="{FF2B5EF4-FFF2-40B4-BE49-F238E27FC236}">
                <a16:creationId xmlns:a16="http://schemas.microsoft.com/office/drawing/2014/main" id="{01922988-763F-B9D1-3FA3-B840917AD825}"/>
              </a:ext>
            </a:extLst>
          </p:cNvPr>
          <p:cNvCxnSpPr>
            <a:cxnSpLocks/>
          </p:cNvCxnSpPr>
          <p:nvPr/>
        </p:nvCxnSpPr>
        <p:spPr>
          <a:xfrm>
            <a:off x="5893918" y="2393435"/>
            <a:ext cx="0" cy="694029"/>
          </a:xfrm>
          <a:prstGeom prst="line">
            <a:avLst/>
          </a:prstGeom>
          <a:ln w="63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2DE5AA83-560B-6B4F-7456-222A1B574273}"/>
              </a:ext>
            </a:extLst>
          </p:cNvPr>
          <p:cNvSpPr txBox="1"/>
          <p:nvPr/>
        </p:nvSpPr>
        <p:spPr>
          <a:xfrm>
            <a:off x="7221475" y="1372906"/>
            <a:ext cx="2327271" cy="1015663"/>
          </a:xfrm>
          <a:prstGeom prst="rect">
            <a:avLst/>
          </a:prstGeom>
          <a:noFill/>
          <a:ln>
            <a:solidFill>
              <a:srgbClr val="002060"/>
            </a:solidFill>
          </a:ln>
        </p:spPr>
        <p:txBody>
          <a:bodyPr wrap="square" rtlCol="0">
            <a:spAutoFit/>
          </a:bodyPr>
          <a:lstStyle/>
          <a:p>
            <a:pPr marL="285750" indent="-285750">
              <a:buFont typeface="Arial" panose="020B0604020202020204" pitchFamily="34" charset="0"/>
              <a:buChar char="•"/>
            </a:pPr>
            <a:r>
              <a:rPr lang="en-GB" sz="1500" b="1" dirty="0">
                <a:solidFill>
                  <a:srgbClr val="002060"/>
                </a:solidFill>
                <a:latin typeface="Calibri"/>
              </a:rPr>
              <a:t>Final Audit</a:t>
            </a:r>
          </a:p>
          <a:p>
            <a:pPr marL="285750" indent="-285750">
              <a:buFont typeface="Arial" panose="020B0604020202020204" pitchFamily="34" charset="0"/>
              <a:buChar char="•"/>
            </a:pPr>
            <a:r>
              <a:rPr lang="en-GB" sz="1500" b="1" dirty="0">
                <a:solidFill>
                  <a:srgbClr val="002060"/>
                </a:solidFill>
                <a:latin typeface="Calibri"/>
              </a:rPr>
              <a:t>3</a:t>
            </a:r>
            <a:r>
              <a:rPr lang="en-GB" sz="1500" b="1" baseline="30000" dirty="0">
                <a:solidFill>
                  <a:srgbClr val="002060"/>
                </a:solidFill>
                <a:latin typeface="Calibri"/>
              </a:rPr>
              <a:t>rd</a:t>
            </a:r>
            <a:r>
              <a:rPr lang="en-GB" sz="1500" b="1" dirty="0">
                <a:solidFill>
                  <a:srgbClr val="002060"/>
                </a:solidFill>
                <a:latin typeface="Calibri"/>
              </a:rPr>
              <a:t> Auditor</a:t>
            </a:r>
          </a:p>
          <a:p>
            <a:pPr marL="285750" indent="-285750">
              <a:buFont typeface="Arial" panose="020B0604020202020204" pitchFamily="34" charset="0"/>
              <a:buChar char="•"/>
            </a:pPr>
            <a:r>
              <a:rPr lang="en-GB" sz="1500" b="1" dirty="0">
                <a:solidFill>
                  <a:srgbClr val="002060"/>
                </a:solidFill>
                <a:latin typeface="Calibri"/>
              </a:rPr>
              <a:t>Certification</a:t>
            </a:r>
          </a:p>
          <a:p>
            <a:pPr marL="285750" indent="-285750">
              <a:buFont typeface="Arial" panose="020B0604020202020204" pitchFamily="34" charset="0"/>
              <a:buChar char="•"/>
            </a:pPr>
            <a:r>
              <a:rPr lang="en-GB" sz="1500" b="1" dirty="0">
                <a:solidFill>
                  <a:srgbClr val="002060"/>
                </a:solidFill>
                <a:latin typeface="Calibri"/>
              </a:rPr>
              <a:t>Final Farmer Payment</a:t>
            </a:r>
          </a:p>
        </p:txBody>
      </p:sp>
      <p:cxnSp>
        <p:nvCxnSpPr>
          <p:cNvPr id="29" name="Connecteur droit 28">
            <a:extLst>
              <a:ext uri="{FF2B5EF4-FFF2-40B4-BE49-F238E27FC236}">
                <a16:creationId xmlns:a16="http://schemas.microsoft.com/office/drawing/2014/main" id="{D2C12D1B-0C3D-CDE3-419E-AE118B24A134}"/>
              </a:ext>
            </a:extLst>
          </p:cNvPr>
          <p:cNvCxnSpPr>
            <a:cxnSpLocks/>
          </p:cNvCxnSpPr>
          <p:nvPr/>
        </p:nvCxnSpPr>
        <p:spPr>
          <a:xfrm>
            <a:off x="8357718" y="2419859"/>
            <a:ext cx="0" cy="694029"/>
          </a:xfrm>
          <a:prstGeom prst="line">
            <a:avLst/>
          </a:prstGeom>
          <a:ln w="63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30" name="Flèche : droite 29">
            <a:extLst>
              <a:ext uri="{FF2B5EF4-FFF2-40B4-BE49-F238E27FC236}">
                <a16:creationId xmlns:a16="http://schemas.microsoft.com/office/drawing/2014/main" id="{052AA181-FFE0-586B-AA7A-20C863061993}"/>
              </a:ext>
            </a:extLst>
          </p:cNvPr>
          <p:cNvSpPr/>
          <p:nvPr/>
        </p:nvSpPr>
        <p:spPr>
          <a:xfrm>
            <a:off x="3143807" y="3994792"/>
            <a:ext cx="5329961" cy="1142749"/>
          </a:xfrm>
          <a:prstGeom prst="rightArrow">
            <a:avLst>
              <a:gd name="adj1" fmla="val 50000"/>
              <a:gd name="adj2" fmla="val 33466"/>
            </a:avLst>
          </a:prstGeom>
          <a:gradFill flip="none" rotWithShape="1">
            <a:gsLst>
              <a:gs pos="0">
                <a:schemeClr val="accent6">
                  <a:lumMod val="75000"/>
                </a:schemeClr>
              </a:gs>
              <a:gs pos="40000">
                <a:schemeClr val="accent5">
                  <a:lumMod val="40000"/>
                  <a:lumOff val="60000"/>
                </a:schemeClr>
              </a:gs>
              <a:gs pos="67000">
                <a:schemeClr val="accent1">
                  <a:lumMod val="45000"/>
                  <a:lumOff val="55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rgbClr val="002060"/>
                </a:solidFill>
                <a:latin typeface="Calibri"/>
              </a:rPr>
              <a:t>FCAA support the Project Developer </a:t>
            </a:r>
            <a:r>
              <a:rPr lang="en-GB" sz="1350" dirty="0">
                <a:solidFill>
                  <a:srgbClr val="002060"/>
                </a:solidFill>
                <a:latin typeface="Calibri"/>
              </a:rPr>
              <a:t>to implement the </a:t>
            </a:r>
            <a:r>
              <a:rPr lang="en-GB" sz="1350" b="1" dirty="0">
                <a:solidFill>
                  <a:srgbClr val="002060"/>
                </a:solidFill>
                <a:latin typeface="Calibri"/>
              </a:rPr>
              <a:t>best practices </a:t>
            </a:r>
            <a:r>
              <a:rPr lang="en-GB" sz="1350" dirty="0">
                <a:solidFill>
                  <a:srgbClr val="002060"/>
                </a:solidFill>
                <a:latin typeface="Calibri"/>
              </a:rPr>
              <a:t>and ensure a </a:t>
            </a:r>
            <a:r>
              <a:rPr lang="en-GB" sz="1350" b="1" dirty="0">
                <a:solidFill>
                  <a:srgbClr val="002060"/>
                </a:solidFill>
                <a:latin typeface="Calibri"/>
              </a:rPr>
              <a:t>proper monitoring of the projects</a:t>
            </a:r>
            <a:r>
              <a:rPr lang="en-GB" sz="1350" dirty="0">
                <a:solidFill>
                  <a:srgbClr val="002060"/>
                </a:solidFill>
                <a:latin typeface="Calibri"/>
              </a:rPr>
              <a:t>. </a:t>
            </a:r>
          </a:p>
        </p:txBody>
      </p:sp>
      <p:sp>
        <p:nvSpPr>
          <p:cNvPr id="31" name="Flèche : droite 30">
            <a:extLst>
              <a:ext uri="{FF2B5EF4-FFF2-40B4-BE49-F238E27FC236}">
                <a16:creationId xmlns:a16="http://schemas.microsoft.com/office/drawing/2014/main" id="{A331A1E5-FFEA-2D5D-755B-C04E8C79B22B}"/>
              </a:ext>
            </a:extLst>
          </p:cNvPr>
          <p:cNvSpPr/>
          <p:nvPr/>
        </p:nvSpPr>
        <p:spPr>
          <a:xfrm>
            <a:off x="3143806" y="5190056"/>
            <a:ext cx="5329960" cy="1015980"/>
          </a:xfrm>
          <a:prstGeom prst="rightArrow">
            <a:avLst>
              <a:gd name="adj1" fmla="val 50000"/>
              <a:gd name="adj2" fmla="val 33466"/>
            </a:avLst>
          </a:prstGeom>
          <a:gradFill flip="none" rotWithShape="1">
            <a:gsLst>
              <a:gs pos="0">
                <a:schemeClr val="accent6">
                  <a:lumMod val="75000"/>
                </a:schemeClr>
              </a:gs>
              <a:gs pos="40000">
                <a:schemeClr val="accent5">
                  <a:lumMod val="40000"/>
                  <a:lumOff val="60000"/>
                </a:schemeClr>
              </a:gs>
              <a:gs pos="67000">
                <a:schemeClr val="accent1">
                  <a:lumMod val="45000"/>
                  <a:lumOff val="55000"/>
                </a:schemeClr>
              </a:gs>
              <a:gs pos="100000">
                <a:srgbClr val="92D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a:solidFill>
                  <a:srgbClr val="002060"/>
                </a:solidFill>
                <a:latin typeface="Calibri"/>
              </a:rPr>
              <a:t>FCAA</a:t>
            </a:r>
            <a:r>
              <a:rPr lang="en-GB" sz="1350" b="1" dirty="0">
                <a:solidFill>
                  <a:srgbClr val="002060"/>
                </a:solidFill>
                <a:latin typeface="Calibri"/>
              </a:rPr>
              <a:t>  ensure the promotion of the projects </a:t>
            </a:r>
          </a:p>
          <a:p>
            <a:pPr algn="ctr"/>
            <a:r>
              <a:rPr lang="en-GB" sz="1350" b="1">
                <a:solidFill>
                  <a:srgbClr val="002060"/>
                </a:solidFill>
                <a:latin typeface="Calibri"/>
              </a:rPr>
              <a:t>to </a:t>
            </a:r>
            <a:r>
              <a:rPr lang="en-GB" sz="1350" b="1" dirty="0">
                <a:solidFill>
                  <a:srgbClr val="002060"/>
                </a:solidFill>
                <a:latin typeface="Calibri"/>
              </a:rPr>
              <a:t>find contributing </a:t>
            </a:r>
            <a:r>
              <a:rPr lang="en-GB" sz="1350" b="1">
                <a:solidFill>
                  <a:srgbClr val="002060"/>
                </a:solidFill>
                <a:latin typeface="Calibri"/>
              </a:rPr>
              <a:t>companies.</a:t>
            </a:r>
            <a:endParaRPr lang="en-GB" sz="1350" b="1" dirty="0">
              <a:solidFill>
                <a:srgbClr val="002060"/>
              </a:solidFill>
              <a:latin typeface="Calibri"/>
            </a:endParaRPr>
          </a:p>
        </p:txBody>
      </p:sp>
    </p:spTree>
    <p:extLst>
      <p:ext uri="{BB962C8B-B14F-4D97-AF65-F5344CB8AC3E}">
        <p14:creationId xmlns:p14="http://schemas.microsoft.com/office/powerpoint/2010/main" val="4716942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a16="http://schemas.microsoft.com/office/drawing/2014/main" id="{A617B512-5750-870F-3728-8AD84321DC0B}"/>
              </a:ext>
            </a:extLst>
          </p:cNvPr>
          <p:cNvGrpSpPr/>
          <p:nvPr/>
        </p:nvGrpSpPr>
        <p:grpSpPr>
          <a:xfrm>
            <a:off x="1654801" y="1928237"/>
            <a:ext cx="2239342" cy="4228531"/>
            <a:chOff x="3519485" y="1622761"/>
            <a:chExt cx="2105025" cy="541545"/>
          </a:xfrm>
        </p:grpSpPr>
        <p:sp>
          <p:nvSpPr>
            <p:cNvPr id="24" name="Rectangle : coins arrondis 23">
              <a:extLst>
                <a:ext uri="{FF2B5EF4-FFF2-40B4-BE49-F238E27FC236}">
                  <a16:creationId xmlns:a16="http://schemas.microsoft.com/office/drawing/2014/main" id="{26CA5114-4875-0056-D4D5-EDBEFFFEEF8E}"/>
                </a:ext>
              </a:extLst>
            </p:cNvPr>
            <p:cNvSpPr/>
            <p:nvPr/>
          </p:nvSpPr>
          <p:spPr>
            <a:xfrm>
              <a:off x="3591668" y="1622761"/>
              <a:ext cx="1856183" cy="541545"/>
            </a:xfrm>
            <a:prstGeom prst="roundRect">
              <a:avLst/>
            </a:prstGeom>
            <a:solidFill>
              <a:schemeClr val="accent5">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5" name="ZoneTexte 24">
              <a:extLst>
                <a:ext uri="{FF2B5EF4-FFF2-40B4-BE49-F238E27FC236}">
                  <a16:creationId xmlns:a16="http://schemas.microsoft.com/office/drawing/2014/main" id="{91DF50A8-3D72-729D-76B5-F80BB1467B9C}"/>
                </a:ext>
              </a:extLst>
            </p:cNvPr>
            <p:cNvSpPr txBox="1"/>
            <p:nvPr/>
          </p:nvSpPr>
          <p:spPr>
            <a:xfrm>
              <a:off x="3519485" y="1668255"/>
              <a:ext cx="2105025" cy="59125"/>
            </a:xfrm>
            <a:prstGeom prst="rect">
              <a:avLst/>
            </a:prstGeom>
            <a:noFill/>
          </p:spPr>
          <p:txBody>
            <a:bodyPr wrap="square" rtlCol="0">
              <a:spAutoFit/>
            </a:bodyPr>
            <a:lstStyle/>
            <a:p>
              <a:pPr algn="ctr"/>
              <a:endParaRPr lang="fr-FR" sz="2400" b="1" dirty="0">
                <a:solidFill>
                  <a:prstClr val="black"/>
                </a:solidFill>
                <a:latin typeface="Calibri"/>
              </a:endParaRPr>
            </a:p>
          </p:txBody>
        </p:sp>
      </p:grpSp>
      <p:sp>
        <p:nvSpPr>
          <p:cNvPr id="2" name="Titre 1">
            <a:extLst>
              <a:ext uri="{FF2B5EF4-FFF2-40B4-BE49-F238E27FC236}">
                <a16:creationId xmlns:a16="http://schemas.microsoft.com/office/drawing/2014/main" id="{271E75B5-D8D2-4535-9DA6-676A14B4E05C}"/>
              </a:ext>
            </a:extLst>
          </p:cNvPr>
          <p:cNvSpPr>
            <a:spLocks noGrp="1"/>
          </p:cNvSpPr>
          <p:nvPr>
            <p:ph type="title"/>
          </p:nvPr>
        </p:nvSpPr>
        <p:spPr>
          <a:xfrm>
            <a:off x="2350610" y="294155"/>
            <a:ext cx="7787208" cy="812179"/>
          </a:xfrm>
        </p:spPr>
        <p:txBody>
          <a:bodyPr vert="horz" lIns="91440" tIns="45720" rIns="91440" bIns="45720" rtlCol="0" anchor="ctr">
            <a:normAutofit/>
          </a:bodyPr>
          <a:lstStyle/>
          <a:p>
            <a:pPr algn="r" defTabSz="914400">
              <a:lnSpc>
                <a:spcPct val="90000"/>
              </a:lnSpc>
            </a:pPr>
            <a:r>
              <a:rPr lang="en-GB" sz="2500" b="1" dirty="0">
                <a:solidFill>
                  <a:srgbClr val="44546A"/>
                </a:solidFill>
                <a:latin typeface="Calibri" panose="020F0502020204030204"/>
                <a:cs typeface="+mj-cs"/>
              </a:rPr>
              <a:t>FCAA : a trusted third party between farmers and contributing companies</a:t>
            </a:r>
          </a:p>
        </p:txBody>
      </p:sp>
      <p:sp>
        <p:nvSpPr>
          <p:cNvPr id="4" name="Espace réservé de la date 3">
            <a:extLst>
              <a:ext uri="{FF2B5EF4-FFF2-40B4-BE49-F238E27FC236}">
                <a16:creationId xmlns:a16="http://schemas.microsoft.com/office/drawing/2014/main" id="{C2D24614-EA16-121A-C056-F00F334D26D8}"/>
              </a:ext>
            </a:extLst>
          </p:cNvPr>
          <p:cNvSpPr>
            <a:spLocks noGrp="1"/>
          </p:cNvSpPr>
          <p:nvPr>
            <p:ph type="dt" sz="half" idx="10"/>
          </p:nvPr>
        </p:nvSpPr>
        <p:spPr/>
        <p:txBody>
          <a:bodyPr/>
          <a:lstStyle/>
          <a:p>
            <a:fld id="{11FE96BB-8D56-45D2-90F9-24D4B2D14ACA}" type="datetime1">
              <a:rPr lang="fr-FR">
                <a:solidFill>
                  <a:prstClr val="black">
                    <a:tint val="75000"/>
                  </a:prstClr>
                </a:solidFill>
                <a:latin typeface="Calibri"/>
              </a:rPr>
              <a:pPr/>
              <a:t>30/01/2023</a:t>
            </a:fld>
            <a:endParaRPr lang="fr-FR" dirty="0">
              <a:solidFill>
                <a:prstClr val="black">
                  <a:tint val="75000"/>
                </a:prstClr>
              </a:solidFill>
              <a:latin typeface="Calibri"/>
            </a:endParaRPr>
          </a:p>
        </p:txBody>
      </p:sp>
      <p:sp>
        <p:nvSpPr>
          <p:cNvPr id="5" name="Espace réservé du pied de page 4">
            <a:extLst>
              <a:ext uri="{FF2B5EF4-FFF2-40B4-BE49-F238E27FC236}">
                <a16:creationId xmlns:a16="http://schemas.microsoft.com/office/drawing/2014/main" id="{1304EF0A-C049-C144-47A7-B3B21E9D4C91}"/>
              </a:ext>
            </a:extLst>
          </p:cNvPr>
          <p:cNvSpPr>
            <a:spLocks noGrp="1"/>
          </p:cNvSpPr>
          <p:nvPr>
            <p:ph type="ftr" sz="quarter" idx="11"/>
          </p:nvPr>
        </p:nvSpPr>
        <p:spPr/>
        <p:txBody>
          <a:bodyPr/>
          <a:lstStyle/>
          <a:p>
            <a:r>
              <a:rPr lang="fr-FR">
                <a:solidFill>
                  <a:prstClr val="black">
                    <a:tint val="75000"/>
                  </a:prstClr>
                </a:solidFill>
                <a:latin typeface="Calibri"/>
              </a:rPr>
              <a:t>FCAA</a:t>
            </a:r>
            <a:endParaRPr lang="fr-FR" dirty="0">
              <a:solidFill>
                <a:prstClr val="black">
                  <a:tint val="75000"/>
                </a:prstClr>
              </a:solidFill>
              <a:latin typeface="Calibri"/>
            </a:endParaRPr>
          </a:p>
        </p:txBody>
      </p:sp>
      <p:grpSp>
        <p:nvGrpSpPr>
          <p:cNvPr id="6" name="Groupe 5">
            <a:extLst>
              <a:ext uri="{FF2B5EF4-FFF2-40B4-BE49-F238E27FC236}">
                <a16:creationId xmlns:a16="http://schemas.microsoft.com/office/drawing/2014/main" id="{BF78CD8D-58C1-E05B-FE0B-88AA43329CEA}"/>
              </a:ext>
            </a:extLst>
          </p:cNvPr>
          <p:cNvGrpSpPr/>
          <p:nvPr/>
        </p:nvGrpSpPr>
        <p:grpSpPr>
          <a:xfrm>
            <a:off x="1654801" y="1318197"/>
            <a:ext cx="2239342" cy="541545"/>
            <a:chOff x="3519485" y="1622761"/>
            <a:chExt cx="2105025" cy="541545"/>
          </a:xfrm>
        </p:grpSpPr>
        <p:sp>
          <p:nvSpPr>
            <p:cNvPr id="7" name="Rectangle : coins arrondis 6">
              <a:extLst>
                <a:ext uri="{FF2B5EF4-FFF2-40B4-BE49-F238E27FC236}">
                  <a16:creationId xmlns:a16="http://schemas.microsoft.com/office/drawing/2014/main" id="{5743EE64-831F-2A70-2A40-C9B8634FEE5E}"/>
                </a:ext>
              </a:extLst>
            </p:cNvPr>
            <p:cNvSpPr/>
            <p:nvPr/>
          </p:nvSpPr>
          <p:spPr>
            <a:xfrm>
              <a:off x="3591668" y="1622761"/>
              <a:ext cx="1856183" cy="541545"/>
            </a:xfrm>
            <a:prstGeom prst="roundRect">
              <a:avLst/>
            </a:prstGeom>
            <a:solidFill>
              <a:schemeClr val="accent5">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prstClr val="white"/>
                </a:solidFill>
                <a:latin typeface="Calibri"/>
              </a:endParaRPr>
            </a:p>
          </p:txBody>
        </p:sp>
        <p:sp>
          <p:nvSpPr>
            <p:cNvPr id="8" name="ZoneTexte 7">
              <a:extLst>
                <a:ext uri="{FF2B5EF4-FFF2-40B4-BE49-F238E27FC236}">
                  <a16:creationId xmlns:a16="http://schemas.microsoft.com/office/drawing/2014/main" id="{806C0159-500C-505D-43BA-775F7E460BEE}"/>
                </a:ext>
              </a:extLst>
            </p:cNvPr>
            <p:cNvSpPr txBox="1"/>
            <p:nvPr/>
          </p:nvSpPr>
          <p:spPr>
            <a:xfrm>
              <a:off x="3519485" y="1668255"/>
              <a:ext cx="2105025" cy="461665"/>
            </a:xfrm>
            <a:prstGeom prst="rect">
              <a:avLst/>
            </a:prstGeom>
            <a:noFill/>
          </p:spPr>
          <p:txBody>
            <a:bodyPr wrap="square" rtlCol="0">
              <a:spAutoFit/>
            </a:bodyPr>
            <a:lstStyle/>
            <a:p>
              <a:pPr algn="ctr"/>
              <a:r>
                <a:rPr lang="fr-FR" sz="2400" b="1" dirty="0">
                  <a:solidFill>
                    <a:prstClr val="black"/>
                  </a:solidFill>
                  <a:latin typeface="Calibri"/>
                </a:rPr>
                <a:t>40€/T CO2 eq</a:t>
              </a:r>
            </a:p>
          </p:txBody>
        </p:sp>
      </p:grpSp>
      <p:grpSp>
        <p:nvGrpSpPr>
          <p:cNvPr id="9" name="Groupe 8">
            <a:extLst>
              <a:ext uri="{FF2B5EF4-FFF2-40B4-BE49-F238E27FC236}">
                <a16:creationId xmlns:a16="http://schemas.microsoft.com/office/drawing/2014/main" id="{585B0194-D4F8-899C-2BE4-9179008EF1EC}"/>
              </a:ext>
            </a:extLst>
          </p:cNvPr>
          <p:cNvGrpSpPr/>
          <p:nvPr/>
        </p:nvGrpSpPr>
        <p:grpSpPr>
          <a:xfrm rot="5400000">
            <a:off x="843072" y="3200939"/>
            <a:ext cx="3826956" cy="1902204"/>
            <a:chOff x="2964138" y="3393252"/>
            <a:chExt cx="4760675" cy="1902204"/>
          </a:xfrm>
        </p:grpSpPr>
        <p:sp>
          <p:nvSpPr>
            <p:cNvPr id="10" name="Rectangle : coins arrondis 9">
              <a:extLst>
                <a:ext uri="{FF2B5EF4-FFF2-40B4-BE49-F238E27FC236}">
                  <a16:creationId xmlns:a16="http://schemas.microsoft.com/office/drawing/2014/main" id="{210369F8-0953-0B1D-36B3-6C8BCBE95344}"/>
                </a:ext>
              </a:extLst>
            </p:cNvPr>
            <p:cNvSpPr/>
            <p:nvPr/>
          </p:nvSpPr>
          <p:spPr>
            <a:xfrm rot="16200000">
              <a:off x="2981508" y="3611482"/>
              <a:ext cx="1493624" cy="15283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Calibri"/>
              </a:endParaRPr>
            </a:p>
          </p:txBody>
        </p:sp>
        <p:sp>
          <p:nvSpPr>
            <p:cNvPr id="11" name="ZoneTexte 10">
              <a:extLst>
                <a:ext uri="{FF2B5EF4-FFF2-40B4-BE49-F238E27FC236}">
                  <a16:creationId xmlns:a16="http://schemas.microsoft.com/office/drawing/2014/main" id="{B0EF908E-DD99-E0EF-5848-4B0C784D28A0}"/>
                </a:ext>
              </a:extLst>
            </p:cNvPr>
            <p:cNvSpPr txBox="1"/>
            <p:nvPr/>
          </p:nvSpPr>
          <p:spPr>
            <a:xfrm rot="16200000">
              <a:off x="3232406" y="4128639"/>
              <a:ext cx="1343025" cy="459443"/>
            </a:xfrm>
            <a:prstGeom prst="rect">
              <a:avLst/>
            </a:prstGeom>
            <a:noFill/>
          </p:spPr>
          <p:txBody>
            <a:bodyPr wrap="square" rtlCol="0">
              <a:spAutoFit/>
            </a:bodyPr>
            <a:lstStyle/>
            <a:p>
              <a:pPr algn="ctr"/>
              <a:r>
                <a:rPr lang="fr-FR" dirty="0">
                  <a:solidFill>
                    <a:srgbClr val="63A537"/>
                  </a:solidFill>
                  <a:latin typeface="Calibri"/>
                </a:rPr>
                <a:t>Farmer</a:t>
              </a:r>
            </a:p>
          </p:txBody>
        </p:sp>
        <p:sp>
          <p:nvSpPr>
            <p:cNvPr id="12" name="ZoneTexte 11">
              <a:extLst>
                <a:ext uri="{FF2B5EF4-FFF2-40B4-BE49-F238E27FC236}">
                  <a16:creationId xmlns:a16="http://schemas.microsoft.com/office/drawing/2014/main" id="{F0EA7527-1AB0-6134-2B7C-AE75242A5A0A}"/>
                </a:ext>
              </a:extLst>
            </p:cNvPr>
            <p:cNvSpPr txBox="1"/>
            <p:nvPr/>
          </p:nvSpPr>
          <p:spPr>
            <a:xfrm rot="16200000">
              <a:off x="4612386" y="4107598"/>
              <a:ext cx="1888135" cy="459443"/>
            </a:xfrm>
            <a:prstGeom prst="rect">
              <a:avLst/>
            </a:prstGeom>
            <a:noFill/>
          </p:spPr>
          <p:txBody>
            <a:bodyPr wrap="square" rtlCol="0">
              <a:spAutoFit/>
            </a:bodyPr>
            <a:lstStyle/>
            <a:p>
              <a:r>
                <a:rPr lang="en-GB" dirty="0">
                  <a:solidFill>
                    <a:srgbClr val="00509E"/>
                  </a:solidFill>
                  <a:latin typeface="Calibri"/>
                </a:rPr>
                <a:t>Project developer</a:t>
              </a:r>
            </a:p>
          </p:txBody>
        </p:sp>
        <p:sp>
          <p:nvSpPr>
            <p:cNvPr id="13" name="ZoneTexte 12">
              <a:extLst>
                <a:ext uri="{FF2B5EF4-FFF2-40B4-BE49-F238E27FC236}">
                  <a16:creationId xmlns:a16="http://schemas.microsoft.com/office/drawing/2014/main" id="{D90BC10C-8531-EA81-5960-857BC4086583}"/>
                </a:ext>
              </a:extLst>
            </p:cNvPr>
            <p:cNvSpPr txBox="1"/>
            <p:nvPr/>
          </p:nvSpPr>
          <p:spPr>
            <a:xfrm rot="16200000">
              <a:off x="6867287" y="4220534"/>
              <a:ext cx="712387" cy="459443"/>
            </a:xfrm>
            <a:prstGeom prst="rect">
              <a:avLst/>
            </a:prstGeom>
            <a:noFill/>
          </p:spPr>
          <p:txBody>
            <a:bodyPr wrap="square" rtlCol="0">
              <a:spAutoFit/>
            </a:bodyPr>
            <a:lstStyle/>
            <a:p>
              <a:r>
                <a:rPr lang="fr-FR" dirty="0">
                  <a:solidFill>
                    <a:srgbClr val="FDE4CB">
                      <a:lumMod val="50000"/>
                    </a:srgbClr>
                  </a:solidFill>
                  <a:latin typeface="Calibri"/>
                </a:rPr>
                <a:t>FCAA</a:t>
              </a:r>
            </a:p>
          </p:txBody>
        </p:sp>
        <p:sp>
          <p:nvSpPr>
            <p:cNvPr id="14" name="ZoneTexte 13">
              <a:extLst>
                <a:ext uri="{FF2B5EF4-FFF2-40B4-BE49-F238E27FC236}">
                  <a16:creationId xmlns:a16="http://schemas.microsoft.com/office/drawing/2014/main" id="{EF11D489-0734-F0C2-3363-0E31092816EC}"/>
                </a:ext>
              </a:extLst>
            </p:cNvPr>
            <p:cNvSpPr txBox="1"/>
            <p:nvPr/>
          </p:nvSpPr>
          <p:spPr>
            <a:xfrm rot="16200000">
              <a:off x="3985131" y="4096710"/>
              <a:ext cx="561975" cy="459443"/>
            </a:xfrm>
            <a:prstGeom prst="rect">
              <a:avLst/>
            </a:prstGeom>
            <a:noFill/>
          </p:spPr>
          <p:txBody>
            <a:bodyPr wrap="square" rtlCol="0">
              <a:spAutoFit/>
            </a:bodyPr>
            <a:lstStyle/>
            <a:p>
              <a:r>
                <a:rPr lang="fr-FR" dirty="0">
                  <a:solidFill>
                    <a:prstClr val="black"/>
                  </a:solidFill>
                  <a:latin typeface="Calibri"/>
                </a:rPr>
                <a:t>32€</a:t>
              </a:r>
            </a:p>
          </p:txBody>
        </p:sp>
        <p:sp>
          <p:nvSpPr>
            <p:cNvPr id="15" name="ZoneTexte 14">
              <a:extLst>
                <a:ext uri="{FF2B5EF4-FFF2-40B4-BE49-F238E27FC236}">
                  <a16:creationId xmlns:a16="http://schemas.microsoft.com/office/drawing/2014/main" id="{04F79FD9-8F9A-0EA4-F172-F90331A3050F}"/>
                </a:ext>
              </a:extLst>
            </p:cNvPr>
            <p:cNvSpPr txBox="1"/>
            <p:nvPr/>
          </p:nvSpPr>
          <p:spPr>
            <a:xfrm rot="16200000">
              <a:off x="5576740" y="4239585"/>
              <a:ext cx="561975" cy="459443"/>
            </a:xfrm>
            <a:prstGeom prst="rect">
              <a:avLst/>
            </a:prstGeom>
            <a:noFill/>
          </p:spPr>
          <p:txBody>
            <a:bodyPr wrap="square" rtlCol="0">
              <a:spAutoFit/>
            </a:bodyPr>
            <a:lstStyle/>
            <a:p>
              <a:pPr algn="ctr"/>
              <a:r>
                <a:rPr lang="fr-FR" dirty="0">
                  <a:solidFill>
                    <a:prstClr val="black"/>
                  </a:solidFill>
                  <a:latin typeface="Calibri"/>
                </a:rPr>
                <a:t>5€</a:t>
              </a:r>
            </a:p>
          </p:txBody>
        </p:sp>
        <p:sp>
          <p:nvSpPr>
            <p:cNvPr id="16" name="ZoneTexte 15">
              <a:extLst>
                <a:ext uri="{FF2B5EF4-FFF2-40B4-BE49-F238E27FC236}">
                  <a16:creationId xmlns:a16="http://schemas.microsoft.com/office/drawing/2014/main" id="{BED3F23C-4662-E2C3-3090-0A1B0A28EEAE}"/>
                </a:ext>
              </a:extLst>
            </p:cNvPr>
            <p:cNvSpPr txBox="1"/>
            <p:nvPr/>
          </p:nvSpPr>
          <p:spPr>
            <a:xfrm rot="16200000">
              <a:off x="7214104" y="4234970"/>
              <a:ext cx="561975" cy="459443"/>
            </a:xfrm>
            <a:prstGeom prst="rect">
              <a:avLst/>
            </a:prstGeom>
            <a:noFill/>
          </p:spPr>
          <p:txBody>
            <a:bodyPr wrap="square" rtlCol="0">
              <a:spAutoFit/>
            </a:bodyPr>
            <a:lstStyle/>
            <a:p>
              <a:pPr algn="ctr"/>
              <a:r>
                <a:rPr lang="fr-FR" dirty="0">
                  <a:solidFill>
                    <a:prstClr val="black"/>
                  </a:solidFill>
                  <a:latin typeface="Calibri"/>
                </a:rPr>
                <a:t>3€</a:t>
              </a:r>
            </a:p>
          </p:txBody>
        </p:sp>
        <p:pic>
          <p:nvPicPr>
            <p:cNvPr id="17" name="Image 16">
              <a:extLst>
                <a:ext uri="{FF2B5EF4-FFF2-40B4-BE49-F238E27FC236}">
                  <a16:creationId xmlns:a16="http://schemas.microsoft.com/office/drawing/2014/main" id="{17D98289-2A7E-7524-1858-6ADEC230F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878548" y="4053216"/>
              <a:ext cx="899670" cy="644897"/>
            </a:xfrm>
            <a:prstGeom prst="rect">
              <a:avLst/>
            </a:prstGeom>
          </p:spPr>
        </p:pic>
        <p:pic>
          <p:nvPicPr>
            <p:cNvPr id="18" name="Image 17">
              <a:extLst>
                <a:ext uri="{FF2B5EF4-FFF2-40B4-BE49-F238E27FC236}">
                  <a16:creationId xmlns:a16="http://schemas.microsoft.com/office/drawing/2014/main" id="{6DA55314-3B98-5EAD-B4C7-3D45C49423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546409" y="4133935"/>
              <a:ext cx="958095" cy="585503"/>
            </a:xfrm>
            <a:prstGeom prst="rect">
              <a:avLst/>
            </a:prstGeom>
          </p:spPr>
        </p:pic>
        <p:pic>
          <p:nvPicPr>
            <p:cNvPr id="19" name="Image 18">
              <a:extLst>
                <a:ext uri="{FF2B5EF4-FFF2-40B4-BE49-F238E27FC236}">
                  <a16:creationId xmlns:a16="http://schemas.microsoft.com/office/drawing/2014/main" id="{CE607B20-2365-A6A1-9767-770A65EABE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6157158" y="4188487"/>
              <a:ext cx="1185804" cy="496966"/>
            </a:xfrm>
            <a:prstGeom prst="rect">
              <a:avLst/>
            </a:prstGeom>
          </p:spPr>
        </p:pic>
        <p:sp>
          <p:nvSpPr>
            <p:cNvPr id="20" name="Rectangle : coins arrondis 19">
              <a:extLst>
                <a:ext uri="{FF2B5EF4-FFF2-40B4-BE49-F238E27FC236}">
                  <a16:creationId xmlns:a16="http://schemas.microsoft.com/office/drawing/2014/main" id="{70FF3877-2410-D6AA-AAD3-E735A236DBBB}"/>
                </a:ext>
              </a:extLst>
            </p:cNvPr>
            <p:cNvSpPr/>
            <p:nvPr/>
          </p:nvSpPr>
          <p:spPr>
            <a:xfrm rot="16200000">
              <a:off x="4464521" y="3625144"/>
              <a:ext cx="1812260" cy="1528363"/>
            </a:xfrm>
            <a:prstGeom prst="roundRect">
              <a:avLst/>
            </a:prstGeom>
            <a:noFill/>
            <a:ln>
              <a:solidFill>
                <a:srgbClr val="00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1" name="Rectangle : coins arrondis 20">
              <a:extLst>
                <a:ext uri="{FF2B5EF4-FFF2-40B4-BE49-F238E27FC236}">
                  <a16:creationId xmlns:a16="http://schemas.microsoft.com/office/drawing/2014/main" id="{D2D5D88C-8583-D72C-87ED-8A328B1D45E5}"/>
                </a:ext>
              </a:extLst>
            </p:cNvPr>
            <p:cNvSpPr/>
            <p:nvPr/>
          </p:nvSpPr>
          <p:spPr>
            <a:xfrm rot="16200000">
              <a:off x="6282780" y="3782334"/>
              <a:ext cx="1493624" cy="1288704"/>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grpSp>
      <p:grpSp>
        <p:nvGrpSpPr>
          <p:cNvPr id="26" name="Groupe 25">
            <a:extLst>
              <a:ext uri="{FF2B5EF4-FFF2-40B4-BE49-F238E27FC236}">
                <a16:creationId xmlns:a16="http://schemas.microsoft.com/office/drawing/2014/main" id="{7D88D2FA-4AA6-4EB8-70F0-7E67466A8E59}"/>
              </a:ext>
            </a:extLst>
          </p:cNvPr>
          <p:cNvGrpSpPr/>
          <p:nvPr/>
        </p:nvGrpSpPr>
        <p:grpSpPr>
          <a:xfrm>
            <a:off x="4247463" y="1971676"/>
            <a:ext cx="2824363" cy="4228531"/>
            <a:chOff x="3591668" y="1622761"/>
            <a:chExt cx="1856183" cy="541545"/>
          </a:xfrm>
        </p:grpSpPr>
        <p:sp>
          <p:nvSpPr>
            <p:cNvPr id="27" name="Rectangle : coins arrondis 26">
              <a:extLst>
                <a:ext uri="{FF2B5EF4-FFF2-40B4-BE49-F238E27FC236}">
                  <a16:creationId xmlns:a16="http://schemas.microsoft.com/office/drawing/2014/main" id="{03C91561-1B91-B026-1FC6-C0F731063CBB}"/>
                </a:ext>
              </a:extLst>
            </p:cNvPr>
            <p:cNvSpPr/>
            <p:nvPr/>
          </p:nvSpPr>
          <p:spPr>
            <a:xfrm>
              <a:off x="3591668" y="1622761"/>
              <a:ext cx="1856183" cy="541545"/>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Calibri"/>
              </a:endParaRPr>
            </a:p>
          </p:txBody>
        </p:sp>
        <p:sp>
          <p:nvSpPr>
            <p:cNvPr id="28" name="ZoneTexte 27">
              <a:extLst>
                <a:ext uri="{FF2B5EF4-FFF2-40B4-BE49-F238E27FC236}">
                  <a16:creationId xmlns:a16="http://schemas.microsoft.com/office/drawing/2014/main" id="{1364587B-7123-A894-ABA0-C34A5419F979}"/>
                </a:ext>
              </a:extLst>
            </p:cNvPr>
            <p:cNvSpPr txBox="1"/>
            <p:nvPr/>
          </p:nvSpPr>
          <p:spPr>
            <a:xfrm>
              <a:off x="3666082" y="1633127"/>
              <a:ext cx="1729360" cy="366576"/>
            </a:xfrm>
            <a:prstGeom prst="rect">
              <a:avLst/>
            </a:prstGeom>
            <a:noFill/>
          </p:spPr>
          <p:txBody>
            <a:bodyPr wrap="square" rtlCol="0">
              <a:spAutoFit/>
            </a:bodyPr>
            <a:lstStyle/>
            <a:p>
              <a:pPr marL="285750" indent="-285750" algn="just">
                <a:buFont typeface="Wingdings" panose="05000000000000000000" pitchFamily="2" charset="2"/>
                <a:buChar char="Ø"/>
              </a:pPr>
              <a:r>
                <a:rPr lang="en-GB" sz="1500" dirty="0">
                  <a:solidFill>
                    <a:prstClr val="black"/>
                  </a:solidFill>
                  <a:latin typeface="Calibri"/>
                </a:rPr>
                <a:t>Each party </a:t>
              </a:r>
              <a:r>
                <a:rPr lang="en-GB" sz="1500" b="1" dirty="0">
                  <a:solidFill>
                    <a:prstClr val="black"/>
                  </a:solidFill>
                  <a:latin typeface="Calibri"/>
                </a:rPr>
                <a:t>remuneration</a:t>
              </a:r>
            </a:p>
            <a:p>
              <a:pPr algn="just"/>
              <a:endParaRPr lang="en-GB" sz="1500" dirty="0">
                <a:solidFill>
                  <a:prstClr val="black"/>
                </a:solidFill>
                <a:latin typeface="Calibri"/>
              </a:endParaRPr>
            </a:p>
            <a:p>
              <a:pPr marL="285750" indent="-285750" algn="just">
                <a:buFont typeface="Wingdings" panose="05000000000000000000" pitchFamily="2" charset="2"/>
                <a:buChar char="Ø"/>
              </a:pPr>
              <a:r>
                <a:rPr lang="en-GB" sz="1500" dirty="0">
                  <a:solidFill>
                    <a:prstClr val="black"/>
                  </a:solidFill>
                  <a:latin typeface="Calibri"/>
                </a:rPr>
                <a:t>Farmer</a:t>
              </a:r>
              <a:r>
                <a:rPr lang="fr-FR" sz="1500" dirty="0">
                  <a:solidFill>
                    <a:prstClr val="black"/>
                  </a:solidFill>
                  <a:latin typeface="Calibri"/>
                </a:rPr>
                <a:t> </a:t>
              </a:r>
              <a:r>
                <a:rPr lang="en-ZA" sz="1500" dirty="0">
                  <a:solidFill>
                    <a:prstClr val="black"/>
                  </a:solidFill>
                  <a:latin typeface="Calibri"/>
                </a:rPr>
                <a:t>commitment</a:t>
              </a:r>
              <a:r>
                <a:rPr lang="fr-FR" sz="1500" dirty="0">
                  <a:solidFill>
                    <a:prstClr val="black"/>
                  </a:solidFill>
                  <a:latin typeface="Calibri"/>
                </a:rPr>
                <a:t> to </a:t>
              </a:r>
              <a:r>
                <a:rPr lang="en-ZA" sz="1500" b="1" dirty="0">
                  <a:solidFill>
                    <a:prstClr val="black"/>
                  </a:solidFill>
                  <a:latin typeface="Calibri"/>
                </a:rPr>
                <a:t>implement</a:t>
              </a:r>
              <a:r>
                <a:rPr lang="fr-FR" sz="1500" b="1" dirty="0">
                  <a:solidFill>
                    <a:prstClr val="black"/>
                  </a:solidFill>
                  <a:latin typeface="Calibri"/>
                </a:rPr>
                <a:t> the action plan</a:t>
              </a:r>
              <a:r>
                <a:rPr lang="fr-FR" sz="1500" dirty="0">
                  <a:solidFill>
                    <a:prstClr val="black"/>
                  </a:solidFill>
                  <a:latin typeface="Calibri"/>
                </a:rPr>
                <a:t>.</a:t>
              </a:r>
              <a:endParaRPr lang="en-GB" sz="1500" dirty="0">
                <a:solidFill>
                  <a:prstClr val="black"/>
                </a:solidFill>
                <a:latin typeface="Calibri"/>
              </a:endParaRPr>
            </a:p>
            <a:p>
              <a:pPr algn="just"/>
              <a:endParaRPr lang="en-ZA" sz="1500" dirty="0">
                <a:solidFill>
                  <a:prstClr val="black"/>
                </a:solidFill>
                <a:latin typeface="Calibri"/>
              </a:endParaRPr>
            </a:p>
            <a:p>
              <a:pPr marL="285750" indent="-285750" algn="just">
                <a:buFont typeface="Wingdings" panose="05000000000000000000" pitchFamily="2" charset="2"/>
                <a:buChar char="Ø"/>
              </a:pPr>
              <a:r>
                <a:rPr lang="en-GB" sz="1500" b="1" dirty="0">
                  <a:solidFill>
                    <a:prstClr val="black"/>
                  </a:solidFill>
                  <a:latin typeface="Calibri"/>
                </a:rPr>
                <a:t>Project developer </a:t>
              </a:r>
              <a:r>
                <a:rPr lang="en-GB" sz="1500" dirty="0">
                  <a:solidFill>
                    <a:prstClr val="black"/>
                  </a:solidFill>
                  <a:latin typeface="Calibri"/>
                </a:rPr>
                <a:t>commitment to </a:t>
              </a:r>
              <a:r>
                <a:rPr lang="en-GB" sz="1500" b="1" dirty="0">
                  <a:solidFill>
                    <a:prstClr val="black"/>
                  </a:solidFill>
                  <a:latin typeface="Calibri"/>
                </a:rPr>
                <a:t>assist technically</a:t>
              </a:r>
              <a:r>
                <a:rPr lang="en-GB" sz="1500" dirty="0">
                  <a:solidFill>
                    <a:prstClr val="black"/>
                  </a:solidFill>
                  <a:latin typeface="Calibri"/>
                </a:rPr>
                <a:t> the farmer.</a:t>
              </a:r>
            </a:p>
            <a:p>
              <a:pPr marL="285750" indent="-285750" algn="just">
                <a:buFont typeface="Wingdings" panose="05000000000000000000" pitchFamily="2" charset="2"/>
                <a:buChar char="Ø"/>
              </a:pPr>
              <a:endParaRPr lang="en-GB" sz="1500" dirty="0">
                <a:solidFill>
                  <a:prstClr val="black"/>
                </a:solidFill>
                <a:latin typeface="Calibri"/>
              </a:endParaRPr>
            </a:p>
            <a:p>
              <a:pPr marL="285750" indent="-285750" algn="just">
                <a:buFont typeface="Wingdings" panose="05000000000000000000" pitchFamily="2" charset="2"/>
                <a:buChar char="Ø"/>
              </a:pPr>
              <a:r>
                <a:rPr lang="en-GB" sz="1500" b="1" dirty="0">
                  <a:solidFill>
                    <a:prstClr val="black"/>
                  </a:solidFill>
                  <a:latin typeface="Calibri"/>
                </a:rPr>
                <a:t>FCAA</a:t>
              </a:r>
              <a:r>
                <a:rPr lang="en-GB" sz="1500" dirty="0">
                  <a:solidFill>
                    <a:prstClr val="black"/>
                  </a:solidFill>
                  <a:latin typeface="Calibri"/>
                </a:rPr>
                <a:t> commitment to </a:t>
              </a:r>
              <a:r>
                <a:rPr lang="en-GB" sz="1500" b="1" dirty="0">
                  <a:solidFill>
                    <a:prstClr val="black"/>
                  </a:solidFill>
                  <a:latin typeface="Calibri"/>
                </a:rPr>
                <a:t>monitor the certification and funding </a:t>
              </a:r>
              <a:r>
                <a:rPr lang="en-GB" sz="1500" dirty="0">
                  <a:solidFill>
                    <a:prstClr val="black"/>
                  </a:solidFill>
                  <a:latin typeface="Calibri"/>
                </a:rPr>
                <a:t>of the project.</a:t>
              </a:r>
            </a:p>
          </p:txBody>
        </p:sp>
      </p:grpSp>
      <p:grpSp>
        <p:nvGrpSpPr>
          <p:cNvPr id="29" name="Groupe 28">
            <a:extLst>
              <a:ext uri="{FF2B5EF4-FFF2-40B4-BE49-F238E27FC236}">
                <a16:creationId xmlns:a16="http://schemas.microsoft.com/office/drawing/2014/main" id="{F8735421-F3F5-3834-21A3-89CD8E95D160}"/>
              </a:ext>
            </a:extLst>
          </p:cNvPr>
          <p:cNvGrpSpPr/>
          <p:nvPr/>
        </p:nvGrpSpPr>
        <p:grpSpPr>
          <a:xfrm>
            <a:off x="7529081" y="1931618"/>
            <a:ext cx="2931328" cy="5259426"/>
            <a:chOff x="3591668" y="1622761"/>
            <a:chExt cx="1879086" cy="673571"/>
          </a:xfrm>
        </p:grpSpPr>
        <p:sp>
          <p:nvSpPr>
            <p:cNvPr id="30" name="Rectangle : coins arrondis 29">
              <a:extLst>
                <a:ext uri="{FF2B5EF4-FFF2-40B4-BE49-F238E27FC236}">
                  <a16:creationId xmlns:a16="http://schemas.microsoft.com/office/drawing/2014/main" id="{88055D4A-96A8-05D8-5AB3-3611ECAD7BF5}"/>
                </a:ext>
              </a:extLst>
            </p:cNvPr>
            <p:cNvSpPr/>
            <p:nvPr/>
          </p:nvSpPr>
          <p:spPr>
            <a:xfrm>
              <a:off x="3591668" y="1622761"/>
              <a:ext cx="1856183" cy="541545"/>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31" name="ZoneTexte 30">
              <a:extLst>
                <a:ext uri="{FF2B5EF4-FFF2-40B4-BE49-F238E27FC236}">
                  <a16:creationId xmlns:a16="http://schemas.microsoft.com/office/drawing/2014/main" id="{6585F6BF-C413-E194-D90A-A93D34BE71E6}"/>
                </a:ext>
              </a:extLst>
            </p:cNvPr>
            <p:cNvSpPr txBox="1"/>
            <p:nvPr/>
          </p:nvSpPr>
          <p:spPr>
            <a:xfrm>
              <a:off x="3695329" y="1634131"/>
              <a:ext cx="1775425" cy="662201"/>
            </a:xfrm>
            <a:prstGeom prst="rect">
              <a:avLst/>
            </a:prstGeom>
            <a:noFill/>
          </p:spPr>
          <p:txBody>
            <a:bodyPr wrap="square" rtlCol="0">
              <a:spAutoFit/>
            </a:bodyPr>
            <a:lstStyle/>
            <a:p>
              <a:pPr marL="285750" indent="-285750">
                <a:buFont typeface="Wingdings" panose="05000000000000000000" pitchFamily="2" charset="2"/>
                <a:buChar char="Ø"/>
              </a:pPr>
              <a:r>
                <a:rPr lang="en-ZA" sz="1500" b="1" dirty="0">
                  <a:solidFill>
                    <a:prstClr val="black"/>
                  </a:solidFill>
                  <a:latin typeface="Calibri"/>
                </a:rPr>
                <a:t>Carbon credit volume &amp; price</a:t>
              </a:r>
              <a:r>
                <a:rPr lang="en-ZA" sz="1500" dirty="0">
                  <a:solidFill>
                    <a:prstClr val="black"/>
                  </a:solidFill>
                  <a:latin typeface="Calibri"/>
                </a:rPr>
                <a:t>.</a:t>
              </a:r>
            </a:p>
            <a:p>
              <a:pPr marL="285750" indent="-285750">
                <a:buFont typeface="Wingdings" panose="05000000000000000000" pitchFamily="2" charset="2"/>
                <a:buChar char="Ø"/>
              </a:pPr>
              <a:endParaRPr lang="en-ZA" sz="1500" dirty="0">
                <a:solidFill>
                  <a:prstClr val="black"/>
                </a:solidFill>
                <a:latin typeface="Calibri"/>
              </a:endParaRPr>
            </a:p>
            <a:p>
              <a:pPr marL="285750" indent="-285750">
                <a:buFont typeface="Wingdings" panose="05000000000000000000" pitchFamily="2" charset="2"/>
                <a:buChar char="Ø"/>
              </a:pPr>
              <a:r>
                <a:rPr lang="en-ZA" sz="1500" b="1" dirty="0">
                  <a:solidFill>
                    <a:prstClr val="black"/>
                  </a:solidFill>
                  <a:latin typeface="Calibri"/>
                </a:rPr>
                <a:t>Carbon farming specifications </a:t>
              </a:r>
              <a:r>
                <a:rPr lang="en-ZA" sz="1500" dirty="0">
                  <a:solidFill>
                    <a:prstClr val="black"/>
                  </a:solidFill>
                  <a:latin typeface="Calibri"/>
                </a:rPr>
                <a:t>:</a:t>
              </a:r>
            </a:p>
            <a:p>
              <a:pPr marL="742950" lvl="1" indent="-285750">
                <a:buFont typeface="Wingdings" panose="05000000000000000000" pitchFamily="2" charset="2"/>
                <a:buChar char="§"/>
              </a:pPr>
              <a:r>
                <a:rPr lang="en-ZA" sz="1500" dirty="0">
                  <a:solidFill>
                    <a:prstClr val="black"/>
                  </a:solidFill>
                  <a:latin typeface="Calibri"/>
                </a:rPr>
                <a:t>Localisation</a:t>
              </a:r>
            </a:p>
            <a:p>
              <a:pPr marL="742950" lvl="1" indent="-285750">
                <a:buFont typeface="Wingdings" panose="05000000000000000000" pitchFamily="2" charset="2"/>
                <a:buChar char="§"/>
              </a:pPr>
              <a:r>
                <a:rPr lang="en-ZA" sz="1500" dirty="0">
                  <a:solidFill>
                    <a:prstClr val="black"/>
                  </a:solidFill>
                  <a:latin typeface="Calibri"/>
                </a:rPr>
                <a:t>Cobenefits</a:t>
              </a:r>
            </a:p>
            <a:p>
              <a:pPr marL="742950" lvl="1" indent="-285750">
                <a:buFont typeface="Wingdings" panose="05000000000000000000" pitchFamily="2" charset="2"/>
                <a:buChar char="§"/>
              </a:pPr>
              <a:r>
                <a:rPr lang="en-ZA" sz="1500" dirty="0">
                  <a:solidFill>
                    <a:prstClr val="black"/>
                  </a:solidFill>
                  <a:latin typeface="Calibri"/>
                </a:rPr>
                <a:t>Others…</a:t>
              </a:r>
            </a:p>
            <a:p>
              <a:pPr lvl="1"/>
              <a:endParaRPr lang="en-ZA" sz="1500" dirty="0">
                <a:solidFill>
                  <a:prstClr val="black"/>
                </a:solidFill>
                <a:latin typeface="Calibri"/>
              </a:endParaRPr>
            </a:p>
            <a:p>
              <a:pPr marL="285750" indent="-285750">
                <a:buFont typeface="Wingdings" panose="05000000000000000000" pitchFamily="2" charset="2"/>
                <a:buChar char="Ø"/>
              </a:pPr>
              <a:r>
                <a:rPr lang="en-ZA" sz="1500" dirty="0">
                  <a:solidFill>
                    <a:prstClr val="black"/>
                  </a:solidFill>
                  <a:latin typeface="Calibri"/>
                </a:rPr>
                <a:t>FCAA commitment to </a:t>
              </a:r>
              <a:r>
                <a:rPr lang="en-ZA" sz="1500" b="1" dirty="0">
                  <a:solidFill>
                    <a:prstClr val="black"/>
                  </a:solidFill>
                  <a:latin typeface="Calibri"/>
                </a:rPr>
                <a:t>ensure the implementation</a:t>
              </a:r>
              <a:r>
                <a:rPr lang="en-ZA" sz="1500" dirty="0">
                  <a:solidFill>
                    <a:prstClr val="black"/>
                  </a:solidFill>
                  <a:latin typeface="Calibri"/>
                </a:rPr>
                <a:t> of the project.</a:t>
              </a:r>
            </a:p>
            <a:p>
              <a:pPr marL="285750" indent="-285750">
                <a:buFont typeface="Wingdings" panose="05000000000000000000" pitchFamily="2" charset="2"/>
                <a:buChar char="Ø"/>
              </a:pPr>
              <a:endParaRPr lang="en-ZA" sz="1500" dirty="0">
                <a:solidFill>
                  <a:prstClr val="black"/>
                </a:solidFill>
                <a:latin typeface="Calibri"/>
              </a:endParaRPr>
            </a:p>
            <a:p>
              <a:pPr marL="285750" indent="-285750">
                <a:buFont typeface="Wingdings" panose="05000000000000000000" pitchFamily="2" charset="2"/>
                <a:buChar char="Ø"/>
              </a:pPr>
              <a:r>
                <a:rPr lang="en-ZA" sz="1500" dirty="0">
                  <a:solidFill>
                    <a:prstClr val="black"/>
                  </a:solidFill>
                  <a:latin typeface="Calibri"/>
                </a:rPr>
                <a:t> “</a:t>
              </a:r>
              <a:r>
                <a:rPr lang="en-ZA" sz="1500" b="1" dirty="0">
                  <a:solidFill>
                    <a:prstClr val="black"/>
                  </a:solidFill>
                  <a:latin typeface="Calibri"/>
                </a:rPr>
                <a:t>Taylor Made” services</a:t>
              </a:r>
              <a:r>
                <a:rPr lang="en-ZA" sz="1500" dirty="0">
                  <a:solidFill>
                    <a:prstClr val="black"/>
                  </a:solidFill>
                  <a:latin typeface="Calibri"/>
                </a:rPr>
                <a:t> : communication, engineering …</a:t>
              </a:r>
            </a:p>
            <a:p>
              <a:pPr marL="285750" indent="-285750">
                <a:buFont typeface="Wingdings" panose="05000000000000000000" pitchFamily="2" charset="2"/>
                <a:buChar char="Ø"/>
              </a:pPr>
              <a:endParaRPr lang="en-ZA" sz="1500" dirty="0">
                <a:solidFill>
                  <a:prstClr val="black"/>
                </a:solidFill>
                <a:latin typeface="Calibri"/>
              </a:endParaRPr>
            </a:p>
            <a:p>
              <a:pPr marL="285750" indent="-285750">
                <a:buFont typeface="Wingdings" panose="05000000000000000000" pitchFamily="2" charset="2"/>
                <a:buChar char="Ø"/>
              </a:pPr>
              <a:endParaRPr lang="en-ZA" sz="1500" dirty="0">
                <a:solidFill>
                  <a:prstClr val="black"/>
                </a:solidFill>
                <a:latin typeface="Calibri"/>
              </a:endParaRPr>
            </a:p>
            <a:p>
              <a:pPr marL="285750" indent="-285750">
                <a:buFont typeface="Wingdings" panose="05000000000000000000" pitchFamily="2" charset="2"/>
                <a:buChar char="Ø"/>
              </a:pPr>
              <a:endParaRPr lang="en-ZA" sz="1500" dirty="0">
                <a:solidFill>
                  <a:prstClr val="black"/>
                </a:solidFill>
                <a:latin typeface="Calibri"/>
              </a:endParaRPr>
            </a:p>
            <a:p>
              <a:pPr marL="285750" indent="-285750">
                <a:buFont typeface="Wingdings" panose="05000000000000000000" pitchFamily="2" charset="2"/>
                <a:buChar char="Ø"/>
              </a:pPr>
              <a:endParaRPr lang="en-ZA" sz="1500" dirty="0">
                <a:solidFill>
                  <a:prstClr val="black"/>
                </a:solidFill>
                <a:latin typeface="Calibri"/>
              </a:endParaRPr>
            </a:p>
            <a:p>
              <a:pPr marL="285750" indent="-285750">
                <a:buFont typeface="Wingdings" panose="05000000000000000000" pitchFamily="2" charset="2"/>
                <a:buChar char="Ø"/>
              </a:pPr>
              <a:endParaRPr lang="en-ZA" sz="1500" dirty="0">
                <a:solidFill>
                  <a:prstClr val="black"/>
                </a:solidFill>
                <a:latin typeface="Calibri"/>
              </a:endParaRPr>
            </a:p>
            <a:p>
              <a:pPr marL="285750" indent="-285750">
                <a:buFontTx/>
                <a:buChar char="-"/>
              </a:pPr>
              <a:endParaRPr lang="en-ZA" sz="1500" dirty="0">
                <a:solidFill>
                  <a:prstClr val="black"/>
                </a:solidFill>
                <a:latin typeface="Calibri"/>
              </a:endParaRPr>
            </a:p>
          </p:txBody>
        </p:sp>
      </p:grpSp>
      <p:grpSp>
        <p:nvGrpSpPr>
          <p:cNvPr id="32" name="Groupe 31">
            <a:extLst>
              <a:ext uri="{FF2B5EF4-FFF2-40B4-BE49-F238E27FC236}">
                <a16:creationId xmlns:a16="http://schemas.microsoft.com/office/drawing/2014/main" id="{2207C737-702C-4470-2ABD-40AD00426789}"/>
              </a:ext>
            </a:extLst>
          </p:cNvPr>
          <p:cNvGrpSpPr/>
          <p:nvPr/>
        </p:nvGrpSpPr>
        <p:grpSpPr>
          <a:xfrm>
            <a:off x="4163468" y="1328766"/>
            <a:ext cx="3074977" cy="615553"/>
            <a:chOff x="3503173" y="1619973"/>
            <a:chExt cx="2105025" cy="615553"/>
          </a:xfrm>
        </p:grpSpPr>
        <p:sp>
          <p:nvSpPr>
            <p:cNvPr id="33" name="Rectangle : coins arrondis 32">
              <a:extLst>
                <a:ext uri="{FF2B5EF4-FFF2-40B4-BE49-F238E27FC236}">
                  <a16:creationId xmlns:a16="http://schemas.microsoft.com/office/drawing/2014/main" id="{D3A1FE65-7539-BE4B-1B68-A61D79286BC7}"/>
                </a:ext>
              </a:extLst>
            </p:cNvPr>
            <p:cNvSpPr/>
            <p:nvPr/>
          </p:nvSpPr>
          <p:spPr>
            <a:xfrm>
              <a:off x="3591668" y="1622761"/>
              <a:ext cx="1856183" cy="541545"/>
            </a:xfrm>
            <a:prstGeom prst="roundRect">
              <a:avLst/>
            </a:prstGeom>
            <a:solidFill>
              <a:schemeClr val="accent5">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00" dirty="0">
                <a:solidFill>
                  <a:prstClr val="white"/>
                </a:solidFill>
                <a:latin typeface="Calibri"/>
              </a:endParaRPr>
            </a:p>
          </p:txBody>
        </p:sp>
        <p:sp>
          <p:nvSpPr>
            <p:cNvPr id="34" name="ZoneTexte 33">
              <a:extLst>
                <a:ext uri="{FF2B5EF4-FFF2-40B4-BE49-F238E27FC236}">
                  <a16:creationId xmlns:a16="http://schemas.microsoft.com/office/drawing/2014/main" id="{C58C9AF5-2F53-3BC6-B7B2-0F2C4AFEA0D6}"/>
                </a:ext>
              </a:extLst>
            </p:cNvPr>
            <p:cNvSpPr txBox="1"/>
            <p:nvPr/>
          </p:nvSpPr>
          <p:spPr>
            <a:xfrm>
              <a:off x="3503173" y="1619973"/>
              <a:ext cx="2105025" cy="615553"/>
            </a:xfrm>
            <a:prstGeom prst="rect">
              <a:avLst/>
            </a:prstGeom>
            <a:noFill/>
          </p:spPr>
          <p:txBody>
            <a:bodyPr wrap="square" rtlCol="0">
              <a:spAutoFit/>
            </a:bodyPr>
            <a:lstStyle/>
            <a:p>
              <a:pPr algn="ctr"/>
              <a:r>
                <a:rPr lang="en-ZA" sz="1700" b="1" dirty="0">
                  <a:solidFill>
                    <a:prstClr val="black"/>
                  </a:solidFill>
                  <a:latin typeface="Calibri"/>
                </a:rPr>
                <a:t>FCAA-Farmer</a:t>
              </a:r>
            </a:p>
            <a:p>
              <a:pPr algn="ctr"/>
              <a:r>
                <a:rPr lang="en-ZA" sz="1700" b="1" dirty="0">
                  <a:solidFill>
                    <a:prstClr val="black"/>
                  </a:solidFill>
                  <a:latin typeface="Calibri"/>
                </a:rPr>
                <a:t>- Project developer -</a:t>
              </a:r>
            </a:p>
          </p:txBody>
        </p:sp>
      </p:grpSp>
      <p:grpSp>
        <p:nvGrpSpPr>
          <p:cNvPr id="35" name="Groupe 34">
            <a:extLst>
              <a:ext uri="{FF2B5EF4-FFF2-40B4-BE49-F238E27FC236}">
                <a16:creationId xmlns:a16="http://schemas.microsoft.com/office/drawing/2014/main" id="{B5A7A4D4-3894-978B-CCBF-2FC650F57991}"/>
              </a:ext>
            </a:extLst>
          </p:cNvPr>
          <p:cNvGrpSpPr/>
          <p:nvPr/>
        </p:nvGrpSpPr>
        <p:grpSpPr>
          <a:xfrm>
            <a:off x="7466501" y="1292099"/>
            <a:ext cx="2993910" cy="615553"/>
            <a:chOff x="3503173" y="1619973"/>
            <a:chExt cx="2105025" cy="615553"/>
          </a:xfrm>
        </p:grpSpPr>
        <p:sp>
          <p:nvSpPr>
            <p:cNvPr id="36" name="Rectangle : coins arrondis 35">
              <a:extLst>
                <a:ext uri="{FF2B5EF4-FFF2-40B4-BE49-F238E27FC236}">
                  <a16:creationId xmlns:a16="http://schemas.microsoft.com/office/drawing/2014/main" id="{AB6A485C-5306-4763-D70A-B024995D62BF}"/>
                </a:ext>
              </a:extLst>
            </p:cNvPr>
            <p:cNvSpPr/>
            <p:nvPr/>
          </p:nvSpPr>
          <p:spPr>
            <a:xfrm>
              <a:off x="3591668" y="1622761"/>
              <a:ext cx="1856183" cy="541545"/>
            </a:xfrm>
            <a:prstGeom prst="roundRect">
              <a:avLst/>
            </a:prstGeom>
            <a:solidFill>
              <a:schemeClr val="accent5">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00" dirty="0">
                <a:solidFill>
                  <a:prstClr val="white"/>
                </a:solidFill>
                <a:latin typeface="Calibri"/>
              </a:endParaRPr>
            </a:p>
          </p:txBody>
        </p:sp>
        <p:sp>
          <p:nvSpPr>
            <p:cNvPr id="37" name="ZoneTexte 36">
              <a:extLst>
                <a:ext uri="{FF2B5EF4-FFF2-40B4-BE49-F238E27FC236}">
                  <a16:creationId xmlns:a16="http://schemas.microsoft.com/office/drawing/2014/main" id="{FF3767A9-802E-6392-E599-DFCA7B880550}"/>
                </a:ext>
              </a:extLst>
            </p:cNvPr>
            <p:cNvSpPr txBox="1"/>
            <p:nvPr/>
          </p:nvSpPr>
          <p:spPr>
            <a:xfrm>
              <a:off x="3503173" y="1619973"/>
              <a:ext cx="2105025" cy="615553"/>
            </a:xfrm>
            <a:prstGeom prst="rect">
              <a:avLst/>
            </a:prstGeom>
            <a:noFill/>
          </p:spPr>
          <p:txBody>
            <a:bodyPr wrap="square" rtlCol="0">
              <a:spAutoFit/>
            </a:bodyPr>
            <a:lstStyle/>
            <a:p>
              <a:pPr algn="ctr"/>
              <a:r>
                <a:rPr lang="en-ZA" sz="1700" b="1" dirty="0">
                  <a:solidFill>
                    <a:prstClr val="black"/>
                  </a:solidFill>
                  <a:latin typeface="Calibri"/>
                </a:rPr>
                <a:t>FCAA</a:t>
              </a:r>
            </a:p>
            <a:p>
              <a:pPr algn="ctr"/>
              <a:r>
                <a:rPr lang="en-ZA" sz="1700" b="1" dirty="0">
                  <a:solidFill>
                    <a:prstClr val="black"/>
                  </a:solidFill>
                  <a:latin typeface="Calibri"/>
                </a:rPr>
                <a:t>- Contributing company -</a:t>
              </a:r>
            </a:p>
          </p:txBody>
        </p:sp>
      </p:grpSp>
    </p:spTree>
    <p:extLst>
      <p:ext uri="{BB962C8B-B14F-4D97-AF65-F5344CB8AC3E}">
        <p14:creationId xmlns:p14="http://schemas.microsoft.com/office/powerpoint/2010/main" val="2515729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C2A14C1-5D0E-791F-FA33-4732899A822F}"/>
              </a:ext>
            </a:extLst>
          </p:cNvPr>
          <p:cNvSpPr>
            <a:spLocks noGrp="1"/>
          </p:cNvSpPr>
          <p:nvPr>
            <p:ph type="dt" sz="half" idx="10"/>
          </p:nvPr>
        </p:nvSpPr>
        <p:spPr/>
        <p:txBody>
          <a:bodyPr/>
          <a:lstStyle/>
          <a:p>
            <a:fld id="{BB7A247B-FDB5-4362-8B8E-48A100564B3F}" type="datetime1">
              <a:rPr lang="fr-FR">
                <a:solidFill>
                  <a:prstClr val="black">
                    <a:tint val="75000"/>
                  </a:prstClr>
                </a:solidFill>
                <a:latin typeface="Calibri"/>
              </a:rPr>
              <a:pPr/>
              <a:t>30/01/2023</a:t>
            </a:fld>
            <a:endParaRPr lang="fr-FR" dirty="0">
              <a:solidFill>
                <a:prstClr val="black">
                  <a:tint val="75000"/>
                </a:prstClr>
              </a:solidFill>
              <a:latin typeface="Calibri"/>
            </a:endParaRPr>
          </a:p>
        </p:txBody>
      </p:sp>
      <p:sp>
        <p:nvSpPr>
          <p:cNvPr id="3" name="Espace réservé du pied de page 2">
            <a:extLst>
              <a:ext uri="{FF2B5EF4-FFF2-40B4-BE49-F238E27FC236}">
                <a16:creationId xmlns:a16="http://schemas.microsoft.com/office/drawing/2014/main" id="{2081F693-0CD3-14FF-C26B-F240B3C458DF}"/>
              </a:ext>
            </a:extLst>
          </p:cNvPr>
          <p:cNvSpPr>
            <a:spLocks noGrp="1"/>
          </p:cNvSpPr>
          <p:nvPr>
            <p:ph type="ftr" sz="quarter" idx="11"/>
          </p:nvPr>
        </p:nvSpPr>
        <p:spPr/>
        <p:txBody>
          <a:bodyPr/>
          <a:lstStyle/>
          <a:p>
            <a:r>
              <a:rPr lang="fr-FR">
                <a:solidFill>
                  <a:prstClr val="black">
                    <a:tint val="75000"/>
                  </a:prstClr>
                </a:solidFill>
                <a:latin typeface="Calibri"/>
              </a:rPr>
              <a:t>FCAA</a:t>
            </a:r>
            <a:endParaRPr lang="fr-FR" dirty="0">
              <a:solidFill>
                <a:prstClr val="black">
                  <a:tint val="75000"/>
                </a:prstClr>
              </a:solidFill>
              <a:latin typeface="Calibri"/>
            </a:endParaRPr>
          </a:p>
        </p:txBody>
      </p:sp>
      <p:sp>
        <p:nvSpPr>
          <p:cNvPr id="8" name="Titre 1">
            <a:extLst>
              <a:ext uri="{FF2B5EF4-FFF2-40B4-BE49-F238E27FC236}">
                <a16:creationId xmlns:a16="http://schemas.microsoft.com/office/drawing/2014/main" id="{90D75BCE-0D39-AFB1-B70E-905735FE0416}"/>
              </a:ext>
            </a:extLst>
          </p:cNvPr>
          <p:cNvSpPr txBox="1">
            <a:spLocks/>
          </p:cNvSpPr>
          <p:nvPr/>
        </p:nvSpPr>
        <p:spPr>
          <a:xfrm>
            <a:off x="2238103" y="133123"/>
            <a:ext cx="79744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GB" sz="2500" b="1" dirty="0">
                <a:solidFill>
                  <a:srgbClr val="44546A"/>
                </a:solidFill>
                <a:latin typeface="Calibri" panose="020F0502020204030204"/>
              </a:rPr>
              <a:t>More than 3 000 farmers committed with FCAA</a:t>
            </a:r>
            <a:endParaRPr lang="en-GB" sz="2500" dirty="0">
              <a:solidFill>
                <a:sysClr val="windowText" lastClr="000000"/>
              </a:solidFill>
              <a:latin typeface="Calibri Light" panose="020F0302020204030204"/>
            </a:endParaRPr>
          </a:p>
        </p:txBody>
      </p:sp>
      <p:graphicFrame>
        <p:nvGraphicFramePr>
          <p:cNvPr id="5" name="Graphique 4">
            <a:extLst>
              <a:ext uri="{FF2B5EF4-FFF2-40B4-BE49-F238E27FC236}">
                <a16:creationId xmlns:a16="http://schemas.microsoft.com/office/drawing/2014/main" id="{6696B87B-D819-2C35-E8C2-7F81BEA33467}"/>
              </a:ext>
            </a:extLst>
          </p:cNvPr>
          <p:cNvGraphicFramePr>
            <a:graphicFrameLocks/>
          </p:cNvGraphicFramePr>
          <p:nvPr/>
        </p:nvGraphicFramePr>
        <p:xfrm>
          <a:off x="2238103" y="1576252"/>
          <a:ext cx="8133806" cy="3814355"/>
        </p:xfrm>
        <a:graphic>
          <a:graphicData uri="http://schemas.openxmlformats.org/drawingml/2006/chart">
            <c:chart xmlns:c="http://schemas.openxmlformats.org/drawingml/2006/chart" xmlns:r="http://schemas.openxmlformats.org/officeDocument/2006/relationships" r:id="rId2"/>
          </a:graphicData>
        </a:graphic>
      </p:graphicFrame>
      <p:sp>
        <p:nvSpPr>
          <p:cNvPr id="4" name="ZoneTexte 3">
            <a:extLst>
              <a:ext uri="{FF2B5EF4-FFF2-40B4-BE49-F238E27FC236}">
                <a16:creationId xmlns:a16="http://schemas.microsoft.com/office/drawing/2014/main" id="{11C7BA6C-54AB-44E9-F4D7-4C45BAAB9817}"/>
              </a:ext>
            </a:extLst>
          </p:cNvPr>
          <p:cNvSpPr txBox="1"/>
          <p:nvPr/>
        </p:nvSpPr>
        <p:spPr>
          <a:xfrm>
            <a:off x="3498850" y="5227147"/>
            <a:ext cx="1231900" cy="923330"/>
          </a:xfrm>
          <a:prstGeom prst="rect">
            <a:avLst/>
          </a:prstGeom>
          <a:noFill/>
        </p:spPr>
        <p:txBody>
          <a:bodyPr wrap="square" rtlCol="0">
            <a:spAutoFit/>
          </a:bodyPr>
          <a:lstStyle>
            <a:defPPr>
              <a:defRPr lang="fr-FR"/>
            </a:defPPr>
            <a:lvl1pPr algn="ctr">
              <a:defRPr b="1">
                <a:solidFill>
                  <a:srgbClr val="002060"/>
                </a:solidFill>
              </a:defRPr>
            </a:lvl1pPr>
          </a:lstStyle>
          <a:p>
            <a:r>
              <a:rPr lang="en-GB" dirty="0">
                <a:latin typeface="Calibri"/>
              </a:rPr>
              <a:t>Call for Projects 1</a:t>
            </a:r>
          </a:p>
          <a:p>
            <a:r>
              <a:rPr lang="en-GB" dirty="0">
                <a:latin typeface="Calibri"/>
              </a:rPr>
              <a:t>(2020)</a:t>
            </a:r>
          </a:p>
        </p:txBody>
      </p:sp>
      <p:sp>
        <p:nvSpPr>
          <p:cNvPr id="6" name="ZoneTexte 5">
            <a:extLst>
              <a:ext uri="{FF2B5EF4-FFF2-40B4-BE49-F238E27FC236}">
                <a16:creationId xmlns:a16="http://schemas.microsoft.com/office/drawing/2014/main" id="{3E768710-0B5D-2A87-F881-723E28DF1063}"/>
              </a:ext>
            </a:extLst>
          </p:cNvPr>
          <p:cNvSpPr txBox="1"/>
          <p:nvPr/>
        </p:nvSpPr>
        <p:spPr>
          <a:xfrm>
            <a:off x="5609388" y="5281749"/>
            <a:ext cx="1231900" cy="923330"/>
          </a:xfrm>
          <a:prstGeom prst="rect">
            <a:avLst/>
          </a:prstGeom>
          <a:noFill/>
        </p:spPr>
        <p:txBody>
          <a:bodyPr wrap="square" rtlCol="0">
            <a:spAutoFit/>
          </a:bodyPr>
          <a:lstStyle>
            <a:defPPr>
              <a:defRPr lang="fr-FR"/>
            </a:defPPr>
            <a:lvl1pPr algn="ctr">
              <a:defRPr b="1">
                <a:solidFill>
                  <a:srgbClr val="002060"/>
                </a:solidFill>
              </a:defRPr>
            </a:lvl1pPr>
          </a:lstStyle>
          <a:p>
            <a:r>
              <a:rPr lang="en-GB" dirty="0">
                <a:latin typeface="Calibri"/>
              </a:rPr>
              <a:t>Call for Projects 2</a:t>
            </a:r>
          </a:p>
          <a:p>
            <a:r>
              <a:rPr lang="en-GB" dirty="0">
                <a:latin typeface="Calibri"/>
              </a:rPr>
              <a:t>(2021)</a:t>
            </a:r>
          </a:p>
        </p:txBody>
      </p:sp>
      <p:sp>
        <p:nvSpPr>
          <p:cNvPr id="7" name="ZoneTexte 6">
            <a:extLst>
              <a:ext uri="{FF2B5EF4-FFF2-40B4-BE49-F238E27FC236}">
                <a16:creationId xmlns:a16="http://schemas.microsoft.com/office/drawing/2014/main" id="{FF8D0B58-2F56-ABB5-32C2-CEA5CEF5419F}"/>
              </a:ext>
            </a:extLst>
          </p:cNvPr>
          <p:cNvSpPr txBox="1"/>
          <p:nvPr/>
        </p:nvSpPr>
        <p:spPr>
          <a:xfrm>
            <a:off x="7990648" y="5227147"/>
            <a:ext cx="1231900" cy="923330"/>
          </a:xfrm>
          <a:prstGeom prst="rect">
            <a:avLst/>
          </a:prstGeom>
          <a:noFill/>
        </p:spPr>
        <p:txBody>
          <a:bodyPr wrap="square" rtlCol="0">
            <a:spAutoFit/>
          </a:bodyPr>
          <a:lstStyle/>
          <a:p>
            <a:pPr algn="ctr"/>
            <a:r>
              <a:rPr lang="en-GB" b="1" dirty="0">
                <a:solidFill>
                  <a:srgbClr val="002060"/>
                </a:solidFill>
                <a:latin typeface="Calibri"/>
              </a:rPr>
              <a:t>Call for Projects 3</a:t>
            </a:r>
          </a:p>
          <a:p>
            <a:pPr algn="ctr"/>
            <a:r>
              <a:rPr lang="en-GB" b="1" dirty="0">
                <a:solidFill>
                  <a:srgbClr val="002060"/>
                </a:solidFill>
                <a:latin typeface="Calibri"/>
              </a:rPr>
              <a:t>(2022)</a:t>
            </a:r>
          </a:p>
        </p:txBody>
      </p:sp>
      <p:pic>
        <p:nvPicPr>
          <p:cNvPr id="10" name="Image 9">
            <a:extLst>
              <a:ext uri="{FF2B5EF4-FFF2-40B4-BE49-F238E27FC236}">
                <a16:creationId xmlns:a16="http://schemas.microsoft.com/office/drawing/2014/main" id="{7C22A497-DA94-6133-E47E-0FA7B6D8C4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35311" y="1827979"/>
            <a:ext cx="309563" cy="327523"/>
          </a:xfrm>
          <a:prstGeom prst="rect">
            <a:avLst/>
          </a:prstGeom>
        </p:spPr>
      </p:pic>
      <p:sp>
        <p:nvSpPr>
          <p:cNvPr id="11" name="Rectangle 10">
            <a:extLst>
              <a:ext uri="{FF2B5EF4-FFF2-40B4-BE49-F238E27FC236}">
                <a16:creationId xmlns:a16="http://schemas.microsoft.com/office/drawing/2014/main" id="{6C75A567-8B55-5E46-B477-6E4900303F5A}"/>
              </a:ext>
            </a:extLst>
          </p:cNvPr>
          <p:cNvSpPr/>
          <p:nvPr/>
        </p:nvSpPr>
        <p:spPr>
          <a:xfrm>
            <a:off x="3184523" y="2392489"/>
            <a:ext cx="211138" cy="2541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2" name="ZoneTexte 11">
            <a:extLst>
              <a:ext uri="{FF2B5EF4-FFF2-40B4-BE49-F238E27FC236}">
                <a16:creationId xmlns:a16="http://schemas.microsoft.com/office/drawing/2014/main" id="{8C8345D3-77C5-E366-1B0E-B19A29A70E4B}"/>
              </a:ext>
            </a:extLst>
          </p:cNvPr>
          <p:cNvSpPr txBox="1"/>
          <p:nvPr/>
        </p:nvSpPr>
        <p:spPr>
          <a:xfrm>
            <a:off x="3514724" y="1811474"/>
            <a:ext cx="2546350" cy="369332"/>
          </a:xfrm>
          <a:prstGeom prst="rect">
            <a:avLst/>
          </a:prstGeom>
          <a:noFill/>
        </p:spPr>
        <p:txBody>
          <a:bodyPr wrap="square" rtlCol="0">
            <a:spAutoFit/>
          </a:bodyPr>
          <a:lstStyle/>
          <a:p>
            <a:r>
              <a:rPr lang="en-GB" dirty="0">
                <a:solidFill>
                  <a:prstClr val="white">
                    <a:lumMod val="50000"/>
                  </a:prstClr>
                </a:solidFill>
                <a:latin typeface="Calibri"/>
              </a:rPr>
              <a:t>Nb of farms committed</a:t>
            </a:r>
          </a:p>
        </p:txBody>
      </p:sp>
      <p:sp>
        <p:nvSpPr>
          <p:cNvPr id="13" name="ZoneTexte 12">
            <a:extLst>
              <a:ext uri="{FF2B5EF4-FFF2-40B4-BE49-F238E27FC236}">
                <a16:creationId xmlns:a16="http://schemas.microsoft.com/office/drawing/2014/main" id="{F66751D4-F813-58B2-F6B4-836105A484FB}"/>
              </a:ext>
            </a:extLst>
          </p:cNvPr>
          <p:cNvSpPr txBox="1"/>
          <p:nvPr/>
        </p:nvSpPr>
        <p:spPr>
          <a:xfrm>
            <a:off x="3562350" y="2332079"/>
            <a:ext cx="1612900" cy="369332"/>
          </a:xfrm>
          <a:prstGeom prst="rect">
            <a:avLst/>
          </a:prstGeom>
          <a:noFill/>
        </p:spPr>
        <p:txBody>
          <a:bodyPr wrap="square" rtlCol="0">
            <a:spAutoFit/>
          </a:bodyPr>
          <a:lstStyle/>
          <a:p>
            <a:r>
              <a:rPr lang="en-GB" dirty="0">
                <a:solidFill>
                  <a:prstClr val="white">
                    <a:lumMod val="50000"/>
                  </a:prstClr>
                </a:solidFill>
                <a:latin typeface="Calibri"/>
              </a:rPr>
              <a:t>T Carbon credit </a:t>
            </a:r>
          </a:p>
        </p:txBody>
      </p:sp>
    </p:spTree>
    <p:extLst>
      <p:ext uri="{BB962C8B-B14F-4D97-AF65-F5344CB8AC3E}">
        <p14:creationId xmlns:p14="http://schemas.microsoft.com/office/powerpoint/2010/main" val="11324063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A989D66-B931-2103-05B8-F5F5026D59A4}"/>
              </a:ext>
            </a:extLst>
          </p:cNvPr>
          <p:cNvSpPr>
            <a:spLocks noGrp="1"/>
          </p:cNvSpPr>
          <p:nvPr>
            <p:ph type="dt" sz="half" idx="10"/>
          </p:nvPr>
        </p:nvSpPr>
        <p:spPr/>
        <p:txBody>
          <a:bodyPr/>
          <a:lstStyle/>
          <a:p>
            <a:fld id="{BB7A247B-FDB5-4362-8B8E-48A100564B3F}" type="datetime1">
              <a:rPr lang="fr-FR">
                <a:solidFill>
                  <a:prstClr val="black">
                    <a:tint val="75000"/>
                  </a:prstClr>
                </a:solidFill>
                <a:latin typeface="Calibri"/>
              </a:rPr>
              <a:pPr/>
              <a:t>30/01/2023</a:t>
            </a:fld>
            <a:endParaRPr lang="fr-FR" dirty="0">
              <a:solidFill>
                <a:prstClr val="black">
                  <a:tint val="75000"/>
                </a:prstClr>
              </a:solidFill>
              <a:latin typeface="Calibri"/>
            </a:endParaRPr>
          </a:p>
        </p:txBody>
      </p:sp>
      <p:sp>
        <p:nvSpPr>
          <p:cNvPr id="3" name="Espace réservé du pied de page 2">
            <a:extLst>
              <a:ext uri="{FF2B5EF4-FFF2-40B4-BE49-F238E27FC236}">
                <a16:creationId xmlns:a16="http://schemas.microsoft.com/office/drawing/2014/main" id="{5E19E670-2FBC-898D-F4DF-7E50FC24BDA1}"/>
              </a:ext>
            </a:extLst>
          </p:cNvPr>
          <p:cNvSpPr>
            <a:spLocks noGrp="1"/>
          </p:cNvSpPr>
          <p:nvPr>
            <p:ph type="ftr" sz="quarter" idx="11"/>
          </p:nvPr>
        </p:nvSpPr>
        <p:spPr/>
        <p:txBody>
          <a:bodyPr/>
          <a:lstStyle/>
          <a:p>
            <a:r>
              <a:rPr lang="fr-FR">
                <a:solidFill>
                  <a:prstClr val="black">
                    <a:tint val="75000"/>
                  </a:prstClr>
                </a:solidFill>
                <a:latin typeface="Calibri"/>
              </a:rPr>
              <a:t>FCAA</a:t>
            </a:r>
            <a:endParaRPr lang="fr-FR" dirty="0">
              <a:solidFill>
                <a:prstClr val="black">
                  <a:tint val="75000"/>
                </a:prstClr>
              </a:solidFill>
              <a:latin typeface="Calibri"/>
            </a:endParaRPr>
          </a:p>
        </p:txBody>
      </p:sp>
      <p:sp>
        <p:nvSpPr>
          <p:cNvPr id="5" name="Titre 1">
            <a:extLst>
              <a:ext uri="{FF2B5EF4-FFF2-40B4-BE49-F238E27FC236}">
                <a16:creationId xmlns:a16="http://schemas.microsoft.com/office/drawing/2014/main" id="{B54EBD21-30A1-3EC2-4D09-8138679ECFC5}"/>
              </a:ext>
            </a:extLst>
          </p:cNvPr>
          <p:cNvSpPr>
            <a:spLocks noGrp="1"/>
          </p:cNvSpPr>
          <p:nvPr>
            <p:ph type="title"/>
          </p:nvPr>
        </p:nvSpPr>
        <p:spPr>
          <a:xfrm>
            <a:off x="2417509" y="152603"/>
            <a:ext cx="7787208" cy="744265"/>
          </a:xfrm>
        </p:spPr>
        <p:txBody>
          <a:bodyPr vert="horz" lIns="91440" tIns="45720" rIns="91440" bIns="45720" rtlCol="0" anchor="ctr">
            <a:normAutofit/>
          </a:bodyPr>
          <a:lstStyle/>
          <a:p>
            <a:pPr algn="r" defTabSz="914400">
              <a:lnSpc>
                <a:spcPct val="90000"/>
              </a:lnSpc>
            </a:pPr>
            <a:r>
              <a:rPr lang="en-US" sz="2500" b="1" dirty="0">
                <a:solidFill>
                  <a:srgbClr val="44546A"/>
                </a:solidFill>
                <a:latin typeface="Calibri" panose="020F0502020204030204"/>
                <a:cs typeface="+mj-cs"/>
              </a:rPr>
              <a:t>Example of the 1</a:t>
            </a:r>
            <a:r>
              <a:rPr lang="en-US" sz="2500" b="1" baseline="30000" dirty="0">
                <a:solidFill>
                  <a:srgbClr val="44546A"/>
                </a:solidFill>
                <a:latin typeface="Calibri" panose="020F0502020204030204"/>
                <a:cs typeface="+mj-cs"/>
              </a:rPr>
              <a:t>st</a:t>
            </a:r>
            <a:r>
              <a:rPr lang="en-US" sz="2500" b="1" dirty="0">
                <a:solidFill>
                  <a:srgbClr val="44546A"/>
                </a:solidFill>
                <a:latin typeface="Calibri" panose="020F0502020204030204"/>
                <a:cs typeface="+mj-cs"/>
              </a:rPr>
              <a:t> call for projects</a:t>
            </a:r>
            <a:endParaRPr lang="fr-FR" sz="2500" b="1" dirty="0">
              <a:solidFill>
                <a:srgbClr val="44546A"/>
              </a:solidFill>
              <a:latin typeface="Calibri" panose="020F0502020204030204"/>
              <a:cs typeface="+mj-cs"/>
            </a:endParaRPr>
          </a:p>
        </p:txBody>
      </p:sp>
      <p:sp>
        <p:nvSpPr>
          <p:cNvPr id="6" name="Rectangle à coins arrondis 4">
            <a:extLst>
              <a:ext uri="{FF2B5EF4-FFF2-40B4-BE49-F238E27FC236}">
                <a16:creationId xmlns:a16="http://schemas.microsoft.com/office/drawing/2014/main" id="{FCAE8DA6-FB5F-EEEE-376D-E6851478BFDF}"/>
              </a:ext>
            </a:extLst>
          </p:cNvPr>
          <p:cNvSpPr/>
          <p:nvPr/>
        </p:nvSpPr>
        <p:spPr>
          <a:xfrm>
            <a:off x="1524001" y="3309407"/>
            <a:ext cx="9111149" cy="3263969"/>
          </a:xfrm>
          <a:prstGeom prst="roundRect">
            <a:avLst/>
          </a:prstGeom>
          <a:solidFill>
            <a:srgbClr val="4472C4">
              <a:lumMod val="20000"/>
              <a:lumOff val="80000"/>
            </a:srgbClr>
          </a:solidFill>
          <a:ln w="12700" cap="flat" cmpd="sng" algn="ctr">
            <a:noFill/>
            <a:prstDash val="solid"/>
            <a:miter lim="800000"/>
          </a:ln>
          <a:effectLst/>
        </p:spPr>
        <p:txBody>
          <a:bodyPr rtlCol="0" anchor="ctr"/>
          <a:lstStyle/>
          <a:p>
            <a:pPr algn="ctr">
              <a:defRPr/>
            </a:pPr>
            <a:endParaRPr lang="fr-FR" sz="1400" kern="0">
              <a:solidFill>
                <a:prstClr val="white"/>
              </a:solidFill>
              <a:latin typeface="Calibri"/>
            </a:endParaRPr>
          </a:p>
        </p:txBody>
      </p:sp>
      <p:sp>
        <p:nvSpPr>
          <p:cNvPr id="7" name="Rectangle à coins arrondis 5">
            <a:extLst>
              <a:ext uri="{FF2B5EF4-FFF2-40B4-BE49-F238E27FC236}">
                <a16:creationId xmlns:a16="http://schemas.microsoft.com/office/drawing/2014/main" id="{37092613-C793-0E63-89E9-EF97966E18E8}"/>
              </a:ext>
            </a:extLst>
          </p:cNvPr>
          <p:cNvSpPr/>
          <p:nvPr/>
        </p:nvSpPr>
        <p:spPr>
          <a:xfrm>
            <a:off x="1593665" y="2340643"/>
            <a:ext cx="9022080" cy="891536"/>
          </a:xfrm>
          <a:prstGeom prst="roundRect">
            <a:avLst/>
          </a:prstGeom>
          <a:solidFill>
            <a:srgbClr val="70AD47">
              <a:lumMod val="40000"/>
              <a:lumOff val="60000"/>
            </a:srgbClr>
          </a:solidFill>
          <a:ln w="12700" cap="flat" cmpd="sng" algn="ctr">
            <a:noFill/>
            <a:prstDash val="solid"/>
            <a:miter lim="800000"/>
          </a:ln>
          <a:effectLst/>
        </p:spPr>
        <p:txBody>
          <a:bodyPr rtlCol="0" anchor="ctr"/>
          <a:lstStyle/>
          <a:p>
            <a:pPr algn="ctr">
              <a:defRPr/>
            </a:pPr>
            <a:endParaRPr lang="fr-FR" sz="1600" kern="0">
              <a:solidFill>
                <a:prstClr val="white"/>
              </a:solidFill>
              <a:latin typeface="Calibri"/>
            </a:endParaRPr>
          </a:p>
        </p:txBody>
      </p:sp>
      <p:sp>
        <p:nvSpPr>
          <p:cNvPr id="8" name="Rectangle à coins arrondis 6">
            <a:extLst>
              <a:ext uri="{FF2B5EF4-FFF2-40B4-BE49-F238E27FC236}">
                <a16:creationId xmlns:a16="http://schemas.microsoft.com/office/drawing/2014/main" id="{05A74A9B-69D3-EBD7-1D34-5D1EFE6F629A}"/>
              </a:ext>
            </a:extLst>
          </p:cNvPr>
          <p:cNvSpPr/>
          <p:nvPr/>
        </p:nvSpPr>
        <p:spPr>
          <a:xfrm>
            <a:off x="1593665" y="1488858"/>
            <a:ext cx="9022080" cy="814079"/>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algn="ctr">
              <a:defRPr/>
            </a:pPr>
            <a:endParaRPr lang="fr-FR" sz="1600" kern="0">
              <a:solidFill>
                <a:prstClr val="white"/>
              </a:solidFill>
              <a:latin typeface="Calibri"/>
            </a:endParaRPr>
          </a:p>
        </p:txBody>
      </p:sp>
      <p:graphicFrame>
        <p:nvGraphicFramePr>
          <p:cNvPr id="9" name="Diagramme 8">
            <a:extLst>
              <a:ext uri="{FF2B5EF4-FFF2-40B4-BE49-F238E27FC236}">
                <a16:creationId xmlns:a16="http://schemas.microsoft.com/office/drawing/2014/main" id="{92A17028-108F-E4EC-8BC3-849C55283A85}"/>
              </a:ext>
            </a:extLst>
          </p:cNvPr>
          <p:cNvGraphicFramePr/>
          <p:nvPr/>
        </p:nvGraphicFramePr>
        <p:xfrm>
          <a:off x="1837230" y="3450423"/>
          <a:ext cx="8676169" cy="2882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Heptagone 9">
            <a:extLst>
              <a:ext uri="{FF2B5EF4-FFF2-40B4-BE49-F238E27FC236}">
                <a16:creationId xmlns:a16="http://schemas.microsoft.com/office/drawing/2014/main" id="{FBA505DD-3B80-9372-4430-46C0C6ED1D3D}"/>
              </a:ext>
            </a:extLst>
          </p:cNvPr>
          <p:cNvSpPr/>
          <p:nvPr/>
        </p:nvSpPr>
        <p:spPr>
          <a:xfrm>
            <a:off x="2685643" y="4086867"/>
            <a:ext cx="687489" cy="571858"/>
          </a:xfrm>
          <a:prstGeom prst="heptagon">
            <a:avLst/>
          </a:prstGeom>
          <a:solidFill>
            <a:srgbClr val="70AD47">
              <a:lumMod val="75000"/>
            </a:srgbClr>
          </a:solidFill>
          <a:ln w="12700" cap="flat" cmpd="sng" algn="ctr">
            <a:noFill/>
            <a:prstDash val="solid"/>
            <a:miter lim="800000"/>
          </a:ln>
          <a:effectLst/>
        </p:spPr>
        <p:txBody>
          <a:bodyPr rtlCol="0" anchor="ctr"/>
          <a:lstStyle/>
          <a:p>
            <a:pPr algn="ctr">
              <a:defRPr/>
            </a:pPr>
            <a:r>
              <a:rPr lang="fr-FR" kern="0" dirty="0">
                <a:solidFill>
                  <a:prstClr val="white"/>
                </a:solidFill>
                <a:latin typeface="Calibri"/>
              </a:rPr>
              <a:t>453</a:t>
            </a:r>
            <a:endParaRPr lang="fr-FR" sz="400" kern="0" dirty="0">
              <a:solidFill>
                <a:prstClr val="white"/>
              </a:solidFill>
              <a:latin typeface="Calibri"/>
            </a:endParaRPr>
          </a:p>
        </p:txBody>
      </p:sp>
      <p:sp>
        <p:nvSpPr>
          <p:cNvPr id="11" name="Heptagone 10">
            <a:extLst>
              <a:ext uri="{FF2B5EF4-FFF2-40B4-BE49-F238E27FC236}">
                <a16:creationId xmlns:a16="http://schemas.microsoft.com/office/drawing/2014/main" id="{A467F35E-BA05-D298-D7F3-AA10D643A7D9}"/>
              </a:ext>
            </a:extLst>
          </p:cNvPr>
          <p:cNvSpPr/>
          <p:nvPr/>
        </p:nvSpPr>
        <p:spPr>
          <a:xfrm>
            <a:off x="4797143" y="4087582"/>
            <a:ext cx="718481" cy="571798"/>
          </a:xfrm>
          <a:prstGeom prst="heptagon">
            <a:avLst/>
          </a:prstGeom>
          <a:solidFill>
            <a:srgbClr val="70AD47">
              <a:lumMod val="75000"/>
            </a:srgbClr>
          </a:solidFill>
          <a:ln w="12700" cap="flat" cmpd="sng" algn="ctr">
            <a:noFill/>
            <a:prstDash val="solid"/>
            <a:miter lim="800000"/>
          </a:ln>
          <a:effectLst/>
        </p:spPr>
        <p:txBody>
          <a:bodyPr rtlCol="0" anchor="ctr"/>
          <a:lstStyle/>
          <a:p>
            <a:pPr algn="ctr">
              <a:defRPr/>
            </a:pPr>
            <a:r>
              <a:rPr lang="fr-FR" kern="0" dirty="0">
                <a:solidFill>
                  <a:prstClr val="white"/>
                </a:solidFill>
                <a:latin typeface="Calibri"/>
              </a:rPr>
              <a:t>284</a:t>
            </a:r>
          </a:p>
        </p:txBody>
      </p:sp>
      <p:sp>
        <p:nvSpPr>
          <p:cNvPr id="12" name="Heptagone 11">
            <a:extLst>
              <a:ext uri="{FF2B5EF4-FFF2-40B4-BE49-F238E27FC236}">
                <a16:creationId xmlns:a16="http://schemas.microsoft.com/office/drawing/2014/main" id="{DB55A70E-9F66-1478-870F-90709BDFC4AF}"/>
              </a:ext>
            </a:extLst>
          </p:cNvPr>
          <p:cNvSpPr/>
          <p:nvPr/>
        </p:nvSpPr>
        <p:spPr>
          <a:xfrm>
            <a:off x="9054491" y="4086868"/>
            <a:ext cx="841611" cy="571797"/>
          </a:xfrm>
          <a:prstGeom prst="heptagon">
            <a:avLst/>
          </a:prstGeom>
          <a:solidFill>
            <a:srgbClr val="70AD47">
              <a:lumMod val="75000"/>
            </a:srgbClr>
          </a:solidFill>
          <a:ln w="12700" cap="flat" cmpd="sng" algn="ctr">
            <a:noFill/>
            <a:prstDash val="solid"/>
            <a:miter lim="800000"/>
          </a:ln>
          <a:effectLst/>
        </p:spPr>
        <p:txBody>
          <a:bodyPr rtlCol="0" anchor="ctr"/>
          <a:lstStyle/>
          <a:p>
            <a:pPr algn="ctr">
              <a:defRPr/>
            </a:pPr>
            <a:r>
              <a:rPr lang="fr-FR" kern="0" dirty="0">
                <a:solidFill>
                  <a:prstClr val="white"/>
                </a:solidFill>
                <a:latin typeface="Calibri"/>
              </a:rPr>
              <a:t>465</a:t>
            </a:r>
          </a:p>
        </p:txBody>
      </p:sp>
      <p:sp>
        <p:nvSpPr>
          <p:cNvPr id="13" name="Heptagone 12">
            <a:extLst>
              <a:ext uri="{FF2B5EF4-FFF2-40B4-BE49-F238E27FC236}">
                <a16:creationId xmlns:a16="http://schemas.microsoft.com/office/drawing/2014/main" id="{56A03AEB-3D36-2FE0-58E2-F4843305E738}"/>
              </a:ext>
            </a:extLst>
          </p:cNvPr>
          <p:cNvSpPr/>
          <p:nvPr/>
        </p:nvSpPr>
        <p:spPr>
          <a:xfrm>
            <a:off x="6930059" y="4086869"/>
            <a:ext cx="749209" cy="571797"/>
          </a:xfrm>
          <a:prstGeom prst="heptagon">
            <a:avLst/>
          </a:prstGeom>
          <a:solidFill>
            <a:srgbClr val="70AD47">
              <a:lumMod val="75000"/>
            </a:srgbClr>
          </a:solidFill>
          <a:ln w="12700" cap="flat" cmpd="sng" algn="ctr">
            <a:noFill/>
            <a:prstDash val="solid"/>
            <a:miter lim="800000"/>
          </a:ln>
          <a:effectLst/>
        </p:spPr>
        <p:txBody>
          <a:bodyPr rtlCol="0" anchor="ctr"/>
          <a:lstStyle/>
          <a:p>
            <a:pPr algn="ctr">
              <a:defRPr/>
            </a:pPr>
            <a:r>
              <a:rPr lang="fr-FR" kern="0" dirty="0">
                <a:solidFill>
                  <a:prstClr val="white"/>
                </a:solidFill>
                <a:latin typeface="Calibri"/>
              </a:rPr>
              <a:t>153</a:t>
            </a:r>
          </a:p>
        </p:txBody>
      </p:sp>
      <p:sp>
        <p:nvSpPr>
          <p:cNvPr id="14" name="Heptagone 13">
            <a:extLst>
              <a:ext uri="{FF2B5EF4-FFF2-40B4-BE49-F238E27FC236}">
                <a16:creationId xmlns:a16="http://schemas.microsoft.com/office/drawing/2014/main" id="{69FA75B4-46B7-50A7-E5FC-603543CE89DA}"/>
              </a:ext>
            </a:extLst>
          </p:cNvPr>
          <p:cNvSpPr/>
          <p:nvPr/>
        </p:nvSpPr>
        <p:spPr>
          <a:xfrm>
            <a:off x="4224244" y="1625955"/>
            <a:ext cx="650183" cy="480768"/>
          </a:xfrm>
          <a:prstGeom prst="heptagon">
            <a:avLst/>
          </a:prstGeom>
          <a:solidFill>
            <a:srgbClr val="FFC000"/>
          </a:solidFill>
          <a:ln w="12700" cap="flat" cmpd="sng" algn="ctr">
            <a:noFill/>
            <a:prstDash val="solid"/>
            <a:miter lim="800000"/>
          </a:ln>
          <a:effectLst/>
        </p:spPr>
        <p:txBody>
          <a:bodyPr rtlCol="0" anchor="ctr"/>
          <a:lstStyle/>
          <a:p>
            <a:pPr algn="ctr">
              <a:defRPr/>
            </a:pPr>
            <a:r>
              <a:rPr lang="fr-FR" sz="1600" kern="0" dirty="0">
                <a:solidFill>
                  <a:prstClr val="white"/>
                </a:solidFill>
                <a:latin typeface="Calibri"/>
              </a:rPr>
              <a:t>301</a:t>
            </a:r>
          </a:p>
        </p:txBody>
      </p:sp>
      <p:sp>
        <p:nvSpPr>
          <p:cNvPr id="15" name="ZoneTexte 14">
            <a:extLst>
              <a:ext uri="{FF2B5EF4-FFF2-40B4-BE49-F238E27FC236}">
                <a16:creationId xmlns:a16="http://schemas.microsoft.com/office/drawing/2014/main" id="{C74D5B6B-9EBA-1289-AAEF-2C95C92A86B9}"/>
              </a:ext>
            </a:extLst>
          </p:cNvPr>
          <p:cNvSpPr txBox="1"/>
          <p:nvPr/>
        </p:nvSpPr>
        <p:spPr>
          <a:xfrm>
            <a:off x="2417509" y="1551099"/>
            <a:ext cx="1806734" cy="584775"/>
          </a:xfrm>
          <a:prstGeom prst="rect">
            <a:avLst/>
          </a:prstGeom>
          <a:noFill/>
        </p:spPr>
        <p:txBody>
          <a:bodyPr wrap="square" rtlCol="0">
            <a:spAutoFit/>
          </a:bodyPr>
          <a:lstStyle/>
          <a:p>
            <a:pPr algn="ctr">
              <a:defRPr/>
            </a:pPr>
            <a:r>
              <a:rPr lang="fr-FR" sz="1600" kern="0" dirty="0">
                <a:solidFill>
                  <a:prstClr val="black"/>
                </a:solidFill>
                <a:latin typeface="Calibri"/>
              </a:rPr>
              <a:t>FARMS </a:t>
            </a:r>
          </a:p>
          <a:p>
            <a:pPr algn="ctr">
              <a:defRPr/>
            </a:pPr>
            <a:r>
              <a:rPr lang="fr-FR" sz="1600" kern="0" dirty="0">
                <a:solidFill>
                  <a:prstClr val="black"/>
                </a:solidFill>
                <a:latin typeface="Calibri"/>
              </a:rPr>
              <a:t>NUMBER</a:t>
            </a:r>
          </a:p>
        </p:txBody>
      </p:sp>
      <p:sp>
        <p:nvSpPr>
          <p:cNvPr id="16" name="Heptagone 15">
            <a:extLst>
              <a:ext uri="{FF2B5EF4-FFF2-40B4-BE49-F238E27FC236}">
                <a16:creationId xmlns:a16="http://schemas.microsoft.com/office/drawing/2014/main" id="{DFBF8535-F301-656A-C60A-94A210F61AFC}"/>
              </a:ext>
            </a:extLst>
          </p:cNvPr>
          <p:cNvSpPr/>
          <p:nvPr/>
        </p:nvSpPr>
        <p:spPr>
          <a:xfrm>
            <a:off x="7254238" y="1625955"/>
            <a:ext cx="571063" cy="480768"/>
          </a:xfrm>
          <a:prstGeom prst="heptagon">
            <a:avLst/>
          </a:prstGeom>
          <a:solidFill>
            <a:srgbClr val="FFC000"/>
          </a:solidFill>
          <a:ln w="12700" cap="flat" cmpd="sng" algn="ctr">
            <a:noFill/>
            <a:prstDash val="solid"/>
            <a:miter lim="800000"/>
          </a:ln>
          <a:effectLst/>
        </p:spPr>
        <p:txBody>
          <a:bodyPr rtlCol="0" anchor="ctr"/>
          <a:lstStyle/>
          <a:p>
            <a:pPr algn="ctr">
              <a:defRPr/>
            </a:pPr>
            <a:r>
              <a:rPr lang="fr-FR" sz="1600" kern="0" dirty="0">
                <a:solidFill>
                  <a:prstClr val="white"/>
                </a:solidFill>
                <a:latin typeface="Calibri"/>
              </a:rPr>
              <a:t>4.5</a:t>
            </a:r>
          </a:p>
        </p:txBody>
      </p:sp>
      <p:sp>
        <p:nvSpPr>
          <p:cNvPr id="17" name="ZoneTexte 16">
            <a:extLst>
              <a:ext uri="{FF2B5EF4-FFF2-40B4-BE49-F238E27FC236}">
                <a16:creationId xmlns:a16="http://schemas.microsoft.com/office/drawing/2014/main" id="{D3D189BA-2E9D-6334-497F-018B01C44D1E}"/>
              </a:ext>
            </a:extLst>
          </p:cNvPr>
          <p:cNvSpPr txBox="1"/>
          <p:nvPr/>
        </p:nvSpPr>
        <p:spPr>
          <a:xfrm>
            <a:off x="4970220" y="1542397"/>
            <a:ext cx="2188222" cy="707886"/>
          </a:xfrm>
          <a:prstGeom prst="rect">
            <a:avLst/>
          </a:prstGeom>
          <a:noFill/>
        </p:spPr>
        <p:txBody>
          <a:bodyPr wrap="square" rtlCol="0">
            <a:spAutoFit/>
          </a:bodyPr>
          <a:lstStyle/>
          <a:p>
            <a:pPr algn="ctr">
              <a:defRPr/>
            </a:pPr>
            <a:r>
              <a:rPr lang="fr-FR" sz="1600" kern="0" dirty="0">
                <a:solidFill>
                  <a:prstClr val="black"/>
                </a:solidFill>
                <a:latin typeface="Calibri"/>
              </a:rPr>
              <a:t>NEW PRACTICES</a:t>
            </a:r>
          </a:p>
          <a:p>
            <a:pPr algn="ctr">
              <a:defRPr/>
            </a:pPr>
            <a:r>
              <a:rPr lang="fr-FR" sz="1600" kern="0" dirty="0">
                <a:solidFill>
                  <a:prstClr val="black"/>
                </a:solidFill>
                <a:latin typeface="Calibri"/>
              </a:rPr>
              <a:t>NUMBER </a:t>
            </a:r>
          </a:p>
          <a:p>
            <a:pPr algn="ctr">
              <a:defRPr/>
            </a:pPr>
            <a:r>
              <a:rPr lang="fr-FR" sz="800" kern="0" dirty="0">
                <a:solidFill>
                  <a:prstClr val="black"/>
                </a:solidFill>
                <a:latin typeface="Calibri"/>
              </a:rPr>
              <a:t>per </a:t>
            </a:r>
            <a:r>
              <a:rPr lang="fr-FR" sz="800" kern="0" dirty="0" err="1">
                <a:solidFill>
                  <a:prstClr val="black"/>
                </a:solidFill>
                <a:latin typeface="Calibri"/>
              </a:rPr>
              <a:t>farm</a:t>
            </a:r>
            <a:endParaRPr lang="fr-FR" sz="800" kern="0" dirty="0">
              <a:solidFill>
                <a:prstClr val="black"/>
              </a:solidFill>
              <a:latin typeface="Calibri"/>
            </a:endParaRPr>
          </a:p>
        </p:txBody>
      </p:sp>
      <p:sp>
        <p:nvSpPr>
          <p:cNvPr id="18" name="Heptagone 17">
            <a:extLst>
              <a:ext uri="{FF2B5EF4-FFF2-40B4-BE49-F238E27FC236}">
                <a16:creationId xmlns:a16="http://schemas.microsoft.com/office/drawing/2014/main" id="{CEF17FF0-79FC-43D3-45D3-4ECBE64616C8}"/>
              </a:ext>
            </a:extLst>
          </p:cNvPr>
          <p:cNvSpPr/>
          <p:nvPr/>
        </p:nvSpPr>
        <p:spPr>
          <a:xfrm>
            <a:off x="9896103" y="1586984"/>
            <a:ext cx="686793" cy="552481"/>
          </a:xfrm>
          <a:prstGeom prst="heptagon">
            <a:avLst/>
          </a:prstGeom>
          <a:solidFill>
            <a:srgbClr val="FFC000"/>
          </a:solidFill>
          <a:ln w="12700" cap="flat" cmpd="sng" algn="ctr">
            <a:noFill/>
            <a:prstDash val="solid"/>
            <a:miter lim="800000"/>
          </a:ln>
          <a:effectLst/>
        </p:spPr>
        <p:txBody>
          <a:bodyPr rtlCol="0" anchor="ctr"/>
          <a:lstStyle/>
          <a:p>
            <a:pPr algn="ctr">
              <a:defRPr/>
            </a:pPr>
            <a:r>
              <a:rPr lang="fr-FR" sz="1600" kern="0" dirty="0">
                <a:solidFill>
                  <a:prstClr val="white"/>
                </a:solidFill>
                <a:latin typeface="Calibri"/>
              </a:rPr>
              <a:t>459</a:t>
            </a:r>
          </a:p>
        </p:txBody>
      </p:sp>
      <p:sp>
        <p:nvSpPr>
          <p:cNvPr id="19" name="ZoneTexte 18">
            <a:extLst>
              <a:ext uri="{FF2B5EF4-FFF2-40B4-BE49-F238E27FC236}">
                <a16:creationId xmlns:a16="http://schemas.microsoft.com/office/drawing/2014/main" id="{826E3835-AACA-C2A4-FCDB-983E79561BE9}"/>
              </a:ext>
            </a:extLst>
          </p:cNvPr>
          <p:cNvSpPr txBox="1"/>
          <p:nvPr/>
        </p:nvSpPr>
        <p:spPr>
          <a:xfrm>
            <a:off x="7982634" y="1538049"/>
            <a:ext cx="2039204" cy="723275"/>
          </a:xfrm>
          <a:prstGeom prst="rect">
            <a:avLst/>
          </a:prstGeom>
          <a:noFill/>
        </p:spPr>
        <p:txBody>
          <a:bodyPr wrap="square" rtlCol="0">
            <a:spAutoFit/>
          </a:bodyPr>
          <a:lstStyle/>
          <a:p>
            <a:pPr algn="ctr">
              <a:defRPr/>
            </a:pPr>
            <a:r>
              <a:rPr lang="fr-FR" sz="1600" kern="0" dirty="0">
                <a:solidFill>
                  <a:prstClr val="black"/>
                </a:solidFill>
                <a:latin typeface="Calibri"/>
              </a:rPr>
              <a:t>AVERAGE POTENTIAL CARBON GAIN</a:t>
            </a:r>
          </a:p>
          <a:p>
            <a:pPr algn="ctr">
              <a:defRPr/>
            </a:pPr>
            <a:r>
              <a:rPr lang="fr-FR" sz="900" kern="0" dirty="0">
                <a:solidFill>
                  <a:prstClr val="black"/>
                </a:solidFill>
                <a:latin typeface="Calibri"/>
              </a:rPr>
              <a:t>T CO</a:t>
            </a:r>
            <a:r>
              <a:rPr lang="fr-FR" sz="900" kern="0" baseline="-25000" dirty="0">
                <a:solidFill>
                  <a:prstClr val="black"/>
                </a:solidFill>
                <a:latin typeface="Calibri"/>
              </a:rPr>
              <a:t>2</a:t>
            </a:r>
            <a:r>
              <a:rPr lang="fr-FR" sz="900" kern="0" dirty="0">
                <a:solidFill>
                  <a:prstClr val="black"/>
                </a:solidFill>
                <a:latin typeface="Calibri"/>
              </a:rPr>
              <a:t>/</a:t>
            </a:r>
            <a:r>
              <a:rPr lang="fr-FR" sz="900" kern="0" dirty="0" err="1">
                <a:solidFill>
                  <a:prstClr val="black"/>
                </a:solidFill>
                <a:latin typeface="Calibri"/>
              </a:rPr>
              <a:t>farm</a:t>
            </a:r>
            <a:endParaRPr lang="fr-FR" sz="900" kern="0" dirty="0">
              <a:solidFill>
                <a:prstClr val="black"/>
              </a:solidFill>
              <a:latin typeface="Calibri"/>
            </a:endParaRPr>
          </a:p>
        </p:txBody>
      </p:sp>
      <p:sp>
        <p:nvSpPr>
          <p:cNvPr id="20" name="Rectangle à coins arrondis 18">
            <a:extLst>
              <a:ext uri="{FF2B5EF4-FFF2-40B4-BE49-F238E27FC236}">
                <a16:creationId xmlns:a16="http://schemas.microsoft.com/office/drawing/2014/main" id="{9268CCF4-8E2D-BC11-14D0-2B3CBE63F41A}"/>
              </a:ext>
            </a:extLst>
          </p:cNvPr>
          <p:cNvSpPr/>
          <p:nvPr/>
        </p:nvSpPr>
        <p:spPr>
          <a:xfrm>
            <a:off x="4512866" y="2366518"/>
            <a:ext cx="3469768" cy="773361"/>
          </a:xfrm>
          <a:prstGeom prst="roundRect">
            <a:avLst/>
          </a:prstGeom>
          <a:solidFill>
            <a:srgbClr val="70AD47">
              <a:lumMod val="75000"/>
            </a:srgbClr>
          </a:solidFill>
          <a:ln w="12700" cap="flat" cmpd="sng" algn="ctr">
            <a:noFill/>
            <a:prstDash val="solid"/>
            <a:miter lim="800000"/>
          </a:ln>
          <a:effectLst/>
        </p:spPr>
        <p:txBody>
          <a:bodyPr rtlCol="0" anchor="ctr"/>
          <a:lstStyle/>
          <a:p>
            <a:pPr algn="ctr">
              <a:defRPr/>
            </a:pPr>
            <a:r>
              <a:rPr lang="fr-FR" sz="2400" kern="0" dirty="0">
                <a:solidFill>
                  <a:prstClr val="white"/>
                </a:solidFill>
                <a:latin typeface="Calibri"/>
              </a:rPr>
              <a:t>138 000</a:t>
            </a:r>
          </a:p>
          <a:p>
            <a:pPr algn="ctr">
              <a:defRPr/>
            </a:pPr>
            <a:r>
              <a:rPr lang="fr-FR" sz="1600" kern="0" dirty="0">
                <a:solidFill>
                  <a:prstClr val="white"/>
                </a:solidFill>
                <a:latin typeface="Calibri"/>
              </a:rPr>
              <a:t> </a:t>
            </a:r>
            <a:r>
              <a:rPr lang="en-US" sz="1600" kern="0" dirty="0">
                <a:solidFill>
                  <a:prstClr val="white"/>
                </a:solidFill>
                <a:latin typeface="Calibri"/>
              </a:rPr>
              <a:t>tons of CO2 avoided over 2020-2025</a:t>
            </a:r>
            <a:endParaRPr lang="fr-FR" sz="1600" kern="0" dirty="0">
              <a:solidFill>
                <a:prstClr val="white"/>
              </a:solidFill>
              <a:latin typeface="Calibri"/>
            </a:endParaRPr>
          </a:p>
        </p:txBody>
      </p:sp>
      <p:sp>
        <p:nvSpPr>
          <p:cNvPr id="21" name="Heptagone 20">
            <a:extLst>
              <a:ext uri="{FF2B5EF4-FFF2-40B4-BE49-F238E27FC236}">
                <a16:creationId xmlns:a16="http://schemas.microsoft.com/office/drawing/2014/main" id="{B592CBFD-33F1-E34B-2762-49D66C9DAA5A}"/>
              </a:ext>
            </a:extLst>
          </p:cNvPr>
          <p:cNvSpPr/>
          <p:nvPr/>
        </p:nvSpPr>
        <p:spPr>
          <a:xfrm>
            <a:off x="1645810" y="6606868"/>
            <a:ext cx="208461" cy="208381"/>
          </a:xfrm>
          <a:prstGeom prst="heptagon">
            <a:avLst/>
          </a:prstGeom>
          <a:solidFill>
            <a:srgbClr val="70AD47">
              <a:lumMod val="75000"/>
            </a:srgbClr>
          </a:solidFill>
          <a:ln w="12700" cap="flat" cmpd="sng" algn="ctr">
            <a:noFill/>
            <a:prstDash val="solid"/>
            <a:miter lim="800000"/>
          </a:ln>
          <a:effectLst/>
        </p:spPr>
        <p:txBody>
          <a:bodyPr rtlCol="0" anchor="ctr"/>
          <a:lstStyle/>
          <a:p>
            <a:pPr algn="ctr">
              <a:defRPr/>
            </a:pPr>
            <a:endParaRPr lang="fr-FR" kern="0" dirty="0">
              <a:solidFill>
                <a:prstClr val="white"/>
              </a:solidFill>
              <a:latin typeface="Calibri"/>
            </a:endParaRPr>
          </a:p>
        </p:txBody>
      </p:sp>
      <p:sp>
        <p:nvSpPr>
          <p:cNvPr id="22" name="ZoneTexte 21">
            <a:extLst>
              <a:ext uri="{FF2B5EF4-FFF2-40B4-BE49-F238E27FC236}">
                <a16:creationId xmlns:a16="http://schemas.microsoft.com/office/drawing/2014/main" id="{C029F762-3521-8C5C-3F7A-B9ABB8190389}"/>
              </a:ext>
            </a:extLst>
          </p:cNvPr>
          <p:cNvSpPr txBox="1"/>
          <p:nvPr/>
        </p:nvSpPr>
        <p:spPr>
          <a:xfrm>
            <a:off x="1785856" y="6581002"/>
            <a:ext cx="1360777" cy="276999"/>
          </a:xfrm>
          <a:prstGeom prst="rect">
            <a:avLst/>
          </a:prstGeom>
          <a:noFill/>
        </p:spPr>
        <p:txBody>
          <a:bodyPr wrap="square" rtlCol="0">
            <a:spAutoFit/>
          </a:bodyPr>
          <a:lstStyle/>
          <a:p>
            <a:pPr>
              <a:defRPr/>
            </a:pPr>
            <a:r>
              <a:rPr lang="en-US" sz="600" kern="0" dirty="0">
                <a:solidFill>
                  <a:prstClr val="black"/>
                </a:solidFill>
                <a:latin typeface="Calibri"/>
              </a:rPr>
              <a:t>Number of levers per theme for the 300 farms</a:t>
            </a:r>
            <a:endParaRPr lang="fr-FR" sz="600" kern="0" dirty="0">
              <a:solidFill>
                <a:prstClr val="black"/>
              </a:solidFill>
              <a:latin typeface="Calibri"/>
            </a:endParaRPr>
          </a:p>
        </p:txBody>
      </p:sp>
      <p:pic>
        <p:nvPicPr>
          <p:cNvPr id="23" name="Image 22">
            <a:extLst>
              <a:ext uri="{FF2B5EF4-FFF2-40B4-BE49-F238E27FC236}">
                <a16:creationId xmlns:a16="http://schemas.microsoft.com/office/drawing/2014/main" id="{AF108368-EE64-C92E-3FD8-755F1928DF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30569" y="1648143"/>
            <a:ext cx="514874" cy="502375"/>
          </a:xfrm>
          <a:prstGeom prst="rect">
            <a:avLst/>
          </a:prstGeom>
        </p:spPr>
      </p:pic>
      <p:pic>
        <p:nvPicPr>
          <p:cNvPr id="24" name="Image 23">
            <a:extLst>
              <a:ext uri="{FF2B5EF4-FFF2-40B4-BE49-F238E27FC236}">
                <a16:creationId xmlns:a16="http://schemas.microsoft.com/office/drawing/2014/main" id="{C743154A-8FC8-C3FA-BC5B-946C836A60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52595" y="2452366"/>
            <a:ext cx="480552" cy="662074"/>
          </a:xfrm>
          <a:prstGeom prst="rect">
            <a:avLst/>
          </a:prstGeom>
        </p:spPr>
      </p:pic>
      <p:pic>
        <p:nvPicPr>
          <p:cNvPr id="25" name="Image 24">
            <a:extLst>
              <a:ext uri="{FF2B5EF4-FFF2-40B4-BE49-F238E27FC236}">
                <a16:creationId xmlns:a16="http://schemas.microsoft.com/office/drawing/2014/main" id="{31C63833-7B25-E4C1-B04A-3EEBD06CC5A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45810" y="3653147"/>
            <a:ext cx="400243" cy="377086"/>
          </a:xfrm>
          <a:prstGeom prst="rect">
            <a:avLst/>
          </a:prstGeom>
        </p:spPr>
      </p:pic>
      <p:sp>
        <p:nvSpPr>
          <p:cNvPr id="26" name="ZoneTexte 25">
            <a:extLst>
              <a:ext uri="{FF2B5EF4-FFF2-40B4-BE49-F238E27FC236}">
                <a16:creationId xmlns:a16="http://schemas.microsoft.com/office/drawing/2014/main" id="{3B4718BC-977B-CA1C-4B41-50EE71B64224}"/>
              </a:ext>
            </a:extLst>
          </p:cNvPr>
          <p:cNvSpPr txBox="1"/>
          <p:nvPr/>
        </p:nvSpPr>
        <p:spPr>
          <a:xfrm>
            <a:off x="1618166" y="3399231"/>
            <a:ext cx="844191" cy="253916"/>
          </a:xfrm>
          <a:prstGeom prst="rect">
            <a:avLst/>
          </a:prstGeom>
          <a:noFill/>
        </p:spPr>
        <p:txBody>
          <a:bodyPr wrap="square" rtlCol="0">
            <a:spAutoFit/>
          </a:bodyPr>
          <a:lstStyle/>
          <a:p>
            <a:pPr>
              <a:defRPr/>
            </a:pPr>
            <a:r>
              <a:rPr lang="fr-FR" sz="1050" b="1" kern="0" dirty="0">
                <a:solidFill>
                  <a:prstClr val="black"/>
                </a:solidFill>
                <a:latin typeface="Calibri"/>
              </a:rPr>
              <a:t>How ?</a:t>
            </a:r>
          </a:p>
        </p:txBody>
      </p:sp>
      <p:sp>
        <p:nvSpPr>
          <p:cNvPr id="27" name="ZoneTexte 26">
            <a:extLst>
              <a:ext uri="{FF2B5EF4-FFF2-40B4-BE49-F238E27FC236}">
                <a16:creationId xmlns:a16="http://schemas.microsoft.com/office/drawing/2014/main" id="{F2EB7A87-2B06-0DB9-6326-F374330ADA48}"/>
              </a:ext>
            </a:extLst>
          </p:cNvPr>
          <p:cNvSpPr txBox="1"/>
          <p:nvPr/>
        </p:nvSpPr>
        <p:spPr>
          <a:xfrm>
            <a:off x="10222978" y="6462491"/>
            <a:ext cx="393700" cy="276999"/>
          </a:xfrm>
          <a:prstGeom prst="rect">
            <a:avLst/>
          </a:prstGeom>
          <a:noFill/>
        </p:spPr>
        <p:txBody>
          <a:bodyPr wrap="square" rtlCol="0">
            <a:spAutoFit/>
          </a:bodyPr>
          <a:lstStyle/>
          <a:p>
            <a:r>
              <a:rPr lang="fr-FR" sz="1200" dirty="0">
                <a:solidFill>
                  <a:prstClr val="black"/>
                </a:solidFill>
                <a:latin typeface="Calibri"/>
              </a:rPr>
              <a:t>11</a:t>
            </a:r>
          </a:p>
        </p:txBody>
      </p:sp>
      <p:pic>
        <p:nvPicPr>
          <p:cNvPr id="28" name="Graphique 27" descr="Plante avec racines contour">
            <a:extLst>
              <a:ext uri="{FF2B5EF4-FFF2-40B4-BE49-F238E27FC236}">
                <a16:creationId xmlns:a16="http://schemas.microsoft.com/office/drawing/2014/main" id="{0A0290E0-FED1-135D-6745-CC87C710F53C}"/>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047578" y="6462489"/>
            <a:ext cx="277000" cy="277000"/>
          </a:xfrm>
          <a:prstGeom prst="rect">
            <a:avLst/>
          </a:prstGeom>
        </p:spPr>
      </p:pic>
    </p:spTree>
    <p:extLst>
      <p:ext uri="{BB962C8B-B14F-4D97-AF65-F5344CB8AC3E}">
        <p14:creationId xmlns:p14="http://schemas.microsoft.com/office/powerpoint/2010/main" val="496948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DBD74C60-1A37-4072-892E-CB193AE69F2E}"/>
              </a:ext>
            </a:extLst>
          </p:cNvPr>
          <p:cNvSpPr/>
          <p:nvPr/>
        </p:nvSpPr>
        <p:spPr>
          <a:xfrm>
            <a:off x="2224057" y="4589185"/>
            <a:ext cx="7756300" cy="1938168"/>
          </a:xfrm>
          <a:prstGeom prst="roundRect">
            <a:avLst>
              <a:gd name="adj" fmla="val 10941"/>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BE42B5D0-6576-47D7-8A92-E63B9FA7DD31}"/>
              </a:ext>
            </a:extLst>
          </p:cNvPr>
          <p:cNvSpPr>
            <a:spLocks noGrp="1"/>
          </p:cNvSpPr>
          <p:nvPr>
            <p:ph type="title"/>
          </p:nvPr>
        </p:nvSpPr>
        <p:spPr/>
        <p:txBody>
          <a:bodyPr/>
          <a:lstStyle/>
          <a:p>
            <a:r>
              <a:rPr lang="fr-BE" err="1"/>
              <a:t>Requirements</a:t>
            </a:r>
            <a:r>
              <a:rPr lang="fr-BE"/>
              <a:t> for certification</a:t>
            </a:r>
            <a:endParaRPr lang="en-IE"/>
          </a:p>
        </p:txBody>
      </p:sp>
      <p:grpSp>
        <p:nvGrpSpPr>
          <p:cNvPr id="2" name="Group 1">
            <a:extLst>
              <a:ext uri="{FF2B5EF4-FFF2-40B4-BE49-F238E27FC236}">
                <a16:creationId xmlns:a16="http://schemas.microsoft.com/office/drawing/2014/main" id="{3EE6E330-7137-451A-A1AA-BE95949B5DFB}"/>
              </a:ext>
            </a:extLst>
          </p:cNvPr>
          <p:cNvGrpSpPr/>
          <p:nvPr/>
        </p:nvGrpSpPr>
        <p:grpSpPr>
          <a:xfrm>
            <a:off x="643151" y="1592743"/>
            <a:ext cx="10905699" cy="2906925"/>
            <a:chOff x="702529" y="1786703"/>
            <a:chExt cx="10905699" cy="2906925"/>
          </a:xfrm>
        </p:grpSpPr>
        <p:graphicFrame>
          <p:nvGraphicFramePr>
            <p:cNvPr id="4" name="Diagram 3">
              <a:extLst>
                <a:ext uri="{FF2B5EF4-FFF2-40B4-BE49-F238E27FC236}">
                  <a16:creationId xmlns:a16="http://schemas.microsoft.com/office/drawing/2014/main" id="{EEBDF85B-D7B8-AF7E-130B-9D5CB0F38FA0}"/>
                </a:ext>
              </a:extLst>
            </p:cNvPr>
            <p:cNvGraphicFramePr/>
            <p:nvPr/>
          </p:nvGraphicFramePr>
          <p:xfrm>
            <a:off x="702529" y="1786703"/>
            <a:ext cx="10905699" cy="2179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6206174-674A-41C2-A1F4-BA8CD8B4E848}"/>
                </a:ext>
              </a:extLst>
            </p:cNvPr>
            <p:cNvSpPr txBox="1"/>
            <p:nvPr/>
          </p:nvSpPr>
          <p:spPr>
            <a:xfrm>
              <a:off x="1511652" y="3739521"/>
              <a:ext cx="258590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D4D4D"/>
                  </a:solidFill>
                  <a:effectLst/>
                  <a:uLnTx/>
                  <a:uFillTx/>
                  <a:latin typeface="Arial"/>
                  <a:ea typeface="+mn-ea"/>
                  <a:cs typeface="+mn-cs"/>
                </a:rPr>
                <a:t>Carbon removal activities should be verified by independent auditors</a:t>
              </a:r>
              <a:endParaRPr kumimoji="0" lang="en-US" sz="1100" b="0" i="1" u="none" strike="noStrike" kern="1200" cap="none" spc="0" normalizeH="0" baseline="0" noProof="0">
                <a:ln>
                  <a:noFill/>
                </a:ln>
                <a:solidFill>
                  <a:srgbClr val="4D4D4D"/>
                </a:solidFill>
                <a:effectLst/>
                <a:uLnTx/>
                <a:uFillTx/>
                <a:latin typeface="Arial"/>
                <a:ea typeface="+mn-ea"/>
                <a:cs typeface="+mn-cs"/>
              </a:endParaRPr>
            </a:p>
          </p:txBody>
        </p:sp>
        <p:sp>
          <p:nvSpPr>
            <p:cNvPr id="6" name="TextBox 5">
              <a:extLst>
                <a:ext uri="{FF2B5EF4-FFF2-40B4-BE49-F238E27FC236}">
                  <a16:creationId xmlns:a16="http://schemas.microsoft.com/office/drawing/2014/main" id="{1908FA17-6DFE-4DA8-B655-C0B6E991AF7D}"/>
                </a:ext>
              </a:extLst>
            </p:cNvPr>
            <p:cNvSpPr txBox="1"/>
            <p:nvPr/>
          </p:nvSpPr>
          <p:spPr>
            <a:xfrm>
              <a:off x="4862426" y="3739521"/>
              <a:ext cx="258590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D4D4D"/>
                  </a:solidFill>
                  <a:effectLst/>
                  <a:uLnTx/>
                  <a:uFillTx/>
                  <a:latin typeface="Arial"/>
                  <a:ea typeface="+mn-ea"/>
                  <a:cs typeface="+mn-cs"/>
                </a:rPr>
                <a:t>Certification schemes should have a trustworthy governance system in place</a:t>
              </a:r>
              <a:endParaRPr kumimoji="0" lang="en-US" sz="1100" b="0" i="1" u="none" strike="noStrike" kern="1200" cap="none" spc="0" normalizeH="0" baseline="0" noProof="0">
                <a:ln>
                  <a:noFill/>
                </a:ln>
                <a:solidFill>
                  <a:srgbClr val="4D4D4D"/>
                </a:solidFill>
                <a:effectLst/>
                <a:uLnTx/>
                <a:uFillTx/>
                <a:latin typeface="Arial"/>
                <a:ea typeface="+mn-ea"/>
                <a:cs typeface="+mn-cs"/>
              </a:endParaRPr>
            </a:p>
          </p:txBody>
        </p:sp>
        <p:sp>
          <p:nvSpPr>
            <p:cNvPr id="7" name="TextBox 6">
              <a:extLst>
                <a:ext uri="{FF2B5EF4-FFF2-40B4-BE49-F238E27FC236}">
                  <a16:creationId xmlns:a16="http://schemas.microsoft.com/office/drawing/2014/main" id="{2B54AB87-0705-48B5-A5CF-1BFC705E443A}"/>
                </a:ext>
              </a:extLst>
            </p:cNvPr>
            <p:cNvSpPr txBox="1"/>
            <p:nvPr/>
          </p:nvSpPr>
          <p:spPr>
            <a:xfrm>
              <a:off x="8213200" y="3739521"/>
              <a:ext cx="258590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D4D4D"/>
                  </a:solidFill>
                  <a:effectLst/>
                  <a:uLnTx/>
                  <a:uFillTx/>
                  <a:latin typeface="Arial"/>
                  <a:ea typeface="+mn-ea"/>
                  <a:cs typeface="+mn-cs"/>
                </a:rPr>
                <a:t>Carbon removals should be recorded in interoperable registries to avoid double-counting</a:t>
              </a:r>
              <a:endParaRPr kumimoji="0" lang="en-US" sz="1100" b="0" i="1" u="none" strike="noStrike" kern="1200" cap="none" spc="0" normalizeH="0" baseline="0" noProof="0">
                <a:ln>
                  <a:noFill/>
                </a:ln>
                <a:solidFill>
                  <a:srgbClr val="4D4D4D"/>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885A8B6E-9859-4B77-BA06-C83DF625D88A}"/>
              </a:ext>
            </a:extLst>
          </p:cNvPr>
          <p:cNvSpPr txBox="1"/>
          <p:nvPr/>
        </p:nvSpPr>
        <p:spPr>
          <a:xfrm>
            <a:off x="4485336" y="5101602"/>
            <a:ext cx="4961438"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D4D4D"/>
                </a:solidFill>
                <a:effectLst/>
                <a:uLnTx/>
                <a:uFillTx/>
                <a:latin typeface="Arial"/>
                <a:ea typeface="+mn-ea"/>
                <a:cs typeface="+mn-cs"/>
              </a:rPr>
              <a:t>The Commission will </a:t>
            </a:r>
            <a:r>
              <a:rPr kumimoji="0" lang="en-US" sz="1800" b="1" i="0" u="none" strike="noStrike" kern="1200" cap="none" spc="0" normalizeH="0" baseline="0" noProof="0" err="1">
                <a:ln>
                  <a:noFill/>
                </a:ln>
                <a:solidFill>
                  <a:srgbClr val="ED8D2F"/>
                </a:solidFill>
                <a:effectLst/>
                <a:uLnTx/>
                <a:uFillTx/>
                <a:latin typeface="Arial"/>
                <a:ea typeface="+mn-ea"/>
                <a:cs typeface="+mn-cs"/>
              </a:rPr>
              <a:t>recognise</a:t>
            </a:r>
            <a:r>
              <a:rPr kumimoji="0" lang="en-US" sz="1800" b="1" i="0" u="none" strike="noStrike" kern="1200" cap="none" spc="0" normalizeH="0" baseline="0" noProof="0">
                <a:ln>
                  <a:noFill/>
                </a:ln>
                <a:solidFill>
                  <a:srgbClr val="ED8D2F"/>
                </a:solidFill>
                <a:effectLst/>
                <a:uLnTx/>
                <a:uFillTx/>
                <a:latin typeface="Arial"/>
                <a:ea typeface="+mn-ea"/>
                <a:cs typeface="+mn-cs"/>
              </a:rPr>
              <a:t> certification schemes </a:t>
            </a:r>
            <a:r>
              <a:rPr kumimoji="0" lang="en-US" sz="1800" b="0" i="0" u="none" strike="noStrike" kern="1200" cap="none" spc="0" normalizeH="0" baseline="0" noProof="0">
                <a:ln>
                  <a:noFill/>
                </a:ln>
                <a:solidFill>
                  <a:srgbClr val="4D4D4D"/>
                </a:solidFill>
                <a:effectLst/>
                <a:uLnTx/>
                <a:uFillTx/>
                <a:latin typeface="Arial"/>
                <a:ea typeface="+mn-ea"/>
                <a:cs typeface="+mn-cs"/>
              </a:rPr>
              <a:t>that should be used by operators to demonstrate compliance with the Regulation</a:t>
            </a:r>
            <a:endParaRPr kumimoji="0" lang="en-IE" sz="1800" b="0" i="0" u="none" strike="noStrike" kern="1200" cap="none" spc="0" normalizeH="0" baseline="0" noProof="0">
              <a:ln>
                <a:noFill/>
              </a:ln>
              <a:solidFill>
                <a:srgbClr val="4D4D4D"/>
              </a:solidFill>
              <a:effectLst/>
              <a:uLnTx/>
              <a:uFillTx/>
              <a:latin typeface="Arial"/>
              <a:ea typeface="+mn-ea"/>
              <a:cs typeface="+mn-cs"/>
            </a:endParaRPr>
          </a:p>
        </p:txBody>
      </p:sp>
      <p:pic>
        <p:nvPicPr>
          <p:cNvPr id="9" name="Graphic 8" descr="Clipboard Checked with solid fill">
            <a:extLst>
              <a:ext uri="{FF2B5EF4-FFF2-40B4-BE49-F238E27FC236}">
                <a16:creationId xmlns:a16="http://schemas.microsoft.com/office/drawing/2014/main" id="{29CBEA97-FB88-45A2-AAC8-9F8A96BE80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37849" y="4958104"/>
            <a:ext cx="1200329" cy="1200329"/>
          </a:xfrm>
          <a:prstGeom prst="rect">
            <a:avLst/>
          </a:prstGeom>
        </p:spPr>
      </p:pic>
    </p:spTree>
    <p:extLst>
      <p:ext uri="{BB962C8B-B14F-4D97-AF65-F5344CB8AC3E}">
        <p14:creationId xmlns:p14="http://schemas.microsoft.com/office/powerpoint/2010/main" val="13551720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C2E0AE-CDA6-4F2C-BBD4-AC9273C0E71B}"/>
              </a:ext>
            </a:extLst>
          </p:cNvPr>
          <p:cNvSpPr>
            <a:spLocks noGrp="1"/>
          </p:cNvSpPr>
          <p:nvPr>
            <p:ph type="title"/>
          </p:nvPr>
        </p:nvSpPr>
        <p:spPr>
          <a:xfrm>
            <a:off x="2655348" y="66582"/>
            <a:ext cx="7787208" cy="1143000"/>
          </a:xfrm>
        </p:spPr>
        <p:txBody>
          <a:bodyPr vert="horz" lIns="91440" tIns="45720" rIns="91440" bIns="45720" rtlCol="0" anchor="ctr">
            <a:normAutofit/>
          </a:bodyPr>
          <a:lstStyle/>
          <a:p>
            <a:pPr algn="r" defTabSz="914400">
              <a:lnSpc>
                <a:spcPct val="90000"/>
              </a:lnSpc>
            </a:pPr>
            <a:r>
              <a:rPr lang="en-US" sz="2500" b="1" dirty="0">
                <a:solidFill>
                  <a:srgbClr val="44546A"/>
                </a:solidFill>
                <a:latin typeface="Calibri" panose="020F0502020204030204"/>
                <a:cs typeface="+mj-cs"/>
              </a:rPr>
              <a:t>And many Cobenefits that are monitored</a:t>
            </a:r>
            <a:endParaRPr lang="fr-FR" sz="2500" b="1" dirty="0">
              <a:solidFill>
                <a:srgbClr val="44546A"/>
              </a:solidFill>
              <a:latin typeface="Calibri" panose="020F0502020204030204"/>
              <a:cs typeface="+mj-cs"/>
            </a:endParaRPr>
          </a:p>
        </p:txBody>
      </p:sp>
      <p:grpSp>
        <p:nvGrpSpPr>
          <p:cNvPr id="4" name="Groupe 3">
            <a:extLst>
              <a:ext uri="{FF2B5EF4-FFF2-40B4-BE49-F238E27FC236}">
                <a16:creationId xmlns:a16="http://schemas.microsoft.com/office/drawing/2014/main" id="{651409B8-EF38-79A5-AD3D-8CF7DED9C088}"/>
              </a:ext>
            </a:extLst>
          </p:cNvPr>
          <p:cNvGrpSpPr/>
          <p:nvPr/>
        </p:nvGrpSpPr>
        <p:grpSpPr>
          <a:xfrm>
            <a:off x="1704643" y="1343274"/>
            <a:ext cx="8614088" cy="4088994"/>
            <a:chOff x="705891" y="2385838"/>
            <a:chExt cx="7752202" cy="3606372"/>
          </a:xfrm>
        </p:grpSpPr>
        <p:grpSp>
          <p:nvGrpSpPr>
            <p:cNvPr id="5" name="Groupe 4">
              <a:extLst>
                <a:ext uri="{FF2B5EF4-FFF2-40B4-BE49-F238E27FC236}">
                  <a16:creationId xmlns:a16="http://schemas.microsoft.com/office/drawing/2014/main" id="{FDF76E46-6C68-BF8E-C220-D317D1A53FF2}"/>
                </a:ext>
              </a:extLst>
            </p:cNvPr>
            <p:cNvGrpSpPr/>
            <p:nvPr/>
          </p:nvGrpSpPr>
          <p:grpSpPr>
            <a:xfrm>
              <a:off x="705891" y="2385838"/>
              <a:ext cx="7752202" cy="3606372"/>
              <a:chOff x="432906" y="1764114"/>
              <a:chExt cx="7752202" cy="3606372"/>
            </a:xfrm>
          </p:grpSpPr>
          <p:sp>
            <p:nvSpPr>
              <p:cNvPr id="10" name="ZoneTexte 9">
                <a:extLst>
                  <a:ext uri="{FF2B5EF4-FFF2-40B4-BE49-F238E27FC236}">
                    <a16:creationId xmlns:a16="http://schemas.microsoft.com/office/drawing/2014/main" id="{C731C2BA-3AC4-BF03-D018-B33A6C14AB0D}"/>
                  </a:ext>
                </a:extLst>
              </p:cNvPr>
              <p:cNvSpPr txBox="1"/>
              <p:nvPr/>
            </p:nvSpPr>
            <p:spPr>
              <a:xfrm>
                <a:off x="1126734" y="2879591"/>
                <a:ext cx="1744697" cy="285022"/>
              </a:xfrm>
              <a:prstGeom prst="rect">
                <a:avLst/>
              </a:prstGeom>
              <a:noFill/>
            </p:spPr>
            <p:txBody>
              <a:bodyPr wrap="none" rtlCol="0">
                <a:spAutoFit/>
              </a:bodyPr>
              <a:lstStyle/>
              <a:p>
                <a:pPr algn="r"/>
                <a:r>
                  <a:rPr lang="en-US" sz="1500" b="1" dirty="0">
                    <a:solidFill>
                      <a:srgbClr val="63A537"/>
                    </a:solidFill>
                    <a:latin typeface="Calibri"/>
                  </a:rPr>
                  <a:t>Fighting deforestation</a:t>
                </a:r>
              </a:p>
            </p:txBody>
          </p:sp>
          <p:sp>
            <p:nvSpPr>
              <p:cNvPr id="11" name="ZoneTexte 10">
                <a:extLst>
                  <a:ext uri="{FF2B5EF4-FFF2-40B4-BE49-F238E27FC236}">
                    <a16:creationId xmlns:a16="http://schemas.microsoft.com/office/drawing/2014/main" id="{E6760561-5623-98F7-9DA8-C2FE9034527E}"/>
                  </a:ext>
                </a:extLst>
              </p:cNvPr>
              <p:cNvSpPr txBox="1"/>
              <p:nvPr/>
            </p:nvSpPr>
            <p:spPr>
              <a:xfrm>
                <a:off x="2554507" y="4739038"/>
                <a:ext cx="3876448" cy="285022"/>
              </a:xfrm>
              <a:prstGeom prst="rect">
                <a:avLst/>
              </a:prstGeom>
              <a:noFill/>
            </p:spPr>
            <p:txBody>
              <a:bodyPr wrap="square" rtlCol="0">
                <a:spAutoFit/>
              </a:bodyPr>
              <a:lstStyle/>
              <a:p>
                <a:pPr algn="ctr"/>
                <a:r>
                  <a:rPr lang="en-US" sz="1500" b="1" dirty="0">
                    <a:solidFill>
                      <a:srgbClr val="63A537"/>
                    </a:solidFill>
                    <a:latin typeface="Calibri"/>
                  </a:rPr>
                  <a:t>Area of plant cover</a:t>
                </a:r>
              </a:p>
            </p:txBody>
          </p:sp>
          <p:sp>
            <p:nvSpPr>
              <p:cNvPr id="12" name="ZoneTexte 11">
                <a:extLst>
                  <a:ext uri="{FF2B5EF4-FFF2-40B4-BE49-F238E27FC236}">
                    <a16:creationId xmlns:a16="http://schemas.microsoft.com/office/drawing/2014/main" id="{A4650461-2C2D-0789-6163-897335FA2810}"/>
                  </a:ext>
                </a:extLst>
              </p:cNvPr>
              <p:cNvSpPr txBox="1"/>
              <p:nvPr/>
            </p:nvSpPr>
            <p:spPr>
              <a:xfrm>
                <a:off x="785988" y="3779153"/>
                <a:ext cx="2388084" cy="285022"/>
              </a:xfrm>
              <a:prstGeom prst="rect">
                <a:avLst/>
              </a:prstGeom>
              <a:noFill/>
            </p:spPr>
            <p:txBody>
              <a:bodyPr wrap="square" rtlCol="0">
                <a:spAutoFit/>
              </a:bodyPr>
              <a:lstStyle/>
              <a:p>
                <a:pPr algn="ctr"/>
                <a:r>
                  <a:rPr lang="en-US" sz="1500" b="1" dirty="0">
                    <a:solidFill>
                      <a:srgbClr val="63A537"/>
                    </a:solidFill>
                    <a:latin typeface="Calibri"/>
                  </a:rPr>
                  <a:t>Energy Production</a:t>
                </a:r>
              </a:p>
            </p:txBody>
          </p:sp>
          <p:sp>
            <p:nvSpPr>
              <p:cNvPr id="13" name="ZoneTexte 12">
                <a:extLst>
                  <a:ext uri="{FF2B5EF4-FFF2-40B4-BE49-F238E27FC236}">
                    <a16:creationId xmlns:a16="http://schemas.microsoft.com/office/drawing/2014/main" id="{02FB229B-7CBE-A3DF-183B-1570EE7631D2}"/>
                  </a:ext>
                </a:extLst>
              </p:cNvPr>
              <p:cNvSpPr txBox="1"/>
              <p:nvPr/>
            </p:nvSpPr>
            <p:spPr>
              <a:xfrm>
                <a:off x="3389527" y="1764114"/>
                <a:ext cx="2154285" cy="285022"/>
              </a:xfrm>
              <a:prstGeom prst="rect">
                <a:avLst/>
              </a:prstGeom>
              <a:noFill/>
            </p:spPr>
            <p:txBody>
              <a:bodyPr wrap="none" rtlCol="0">
                <a:spAutoFit/>
              </a:bodyPr>
              <a:lstStyle/>
              <a:p>
                <a:r>
                  <a:rPr lang="en-US" sz="1500" b="1" dirty="0">
                    <a:solidFill>
                      <a:srgbClr val="63A537"/>
                    </a:solidFill>
                    <a:latin typeface="Calibri"/>
                  </a:rPr>
                  <a:t>Contribution to biodiversity</a:t>
                </a:r>
              </a:p>
            </p:txBody>
          </p:sp>
          <p:sp>
            <p:nvSpPr>
              <p:cNvPr id="14" name="ZoneTexte 13">
                <a:extLst>
                  <a:ext uri="{FF2B5EF4-FFF2-40B4-BE49-F238E27FC236}">
                    <a16:creationId xmlns:a16="http://schemas.microsoft.com/office/drawing/2014/main" id="{B224F72C-BABA-8CD5-5037-2EE7AA109969}"/>
                  </a:ext>
                </a:extLst>
              </p:cNvPr>
              <p:cNvSpPr txBox="1"/>
              <p:nvPr/>
            </p:nvSpPr>
            <p:spPr>
              <a:xfrm>
                <a:off x="6256461" y="3720443"/>
                <a:ext cx="910577" cy="285022"/>
              </a:xfrm>
              <a:prstGeom prst="rect">
                <a:avLst/>
              </a:prstGeom>
              <a:noFill/>
            </p:spPr>
            <p:txBody>
              <a:bodyPr wrap="none" rtlCol="0">
                <a:spAutoFit/>
              </a:bodyPr>
              <a:lstStyle/>
              <a:p>
                <a:r>
                  <a:rPr lang="en-US" sz="1500" b="1" dirty="0">
                    <a:solidFill>
                      <a:srgbClr val="63A537"/>
                    </a:solidFill>
                    <a:latin typeface="Calibri"/>
                  </a:rPr>
                  <a:t>Air quality</a:t>
                </a:r>
              </a:p>
            </p:txBody>
          </p:sp>
          <p:sp>
            <p:nvSpPr>
              <p:cNvPr id="15" name="ZoneTexte 14">
                <a:extLst>
                  <a:ext uri="{FF2B5EF4-FFF2-40B4-BE49-F238E27FC236}">
                    <a16:creationId xmlns:a16="http://schemas.microsoft.com/office/drawing/2014/main" id="{90E8B986-A1DF-3FDE-736C-045A9F33C704}"/>
                  </a:ext>
                </a:extLst>
              </p:cNvPr>
              <p:cNvSpPr txBox="1"/>
              <p:nvPr/>
            </p:nvSpPr>
            <p:spPr>
              <a:xfrm>
                <a:off x="6239886" y="2828477"/>
                <a:ext cx="1142955" cy="285022"/>
              </a:xfrm>
              <a:prstGeom prst="rect">
                <a:avLst/>
              </a:prstGeom>
              <a:noFill/>
            </p:spPr>
            <p:txBody>
              <a:bodyPr wrap="none" rtlCol="0">
                <a:spAutoFit/>
              </a:bodyPr>
              <a:lstStyle/>
              <a:p>
                <a:r>
                  <a:rPr lang="en-US" sz="1500" b="1" dirty="0">
                    <a:solidFill>
                      <a:srgbClr val="63A537"/>
                    </a:solidFill>
                    <a:latin typeface="Calibri"/>
                  </a:rPr>
                  <a:t>Water quality</a:t>
                </a:r>
              </a:p>
            </p:txBody>
          </p:sp>
          <p:pic>
            <p:nvPicPr>
              <p:cNvPr id="17" name="Image 16" descr="Une image contenant texte&#10;&#10;Description générée automatiquement">
                <a:extLst>
                  <a:ext uri="{FF2B5EF4-FFF2-40B4-BE49-F238E27FC236}">
                    <a16:creationId xmlns:a16="http://schemas.microsoft.com/office/drawing/2014/main" id="{D93B0AC1-0396-6BA4-B418-DB281CE859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57663" y="3324274"/>
                <a:ext cx="774956" cy="555500"/>
              </a:xfrm>
              <a:prstGeom prst="rect">
                <a:avLst/>
              </a:prstGeom>
            </p:spPr>
          </p:pic>
          <p:sp>
            <p:nvSpPr>
              <p:cNvPr id="18" name="ZoneTexte 17">
                <a:extLst>
                  <a:ext uri="{FF2B5EF4-FFF2-40B4-BE49-F238E27FC236}">
                    <a16:creationId xmlns:a16="http://schemas.microsoft.com/office/drawing/2014/main" id="{872EEA17-D6BC-A4B5-3F3C-FF699B9535E7}"/>
                  </a:ext>
                </a:extLst>
              </p:cNvPr>
              <p:cNvSpPr txBox="1"/>
              <p:nvPr/>
            </p:nvSpPr>
            <p:spPr>
              <a:xfrm>
                <a:off x="2925920" y="2007517"/>
                <a:ext cx="3133621" cy="570045"/>
              </a:xfrm>
              <a:prstGeom prst="rect">
                <a:avLst/>
              </a:prstGeom>
              <a:noFill/>
            </p:spPr>
            <p:txBody>
              <a:bodyPr wrap="square">
                <a:spAutoFit/>
              </a:bodyPr>
              <a:lstStyle/>
              <a:p>
                <a:pPr algn="ctr"/>
                <a:r>
                  <a:rPr lang="en-US" sz="1200" i="1" dirty="0">
                    <a:solidFill>
                      <a:srgbClr val="000000"/>
                    </a:solidFill>
                    <a:latin typeface="Calibri" panose="020F0502020204030204" pitchFamily="34" charset="0"/>
                  </a:rPr>
                  <a:t>Increase the surface or linear areas of meadows, hedges, isolated trees, </a:t>
                </a:r>
                <a:r>
                  <a:rPr lang="en-US" sz="1200" i="1" dirty="0" err="1">
                    <a:solidFill>
                      <a:srgbClr val="000000"/>
                    </a:solidFill>
                    <a:latin typeface="Calibri" panose="020F0502020204030204" pitchFamily="34" charset="0"/>
                  </a:rPr>
                  <a:t>copses</a:t>
                </a:r>
                <a:r>
                  <a:rPr lang="en-US" sz="1200" i="1" dirty="0">
                    <a:solidFill>
                      <a:srgbClr val="000000"/>
                    </a:solidFill>
                    <a:latin typeface="Calibri" panose="020F0502020204030204" pitchFamily="34" charset="0"/>
                  </a:rPr>
                  <a:t>, ponds, etc.</a:t>
                </a:r>
                <a:br>
                  <a:rPr lang="fr-FR" sz="1200" i="1" dirty="0">
                    <a:solidFill>
                      <a:prstClr val="black"/>
                    </a:solidFill>
                    <a:latin typeface="Calibri"/>
                  </a:rPr>
                </a:br>
                <a:endParaRPr lang="fr-FR" sz="1200" i="1" dirty="0">
                  <a:solidFill>
                    <a:prstClr val="black"/>
                  </a:solidFill>
                  <a:latin typeface="Calibri"/>
                </a:endParaRPr>
              </a:p>
            </p:txBody>
          </p:sp>
          <p:sp>
            <p:nvSpPr>
              <p:cNvPr id="19" name="ZoneTexte 18">
                <a:extLst>
                  <a:ext uri="{FF2B5EF4-FFF2-40B4-BE49-F238E27FC236}">
                    <a16:creationId xmlns:a16="http://schemas.microsoft.com/office/drawing/2014/main" id="{CE6962D4-4004-D2C7-EAC5-0DF8189DF251}"/>
                  </a:ext>
                </a:extLst>
              </p:cNvPr>
              <p:cNvSpPr txBox="1"/>
              <p:nvPr/>
            </p:nvSpPr>
            <p:spPr>
              <a:xfrm>
                <a:off x="5661841" y="3059127"/>
                <a:ext cx="2503283" cy="570045"/>
              </a:xfrm>
              <a:prstGeom prst="rect">
                <a:avLst/>
              </a:prstGeom>
              <a:noFill/>
            </p:spPr>
            <p:txBody>
              <a:bodyPr wrap="square">
                <a:spAutoFit/>
              </a:bodyPr>
              <a:lstStyle/>
              <a:p>
                <a:pPr algn="ctr"/>
                <a:r>
                  <a:rPr lang="en-US" sz="1200" i="1" dirty="0">
                    <a:solidFill>
                      <a:srgbClr val="000000"/>
                    </a:solidFill>
                    <a:latin typeface="Calibri" panose="020F0502020204030204" pitchFamily="34" charset="0"/>
                  </a:rPr>
                  <a:t>Reduction in the amount of nitrogen lost to water</a:t>
                </a:r>
                <a:br>
                  <a:rPr lang="fr-FR" sz="1200" i="1" dirty="0">
                    <a:solidFill>
                      <a:prstClr val="black"/>
                    </a:solidFill>
                    <a:latin typeface="Calibri"/>
                  </a:rPr>
                </a:br>
                <a:endParaRPr lang="fr-FR" sz="1200" i="1" dirty="0">
                  <a:solidFill>
                    <a:prstClr val="black"/>
                  </a:solidFill>
                  <a:latin typeface="Calibri"/>
                </a:endParaRPr>
              </a:p>
            </p:txBody>
          </p:sp>
          <p:sp>
            <p:nvSpPr>
              <p:cNvPr id="20" name="ZoneTexte 19">
                <a:extLst>
                  <a:ext uri="{FF2B5EF4-FFF2-40B4-BE49-F238E27FC236}">
                    <a16:creationId xmlns:a16="http://schemas.microsoft.com/office/drawing/2014/main" id="{50BF9CC1-9D62-0B01-DA4E-9E4A5E9F9983}"/>
                  </a:ext>
                </a:extLst>
              </p:cNvPr>
              <p:cNvSpPr txBox="1"/>
              <p:nvPr/>
            </p:nvSpPr>
            <p:spPr>
              <a:xfrm>
                <a:off x="5681825" y="3963022"/>
                <a:ext cx="2503283" cy="570045"/>
              </a:xfrm>
              <a:prstGeom prst="rect">
                <a:avLst/>
              </a:prstGeom>
              <a:noFill/>
            </p:spPr>
            <p:txBody>
              <a:bodyPr wrap="square">
                <a:spAutoFit/>
              </a:bodyPr>
              <a:lstStyle/>
              <a:p>
                <a:pPr algn="ctr"/>
                <a:r>
                  <a:rPr lang="en-US" sz="1200" i="1" dirty="0">
                    <a:solidFill>
                      <a:srgbClr val="000000"/>
                    </a:solidFill>
                    <a:latin typeface="Calibri" panose="020F0502020204030204" pitchFamily="34" charset="0"/>
                  </a:rPr>
                  <a:t>Reduction in the amount of nitrogen lost to the air</a:t>
                </a:r>
                <a:br>
                  <a:rPr lang="fr-FR" sz="1200" i="1" dirty="0">
                    <a:solidFill>
                      <a:prstClr val="black"/>
                    </a:solidFill>
                    <a:latin typeface="Calibri"/>
                  </a:rPr>
                </a:br>
                <a:endParaRPr lang="fr-FR" sz="1200" i="1" dirty="0">
                  <a:solidFill>
                    <a:prstClr val="black"/>
                  </a:solidFill>
                  <a:latin typeface="Calibri"/>
                </a:endParaRPr>
              </a:p>
            </p:txBody>
          </p:sp>
          <p:sp>
            <p:nvSpPr>
              <p:cNvPr id="21" name="ZoneTexte 20">
                <a:extLst>
                  <a:ext uri="{FF2B5EF4-FFF2-40B4-BE49-F238E27FC236}">
                    <a16:creationId xmlns:a16="http://schemas.microsoft.com/office/drawing/2014/main" id="{844444E1-E9C1-C0BD-E08E-6853888452CB}"/>
                  </a:ext>
                </a:extLst>
              </p:cNvPr>
              <p:cNvSpPr txBox="1"/>
              <p:nvPr/>
            </p:nvSpPr>
            <p:spPr>
              <a:xfrm>
                <a:off x="2676265" y="4963311"/>
                <a:ext cx="3681330" cy="407175"/>
              </a:xfrm>
              <a:prstGeom prst="rect">
                <a:avLst/>
              </a:prstGeom>
              <a:noFill/>
            </p:spPr>
            <p:txBody>
              <a:bodyPr wrap="square">
                <a:spAutoFit/>
              </a:bodyPr>
              <a:lstStyle/>
              <a:p>
                <a:pPr algn="ctr"/>
                <a:r>
                  <a:rPr lang="en-US" sz="1200" i="1" dirty="0">
                    <a:solidFill>
                      <a:srgbClr val="000000"/>
                    </a:solidFill>
                    <a:latin typeface="Calibri"/>
                  </a:rPr>
                  <a:t>Limit erosion, nitrogen leaching, improve soil fertility and increase carbon storage through soil cover</a:t>
                </a:r>
                <a:endParaRPr lang="fr-FR" sz="1200" i="1" dirty="0">
                  <a:solidFill>
                    <a:prstClr val="black"/>
                  </a:solidFill>
                  <a:latin typeface="Calibri"/>
                </a:endParaRPr>
              </a:p>
            </p:txBody>
          </p:sp>
          <p:sp>
            <p:nvSpPr>
              <p:cNvPr id="22" name="ZoneTexte 21">
                <a:extLst>
                  <a:ext uri="{FF2B5EF4-FFF2-40B4-BE49-F238E27FC236}">
                    <a16:creationId xmlns:a16="http://schemas.microsoft.com/office/drawing/2014/main" id="{3D2572F7-7235-84F9-D764-B947A011A5F2}"/>
                  </a:ext>
                </a:extLst>
              </p:cNvPr>
              <p:cNvSpPr txBox="1"/>
              <p:nvPr/>
            </p:nvSpPr>
            <p:spPr>
              <a:xfrm>
                <a:off x="584660" y="4009831"/>
                <a:ext cx="2872162" cy="570045"/>
              </a:xfrm>
              <a:prstGeom prst="rect">
                <a:avLst/>
              </a:prstGeom>
              <a:noFill/>
            </p:spPr>
            <p:txBody>
              <a:bodyPr wrap="square">
                <a:spAutoFit/>
              </a:bodyPr>
              <a:lstStyle/>
              <a:p>
                <a:pPr algn="ctr"/>
                <a:r>
                  <a:rPr lang="en-US" sz="1200" i="1" dirty="0">
                    <a:solidFill>
                      <a:srgbClr val="000000"/>
                    </a:solidFill>
                    <a:latin typeface="Calibri"/>
                  </a:rPr>
                  <a:t>Production of renewable energy through </a:t>
                </a:r>
                <a:r>
                  <a:rPr lang="en-US" sz="1200" i="1" dirty="0" err="1">
                    <a:solidFill>
                      <a:srgbClr val="000000"/>
                    </a:solidFill>
                    <a:latin typeface="Calibri"/>
                  </a:rPr>
                  <a:t>methanisation</a:t>
                </a:r>
                <a:r>
                  <a:rPr lang="en-US" sz="1200" i="1" dirty="0">
                    <a:solidFill>
                      <a:srgbClr val="000000"/>
                    </a:solidFill>
                    <a:latin typeface="Calibri"/>
                  </a:rPr>
                  <a:t>, photovoltaic panels or wood energy</a:t>
                </a:r>
                <a:endParaRPr lang="fr-FR" sz="1200" i="1" dirty="0">
                  <a:solidFill>
                    <a:prstClr val="black"/>
                  </a:solidFill>
                  <a:latin typeface="Calibri"/>
                </a:endParaRPr>
              </a:p>
            </p:txBody>
          </p:sp>
          <p:sp>
            <p:nvSpPr>
              <p:cNvPr id="23" name="ZoneTexte 22">
                <a:extLst>
                  <a:ext uri="{FF2B5EF4-FFF2-40B4-BE49-F238E27FC236}">
                    <a16:creationId xmlns:a16="http://schemas.microsoft.com/office/drawing/2014/main" id="{B8061ADF-2261-666B-AF65-70399720B3DA}"/>
                  </a:ext>
                </a:extLst>
              </p:cNvPr>
              <p:cNvSpPr txBox="1"/>
              <p:nvPr/>
            </p:nvSpPr>
            <p:spPr>
              <a:xfrm>
                <a:off x="432906" y="3117923"/>
                <a:ext cx="3061855" cy="244305"/>
              </a:xfrm>
              <a:prstGeom prst="rect">
                <a:avLst/>
              </a:prstGeom>
              <a:noFill/>
            </p:spPr>
            <p:txBody>
              <a:bodyPr wrap="square">
                <a:spAutoFit/>
              </a:bodyPr>
              <a:lstStyle/>
              <a:p>
                <a:pPr algn="ctr"/>
                <a:r>
                  <a:rPr lang="en-US" sz="1200" i="1" dirty="0">
                    <a:solidFill>
                      <a:srgbClr val="000000"/>
                    </a:solidFill>
                    <a:latin typeface="Calibri"/>
                  </a:rPr>
                  <a:t>Substitution of soya with local co-products or fodder</a:t>
                </a:r>
                <a:endParaRPr lang="fr-FR" sz="1200" i="1" dirty="0">
                  <a:solidFill>
                    <a:prstClr val="black"/>
                  </a:solidFill>
                  <a:latin typeface="Calibri"/>
                </a:endParaRPr>
              </a:p>
            </p:txBody>
          </p:sp>
        </p:grpSp>
        <p:pic>
          <p:nvPicPr>
            <p:cNvPr id="6" name="Graphique 5" descr="Arbre avec racines avec un remplissage uni">
              <a:extLst>
                <a:ext uri="{FF2B5EF4-FFF2-40B4-BE49-F238E27FC236}">
                  <a16:creationId xmlns:a16="http://schemas.microsoft.com/office/drawing/2014/main" id="{CECAB342-422F-F9C3-B8AA-22C61D86D4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29252" y="3512040"/>
              <a:ext cx="563221" cy="563221"/>
            </a:xfrm>
            <a:prstGeom prst="rect">
              <a:avLst/>
            </a:prstGeom>
          </p:spPr>
        </p:pic>
        <p:pic>
          <p:nvPicPr>
            <p:cNvPr id="7" name="Graphique 6" descr="Papillon avec un remplissage uni">
              <a:extLst>
                <a:ext uri="{FF2B5EF4-FFF2-40B4-BE49-F238E27FC236}">
                  <a16:creationId xmlns:a16="http://schemas.microsoft.com/office/drawing/2014/main" id="{8B18C762-62B6-0B16-9589-8D108D9DC43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54474" y="3036992"/>
              <a:ext cx="622483" cy="622483"/>
            </a:xfrm>
            <a:prstGeom prst="rect">
              <a:avLst/>
            </a:prstGeom>
          </p:spPr>
        </p:pic>
        <p:pic>
          <p:nvPicPr>
            <p:cNvPr id="8" name="Graphique 7" descr="Eau avec un remplissage uni">
              <a:extLst>
                <a:ext uri="{FF2B5EF4-FFF2-40B4-BE49-F238E27FC236}">
                  <a16:creationId xmlns:a16="http://schemas.microsoft.com/office/drawing/2014/main" id="{D45E5497-BC88-16C4-D04E-4B95904FD42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94602" y="3464044"/>
              <a:ext cx="520232" cy="520232"/>
            </a:xfrm>
            <a:prstGeom prst="rect">
              <a:avLst/>
            </a:prstGeom>
          </p:spPr>
        </p:pic>
        <p:pic>
          <p:nvPicPr>
            <p:cNvPr id="9" name="Graphique 8" descr="Nuage avec un remplissage uni">
              <a:extLst>
                <a:ext uri="{FF2B5EF4-FFF2-40B4-BE49-F238E27FC236}">
                  <a16:creationId xmlns:a16="http://schemas.microsoft.com/office/drawing/2014/main" id="{61B94F3D-99AA-35DD-51FB-635B34C8D80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40197" y="4355882"/>
              <a:ext cx="574636" cy="574636"/>
            </a:xfrm>
            <a:prstGeom prst="rect">
              <a:avLst/>
            </a:prstGeom>
          </p:spPr>
        </p:pic>
      </p:grpSp>
      <p:sp>
        <p:nvSpPr>
          <p:cNvPr id="27" name="Rectangle 26">
            <a:extLst>
              <a:ext uri="{FF2B5EF4-FFF2-40B4-BE49-F238E27FC236}">
                <a16:creationId xmlns:a16="http://schemas.microsoft.com/office/drawing/2014/main" id="{3A6C18C8-82E0-D297-83CD-F090A0EA9E30}"/>
              </a:ext>
            </a:extLst>
          </p:cNvPr>
          <p:cNvSpPr/>
          <p:nvPr/>
        </p:nvSpPr>
        <p:spPr>
          <a:xfrm>
            <a:off x="2959842" y="5876340"/>
            <a:ext cx="7178221" cy="543352"/>
          </a:xfrm>
          <a:prstGeom prst="rect">
            <a:avLst/>
          </a:prstGeom>
          <a:solidFill>
            <a:schemeClr val="accent1">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3A537">
                    <a:lumMod val="75000"/>
                  </a:srgbClr>
                </a:solidFill>
                <a:latin typeface="Calibri"/>
              </a:rPr>
              <a:t>The project must prevent any significant negative environmental or socio-economic impacts</a:t>
            </a:r>
            <a:endParaRPr lang="fr-FR" dirty="0">
              <a:solidFill>
                <a:srgbClr val="63A537">
                  <a:lumMod val="75000"/>
                </a:srgbClr>
              </a:solidFill>
              <a:latin typeface="Calibri"/>
            </a:endParaRPr>
          </a:p>
        </p:txBody>
      </p:sp>
      <p:pic>
        <p:nvPicPr>
          <p:cNvPr id="30" name="Graphique 29" descr="Éoliennes avec un remplissage uni">
            <a:extLst>
              <a:ext uri="{FF2B5EF4-FFF2-40B4-BE49-F238E27FC236}">
                <a16:creationId xmlns:a16="http://schemas.microsoft.com/office/drawing/2014/main" id="{EC25B67A-146F-F0CB-342A-C72AF80212B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58148" y="3645047"/>
            <a:ext cx="614070" cy="614070"/>
          </a:xfrm>
          <a:prstGeom prst="rect">
            <a:avLst/>
          </a:prstGeom>
        </p:spPr>
      </p:pic>
      <p:pic>
        <p:nvPicPr>
          <p:cNvPr id="35" name="Graphique 34" descr="Pousse de graine avec un remplissage uni">
            <a:extLst>
              <a:ext uri="{FF2B5EF4-FFF2-40B4-BE49-F238E27FC236}">
                <a16:creationId xmlns:a16="http://schemas.microsoft.com/office/drawing/2014/main" id="{45CF1142-8C99-0769-CEFB-A616185E385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033069" y="4099259"/>
            <a:ext cx="535752" cy="535752"/>
          </a:xfrm>
          <a:prstGeom prst="rect">
            <a:avLst/>
          </a:prstGeom>
        </p:spPr>
      </p:pic>
      <p:sp>
        <p:nvSpPr>
          <p:cNvPr id="36" name="ZoneTexte 35">
            <a:extLst>
              <a:ext uri="{FF2B5EF4-FFF2-40B4-BE49-F238E27FC236}">
                <a16:creationId xmlns:a16="http://schemas.microsoft.com/office/drawing/2014/main" id="{2985B387-249B-A49A-32CC-F9E1F62FA32D}"/>
              </a:ext>
            </a:extLst>
          </p:cNvPr>
          <p:cNvSpPr txBox="1"/>
          <p:nvPr/>
        </p:nvSpPr>
        <p:spPr>
          <a:xfrm>
            <a:off x="10222978" y="6462491"/>
            <a:ext cx="393700" cy="276999"/>
          </a:xfrm>
          <a:prstGeom prst="rect">
            <a:avLst/>
          </a:prstGeom>
          <a:noFill/>
        </p:spPr>
        <p:txBody>
          <a:bodyPr wrap="square" rtlCol="0">
            <a:spAutoFit/>
          </a:bodyPr>
          <a:lstStyle/>
          <a:p>
            <a:r>
              <a:rPr lang="fr-FR" sz="1200" dirty="0">
                <a:solidFill>
                  <a:prstClr val="black"/>
                </a:solidFill>
                <a:latin typeface="Calibri"/>
              </a:rPr>
              <a:t>9</a:t>
            </a:r>
          </a:p>
        </p:txBody>
      </p:sp>
      <p:pic>
        <p:nvPicPr>
          <p:cNvPr id="37" name="Graphique 36" descr="Plante avec racines contour">
            <a:extLst>
              <a:ext uri="{FF2B5EF4-FFF2-40B4-BE49-F238E27FC236}">
                <a16:creationId xmlns:a16="http://schemas.microsoft.com/office/drawing/2014/main" id="{D75EBF39-95FD-EA92-099A-947AA8101227}"/>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047578" y="6462489"/>
            <a:ext cx="277000" cy="277000"/>
          </a:xfrm>
          <a:prstGeom prst="rect">
            <a:avLst/>
          </a:prstGeom>
        </p:spPr>
      </p:pic>
      <p:sp>
        <p:nvSpPr>
          <p:cNvPr id="3" name="Rectangle 1">
            <a:extLst>
              <a:ext uri="{FF2B5EF4-FFF2-40B4-BE49-F238E27FC236}">
                <a16:creationId xmlns:a16="http://schemas.microsoft.com/office/drawing/2014/main" id="{494A8072-7DB9-8D76-7956-3071B73C5DF2}"/>
              </a:ext>
            </a:extLst>
          </p:cNvPr>
          <p:cNvSpPr>
            <a:spLocks noChangeArrowheads="1"/>
          </p:cNvSpPr>
          <p:nvPr/>
        </p:nvSpPr>
        <p:spPr bwMode="auto">
          <a:xfrm>
            <a:off x="1524001" y="-2769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fr-FR" altLang="fr-FR">
              <a:solidFill>
                <a:prstClr val="black"/>
              </a:solidFill>
              <a:latin typeface="Arial" panose="020B0604020202020204" pitchFamily="34" charset="0"/>
            </a:endParaRPr>
          </a:p>
          <a:p>
            <a:pPr eaLnBrk="0" fontAlgn="base" hangingPunct="0">
              <a:spcBef>
                <a:spcPct val="0"/>
              </a:spcBef>
              <a:spcAft>
                <a:spcPct val="0"/>
              </a:spcAft>
            </a:pPr>
            <a:endParaRPr lang="fr-FR" altLang="fr-FR">
              <a:solidFill>
                <a:prstClr val="black"/>
              </a:solidFill>
              <a:latin typeface="Arial" panose="020B0604020202020204" pitchFamily="34" charset="0"/>
            </a:endParaRPr>
          </a:p>
        </p:txBody>
      </p:sp>
      <p:sp>
        <p:nvSpPr>
          <p:cNvPr id="16" name="Rectangle 2">
            <a:extLst>
              <a:ext uri="{FF2B5EF4-FFF2-40B4-BE49-F238E27FC236}">
                <a16:creationId xmlns:a16="http://schemas.microsoft.com/office/drawing/2014/main" id="{1A2FF77C-5EE1-2FBE-0AD5-D57BE022BEC3}"/>
              </a:ext>
            </a:extLst>
          </p:cNvPr>
          <p:cNvSpPr>
            <a:spLocks noChangeArrowheads="1"/>
          </p:cNvSpPr>
          <p:nvPr/>
        </p:nvSpPr>
        <p:spPr bwMode="auto">
          <a:xfrm>
            <a:off x="1676401" y="-1245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fr-FR" altLang="fr-FR">
              <a:solidFill>
                <a:prstClr val="black"/>
              </a:solidFill>
              <a:latin typeface="Arial" panose="020B0604020202020204" pitchFamily="34" charset="0"/>
            </a:endParaRPr>
          </a:p>
          <a:p>
            <a:pPr eaLnBrk="0" fontAlgn="base" hangingPunct="0">
              <a:spcBef>
                <a:spcPct val="0"/>
              </a:spcBef>
              <a:spcAft>
                <a:spcPct val="0"/>
              </a:spcAft>
            </a:pPr>
            <a:endParaRPr lang="fr-FR" altLang="fr-FR">
              <a:solidFill>
                <a:prstClr val="black"/>
              </a:solidFill>
              <a:latin typeface="Arial" panose="020B0604020202020204" pitchFamily="34" charset="0"/>
            </a:endParaRPr>
          </a:p>
        </p:txBody>
      </p:sp>
      <p:sp>
        <p:nvSpPr>
          <p:cNvPr id="24" name="Rectangle 3">
            <a:extLst>
              <a:ext uri="{FF2B5EF4-FFF2-40B4-BE49-F238E27FC236}">
                <a16:creationId xmlns:a16="http://schemas.microsoft.com/office/drawing/2014/main" id="{E66102DA-C93A-C43C-A7AA-A24B9EAC2528}"/>
              </a:ext>
            </a:extLst>
          </p:cNvPr>
          <p:cNvSpPr>
            <a:spLocks noChangeArrowheads="1"/>
          </p:cNvSpPr>
          <p:nvPr/>
        </p:nvSpPr>
        <p:spPr bwMode="auto">
          <a:xfrm>
            <a:off x="1828801" y="27801"/>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fr-FR" altLang="fr-FR">
              <a:solidFill>
                <a:prstClr val="black"/>
              </a:solidFill>
              <a:latin typeface="Arial" panose="020B0604020202020204" pitchFamily="34" charset="0"/>
            </a:endParaRPr>
          </a:p>
          <a:p>
            <a:pPr eaLnBrk="0" fontAlgn="base" hangingPunct="0">
              <a:spcBef>
                <a:spcPct val="0"/>
              </a:spcBef>
              <a:spcAft>
                <a:spcPct val="0"/>
              </a:spcAft>
            </a:pPr>
            <a:endParaRPr lang="fr-FR" altLang="fr-FR">
              <a:solidFill>
                <a:prstClr val="black"/>
              </a:solidFill>
              <a:latin typeface="Arial" panose="020B0604020202020204" pitchFamily="34" charset="0"/>
            </a:endParaRPr>
          </a:p>
        </p:txBody>
      </p:sp>
      <p:sp>
        <p:nvSpPr>
          <p:cNvPr id="26" name="Rectangle 5">
            <a:extLst>
              <a:ext uri="{FF2B5EF4-FFF2-40B4-BE49-F238E27FC236}">
                <a16:creationId xmlns:a16="http://schemas.microsoft.com/office/drawing/2014/main" id="{FA82BA7F-01C5-6835-F962-47D70041E884}"/>
              </a:ext>
            </a:extLst>
          </p:cNvPr>
          <p:cNvSpPr>
            <a:spLocks noChangeArrowheads="1"/>
          </p:cNvSpPr>
          <p:nvPr/>
        </p:nvSpPr>
        <p:spPr bwMode="auto">
          <a:xfrm>
            <a:off x="1981201" y="180201"/>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fr-FR" altLang="fr-FR">
              <a:solidFill>
                <a:prstClr val="black"/>
              </a:solidFill>
              <a:latin typeface="Arial" panose="020B0604020202020204" pitchFamily="34" charset="0"/>
            </a:endParaRPr>
          </a:p>
          <a:p>
            <a:pPr eaLnBrk="0" fontAlgn="base" hangingPunct="0">
              <a:spcBef>
                <a:spcPct val="0"/>
              </a:spcBef>
              <a:spcAft>
                <a:spcPct val="0"/>
              </a:spcAft>
            </a:pPr>
            <a:endParaRPr lang="fr-FR" altLang="fr-FR">
              <a:solidFill>
                <a:prstClr val="black"/>
              </a:solidFill>
              <a:latin typeface="Arial" panose="020B0604020202020204" pitchFamily="34" charset="0"/>
            </a:endParaRPr>
          </a:p>
        </p:txBody>
      </p:sp>
      <p:sp>
        <p:nvSpPr>
          <p:cNvPr id="28" name="Rectangle 6">
            <a:extLst>
              <a:ext uri="{FF2B5EF4-FFF2-40B4-BE49-F238E27FC236}">
                <a16:creationId xmlns:a16="http://schemas.microsoft.com/office/drawing/2014/main" id="{15D0D56F-576E-C522-81AF-50D0391CDBEF}"/>
              </a:ext>
            </a:extLst>
          </p:cNvPr>
          <p:cNvSpPr>
            <a:spLocks noChangeArrowheads="1"/>
          </p:cNvSpPr>
          <p:nvPr/>
        </p:nvSpPr>
        <p:spPr bwMode="auto">
          <a:xfrm>
            <a:off x="2133601" y="332601"/>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fr-FR" altLang="fr-FR">
              <a:solidFill>
                <a:prstClr val="black"/>
              </a:solidFill>
              <a:latin typeface="Arial" panose="020B0604020202020204" pitchFamily="34" charset="0"/>
            </a:endParaRPr>
          </a:p>
          <a:p>
            <a:pPr eaLnBrk="0" fontAlgn="base" hangingPunct="0">
              <a:spcBef>
                <a:spcPct val="0"/>
              </a:spcBef>
              <a:spcAft>
                <a:spcPct val="0"/>
              </a:spcAft>
            </a:pPr>
            <a:endParaRPr lang="fr-FR" altLang="fr-FR">
              <a:solidFill>
                <a:prstClr val="black"/>
              </a:solidFill>
              <a:latin typeface="Arial" panose="020B0604020202020204" pitchFamily="34" charset="0"/>
            </a:endParaRPr>
          </a:p>
        </p:txBody>
      </p:sp>
      <p:sp>
        <p:nvSpPr>
          <p:cNvPr id="29" name="Rectangle 7">
            <a:extLst>
              <a:ext uri="{FF2B5EF4-FFF2-40B4-BE49-F238E27FC236}">
                <a16:creationId xmlns:a16="http://schemas.microsoft.com/office/drawing/2014/main" id="{E732A4A1-1090-654B-FF0F-48B55CA8FA18}"/>
              </a:ext>
            </a:extLst>
          </p:cNvPr>
          <p:cNvSpPr>
            <a:spLocks noChangeArrowheads="1"/>
          </p:cNvSpPr>
          <p:nvPr/>
        </p:nvSpPr>
        <p:spPr bwMode="auto">
          <a:xfrm>
            <a:off x="2286001" y="485001"/>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fr-FR" altLang="fr-FR">
              <a:solidFill>
                <a:prstClr val="black"/>
              </a:solidFill>
              <a:latin typeface="Arial" panose="020B0604020202020204" pitchFamily="34" charset="0"/>
            </a:endParaRPr>
          </a:p>
          <a:p>
            <a:pPr eaLnBrk="0" fontAlgn="base" hangingPunct="0">
              <a:spcBef>
                <a:spcPct val="0"/>
              </a:spcBef>
              <a:spcAft>
                <a:spcPct val="0"/>
              </a:spcAft>
            </a:pPr>
            <a:endParaRPr lang="fr-FR" altLang="fr-FR">
              <a:solidFill>
                <a:prstClr val="black"/>
              </a:solidFill>
              <a:latin typeface="Arial" panose="020B0604020202020204" pitchFamily="34" charset="0"/>
            </a:endParaRPr>
          </a:p>
        </p:txBody>
      </p:sp>
    </p:spTree>
    <p:extLst>
      <p:ext uri="{BB962C8B-B14F-4D97-AF65-F5344CB8AC3E}">
        <p14:creationId xmlns:p14="http://schemas.microsoft.com/office/powerpoint/2010/main" val="28710898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11686AD-42B6-A7F3-1E02-FBBABA7A97FE}"/>
              </a:ext>
            </a:extLst>
          </p:cNvPr>
          <p:cNvSpPr>
            <a:spLocks noGrp="1"/>
          </p:cNvSpPr>
          <p:nvPr>
            <p:ph type="dt" sz="half" idx="10"/>
          </p:nvPr>
        </p:nvSpPr>
        <p:spPr/>
        <p:txBody>
          <a:bodyPr/>
          <a:lstStyle/>
          <a:p>
            <a:fld id="{11FE96BB-8D56-45D2-90F9-24D4B2D14ACA}" type="datetime1">
              <a:rPr lang="fr-FR">
                <a:solidFill>
                  <a:prstClr val="black">
                    <a:tint val="75000"/>
                  </a:prstClr>
                </a:solidFill>
                <a:latin typeface="Calibri"/>
              </a:rPr>
              <a:pPr/>
              <a:t>30/01/2023</a:t>
            </a:fld>
            <a:endParaRPr lang="fr-FR" dirty="0">
              <a:solidFill>
                <a:prstClr val="black">
                  <a:tint val="75000"/>
                </a:prstClr>
              </a:solidFill>
              <a:latin typeface="Calibri"/>
            </a:endParaRPr>
          </a:p>
        </p:txBody>
      </p:sp>
      <p:sp>
        <p:nvSpPr>
          <p:cNvPr id="5" name="Espace réservé du pied de page 4">
            <a:extLst>
              <a:ext uri="{FF2B5EF4-FFF2-40B4-BE49-F238E27FC236}">
                <a16:creationId xmlns:a16="http://schemas.microsoft.com/office/drawing/2014/main" id="{58490ADD-9CD2-C0DA-75BB-9FE9CFCDE0B9}"/>
              </a:ext>
            </a:extLst>
          </p:cNvPr>
          <p:cNvSpPr>
            <a:spLocks noGrp="1"/>
          </p:cNvSpPr>
          <p:nvPr>
            <p:ph type="ftr" sz="quarter" idx="11"/>
          </p:nvPr>
        </p:nvSpPr>
        <p:spPr/>
        <p:txBody>
          <a:bodyPr/>
          <a:lstStyle/>
          <a:p>
            <a:r>
              <a:rPr lang="fr-FR">
                <a:solidFill>
                  <a:prstClr val="black">
                    <a:tint val="75000"/>
                  </a:prstClr>
                </a:solidFill>
                <a:latin typeface="Calibri"/>
              </a:rPr>
              <a:t>FCAA</a:t>
            </a:r>
            <a:endParaRPr lang="fr-FR" dirty="0">
              <a:solidFill>
                <a:prstClr val="black">
                  <a:tint val="75000"/>
                </a:prstClr>
              </a:solidFill>
              <a:latin typeface="Calibri"/>
            </a:endParaRPr>
          </a:p>
        </p:txBody>
      </p:sp>
      <p:sp>
        <p:nvSpPr>
          <p:cNvPr id="6" name="Titre 3">
            <a:extLst>
              <a:ext uri="{FF2B5EF4-FFF2-40B4-BE49-F238E27FC236}">
                <a16:creationId xmlns:a16="http://schemas.microsoft.com/office/drawing/2014/main" id="{BC8CCCD2-8AA6-13F6-6620-CE53F1C9D3B0}"/>
              </a:ext>
            </a:extLst>
          </p:cNvPr>
          <p:cNvSpPr>
            <a:spLocks noGrp="1"/>
          </p:cNvSpPr>
          <p:nvPr>
            <p:ph type="title"/>
          </p:nvPr>
        </p:nvSpPr>
        <p:spPr>
          <a:xfrm>
            <a:off x="2340430" y="357640"/>
            <a:ext cx="8153400" cy="721352"/>
          </a:xfrm>
        </p:spPr>
        <p:txBody>
          <a:bodyPr vert="horz" lIns="91440" tIns="45720" rIns="91440" bIns="45720" rtlCol="0" anchor="ctr">
            <a:normAutofit fontScale="90000"/>
          </a:bodyPr>
          <a:lstStyle/>
          <a:p>
            <a:pPr algn="r" defTabSz="914400">
              <a:lnSpc>
                <a:spcPct val="90000"/>
              </a:lnSpc>
            </a:pPr>
            <a:r>
              <a:rPr lang="en-GB" sz="2500" b="1" dirty="0">
                <a:solidFill>
                  <a:srgbClr val="44546A"/>
                </a:solidFill>
                <a:latin typeface="Calibri" panose="020F0502020204030204"/>
                <a:cs typeface="+mj-cs"/>
              </a:rPr>
              <a:t>A growing corporate interest to contribute to climate action….. </a:t>
            </a:r>
          </a:p>
        </p:txBody>
      </p:sp>
      <p:pic>
        <p:nvPicPr>
          <p:cNvPr id="11" name="Image 10">
            <a:extLst>
              <a:ext uri="{FF2B5EF4-FFF2-40B4-BE49-F238E27FC236}">
                <a16:creationId xmlns:a16="http://schemas.microsoft.com/office/drawing/2014/main" id="{1CD8DB0D-4429-3CE8-5E0B-F854AE90C4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9431" y="2677350"/>
            <a:ext cx="2960252" cy="2699657"/>
          </a:xfrm>
          <a:prstGeom prst="rect">
            <a:avLst/>
          </a:prstGeom>
        </p:spPr>
      </p:pic>
      <p:sp>
        <p:nvSpPr>
          <p:cNvPr id="12" name="ZoneTexte 11">
            <a:extLst>
              <a:ext uri="{FF2B5EF4-FFF2-40B4-BE49-F238E27FC236}">
                <a16:creationId xmlns:a16="http://schemas.microsoft.com/office/drawing/2014/main" id="{AA8AFB46-54F3-6EC1-4D03-51337E6399E7}"/>
              </a:ext>
            </a:extLst>
          </p:cNvPr>
          <p:cNvSpPr txBox="1"/>
          <p:nvPr/>
        </p:nvSpPr>
        <p:spPr>
          <a:xfrm>
            <a:off x="1614931" y="1861967"/>
            <a:ext cx="2960252" cy="584775"/>
          </a:xfrm>
          <a:prstGeom prst="rect">
            <a:avLst/>
          </a:prstGeom>
          <a:solidFill>
            <a:schemeClr val="bg1"/>
          </a:solidFill>
          <a:ln>
            <a:solidFill>
              <a:schemeClr val="tx2"/>
            </a:solidFill>
          </a:ln>
        </p:spPr>
        <p:txBody>
          <a:bodyPr wrap="square" rtlCol="0">
            <a:spAutoFit/>
          </a:bodyPr>
          <a:lstStyle>
            <a:defPPr>
              <a:defRPr lang="fr-FR"/>
            </a:defPPr>
            <a:lvl1pPr algn="ctr">
              <a:defRPr b="1"/>
            </a:lvl1pPr>
          </a:lstStyle>
          <a:p>
            <a:r>
              <a:rPr lang="en-GB" sz="1600" dirty="0">
                <a:solidFill>
                  <a:srgbClr val="455F51"/>
                </a:solidFill>
                <a:latin typeface="Calibri"/>
              </a:rPr>
              <a:t>Share of listed companies committed to a Net Zero target</a:t>
            </a:r>
          </a:p>
        </p:txBody>
      </p:sp>
      <p:sp>
        <p:nvSpPr>
          <p:cNvPr id="21" name="ZoneTexte 20">
            <a:extLst>
              <a:ext uri="{FF2B5EF4-FFF2-40B4-BE49-F238E27FC236}">
                <a16:creationId xmlns:a16="http://schemas.microsoft.com/office/drawing/2014/main" id="{6DC584A9-4C7C-55BA-8722-166DB055860D}"/>
              </a:ext>
            </a:extLst>
          </p:cNvPr>
          <p:cNvSpPr txBox="1"/>
          <p:nvPr/>
        </p:nvSpPr>
        <p:spPr>
          <a:xfrm>
            <a:off x="1910080" y="5900002"/>
            <a:ext cx="2730224" cy="276999"/>
          </a:xfrm>
          <a:prstGeom prst="rect">
            <a:avLst/>
          </a:prstGeom>
          <a:noFill/>
        </p:spPr>
        <p:txBody>
          <a:bodyPr wrap="square" rtlCol="0">
            <a:spAutoFit/>
          </a:bodyPr>
          <a:lstStyle/>
          <a:p>
            <a:r>
              <a:rPr lang="fr-FR" sz="1200" dirty="0">
                <a:solidFill>
                  <a:srgbClr val="455F51">
                    <a:lumMod val="75000"/>
                    <a:lumOff val="25000"/>
                  </a:srgbClr>
                </a:solidFill>
                <a:latin typeface="Calibri"/>
              </a:rPr>
              <a:t>Source </a:t>
            </a:r>
            <a:r>
              <a:rPr lang="fr-FR" sz="1200" dirty="0" err="1">
                <a:solidFill>
                  <a:srgbClr val="455F51">
                    <a:lumMod val="75000"/>
                    <a:lumOff val="25000"/>
                  </a:srgbClr>
                </a:solidFill>
                <a:latin typeface="Calibri"/>
              </a:rPr>
              <a:t>Ecoact</a:t>
            </a:r>
            <a:endParaRPr lang="fr-FR" sz="1200" dirty="0">
              <a:solidFill>
                <a:srgbClr val="455F51">
                  <a:lumMod val="75000"/>
                  <a:lumOff val="25000"/>
                </a:srgbClr>
              </a:solidFill>
              <a:latin typeface="Calibri"/>
            </a:endParaRPr>
          </a:p>
        </p:txBody>
      </p:sp>
      <p:sp>
        <p:nvSpPr>
          <p:cNvPr id="24" name="Espace réservé du numéro de diapositive 2">
            <a:extLst>
              <a:ext uri="{FF2B5EF4-FFF2-40B4-BE49-F238E27FC236}">
                <a16:creationId xmlns:a16="http://schemas.microsoft.com/office/drawing/2014/main" id="{FDAA0575-67DE-93E5-8189-85C003C5B27A}"/>
              </a:ext>
            </a:extLst>
          </p:cNvPr>
          <p:cNvSpPr>
            <a:spLocks noGrp="1"/>
          </p:cNvSpPr>
          <p:nvPr>
            <p:ph type="sldNum" sz="quarter" idx="12"/>
          </p:nvPr>
        </p:nvSpPr>
        <p:spPr>
          <a:xfrm>
            <a:off x="10134600" y="6356351"/>
            <a:ext cx="2743200" cy="365125"/>
          </a:xfrm>
        </p:spPr>
        <p:txBody>
          <a:bodyPr/>
          <a:lstStyle/>
          <a:p>
            <a:fld id="{4BA6FA39-52D9-4DC3-8B31-D06B63672BA4}" type="slidenum">
              <a:rPr lang="fr-FR">
                <a:solidFill>
                  <a:prstClr val="black">
                    <a:tint val="75000"/>
                  </a:prstClr>
                </a:solidFill>
                <a:latin typeface="Calibri"/>
              </a:rPr>
              <a:pPr/>
              <a:t>121</a:t>
            </a:fld>
            <a:endParaRPr lang="fr-FR">
              <a:solidFill>
                <a:prstClr val="black">
                  <a:tint val="75000"/>
                </a:prstClr>
              </a:solidFill>
              <a:latin typeface="Calibri"/>
            </a:endParaRPr>
          </a:p>
        </p:txBody>
      </p:sp>
      <p:sp>
        <p:nvSpPr>
          <p:cNvPr id="42" name="ZoneTexte 41">
            <a:extLst>
              <a:ext uri="{FF2B5EF4-FFF2-40B4-BE49-F238E27FC236}">
                <a16:creationId xmlns:a16="http://schemas.microsoft.com/office/drawing/2014/main" id="{9D6185F2-FD11-6E93-8F93-56FA72A95594}"/>
              </a:ext>
            </a:extLst>
          </p:cNvPr>
          <p:cNvSpPr txBox="1"/>
          <p:nvPr/>
        </p:nvSpPr>
        <p:spPr>
          <a:xfrm>
            <a:off x="4826730" y="3230978"/>
            <a:ext cx="1764204" cy="369332"/>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2. Targets</a:t>
            </a:r>
          </a:p>
        </p:txBody>
      </p:sp>
      <p:sp>
        <p:nvSpPr>
          <p:cNvPr id="43" name="ZoneTexte 42">
            <a:extLst>
              <a:ext uri="{FF2B5EF4-FFF2-40B4-BE49-F238E27FC236}">
                <a16:creationId xmlns:a16="http://schemas.microsoft.com/office/drawing/2014/main" id="{32747977-25DC-0E98-C9ED-D88B50D08B85}"/>
              </a:ext>
            </a:extLst>
          </p:cNvPr>
          <p:cNvSpPr txBox="1"/>
          <p:nvPr/>
        </p:nvSpPr>
        <p:spPr>
          <a:xfrm>
            <a:off x="4814146" y="3808283"/>
            <a:ext cx="1776789" cy="375140"/>
          </a:xfrm>
          <a:prstGeom prst="rect">
            <a:avLst/>
          </a:prstGeom>
          <a:solidFill>
            <a:schemeClr val="accent1">
              <a:lumMod val="20000"/>
              <a:lumOff val="80000"/>
            </a:schemeClr>
          </a:solidFill>
        </p:spPr>
        <p:txBody>
          <a:bodyPr wrap="square" rtlCol="0">
            <a:spAutoFit/>
          </a:bodyPr>
          <a:lstStyle/>
          <a:p>
            <a:r>
              <a:rPr lang="en-GB">
                <a:solidFill>
                  <a:prstClr val="black"/>
                </a:solidFill>
                <a:latin typeface="Calibri"/>
              </a:rPr>
              <a:t>3. Reducing</a:t>
            </a:r>
          </a:p>
        </p:txBody>
      </p:sp>
      <p:sp>
        <p:nvSpPr>
          <p:cNvPr id="44" name="ZoneTexte 43">
            <a:extLst>
              <a:ext uri="{FF2B5EF4-FFF2-40B4-BE49-F238E27FC236}">
                <a16:creationId xmlns:a16="http://schemas.microsoft.com/office/drawing/2014/main" id="{D983F333-1AB6-5FDC-61CD-314AB00BC99B}"/>
              </a:ext>
            </a:extLst>
          </p:cNvPr>
          <p:cNvSpPr txBox="1"/>
          <p:nvPr/>
        </p:nvSpPr>
        <p:spPr>
          <a:xfrm>
            <a:off x="4814147" y="4466521"/>
            <a:ext cx="1753297" cy="400110"/>
          </a:xfrm>
          <a:prstGeom prst="rect">
            <a:avLst/>
          </a:prstGeom>
          <a:solidFill>
            <a:schemeClr val="accent1">
              <a:lumMod val="20000"/>
              <a:lumOff val="80000"/>
            </a:schemeClr>
          </a:solidFill>
          <a:ln w="28575">
            <a:solidFill>
              <a:srgbClr val="FF0000"/>
            </a:solidFill>
          </a:ln>
        </p:spPr>
        <p:txBody>
          <a:bodyPr wrap="square" rtlCol="0">
            <a:spAutoFit/>
          </a:bodyPr>
          <a:lstStyle/>
          <a:p>
            <a:pPr algn="ctr"/>
            <a:r>
              <a:rPr lang="fr-FR" sz="2000" b="1" dirty="0">
                <a:solidFill>
                  <a:prstClr val="black"/>
                </a:solidFill>
                <a:latin typeface="Calibri"/>
              </a:rPr>
              <a:t>4. Offset</a:t>
            </a:r>
          </a:p>
        </p:txBody>
      </p:sp>
      <p:sp>
        <p:nvSpPr>
          <p:cNvPr id="45" name="ZoneTexte 44">
            <a:extLst>
              <a:ext uri="{FF2B5EF4-FFF2-40B4-BE49-F238E27FC236}">
                <a16:creationId xmlns:a16="http://schemas.microsoft.com/office/drawing/2014/main" id="{C0393B0E-DB7D-E585-E9CE-E8412AB9D04D}"/>
              </a:ext>
            </a:extLst>
          </p:cNvPr>
          <p:cNvSpPr txBox="1"/>
          <p:nvPr/>
        </p:nvSpPr>
        <p:spPr>
          <a:xfrm>
            <a:off x="4814147" y="5118952"/>
            <a:ext cx="1753296" cy="353943"/>
          </a:xfrm>
          <a:prstGeom prst="rect">
            <a:avLst/>
          </a:prstGeom>
          <a:solidFill>
            <a:schemeClr val="accent1">
              <a:lumMod val="20000"/>
              <a:lumOff val="80000"/>
            </a:schemeClr>
          </a:solidFill>
        </p:spPr>
        <p:txBody>
          <a:bodyPr wrap="square" rtlCol="0">
            <a:spAutoFit/>
          </a:bodyPr>
          <a:lstStyle/>
          <a:p>
            <a:r>
              <a:rPr lang="en-GB" sz="1700">
                <a:solidFill>
                  <a:prstClr val="black"/>
                </a:solidFill>
                <a:latin typeface="Calibri"/>
              </a:rPr>
              <a:t>5. Communicate</a:t>
            </a:r>
          </a:p>
        </p:txBody>
      </p:sp>
      <p:sp>
        <p:nvSpPr>
          <p:cNvPr id="46" name="ZoneTexte 45">
            <a:extLst>
              <a:ext uri="{FF2B5EF4-FFF2-40B4-BE49-F238E27FC236}">
                <a16:creationId xmlns:a16="http://schemas.microsoft.com/office/drawing/2014/main" id="{1F8D6CF3-3A96-C3DD-FF35-BA17ED01449A}"/>
              </a:ext>
            </a:extLst>
          </p:cNvPr>
          <p:cNvSpPr txBox="1"/>
          <p:nvPr/>
        </p:nvSpPr>
        <p:spPr>
          <a:xfrm>
            <a:off x="4883167" y="1863674"/>
            <a:ext cx="1661106" cy="584775"/>
          </a:xfrm>
          <a:prstGeom prst="rect">
            <a:avLst/>
          </a:prstGeom>
          <a:solidFill>
            <a:schemeClr val="bg1"/>
          </a:solidFill>
          <a:ln>
            <a:solidFill>
              <a:schemeClr val="tx2"/>
            </a:solidFill>
          </a:ln>
        </p:spPr>
        <p:txBody>
          <a:bodyPr wrap="square" rtlCol="0">
            <a:spAutoFit/>
          </a:bodyPr>
          <a:lstStyle>
            <a:defPPr>
              <a:defRPr lang="fr-FR"/>
            </a:defPPr>
            <a:lvl1pPr algn="ctr">
              <a:defRPr b="1">
                <a:solidFill>
                  <a:schemeClr val="tx2"/>
                </a:solidFill>
              </a:defRPr>
            </a:lvl1pPr>
          </a:lstStyle>
          <a:p>
            <a:r>
              <a:rPr lang="en-GB" sz="1600" dirty="0">
                <a:solidFill>
                  <a:srgbClr val="455F51"/>
                </a:solidFill>
                <a:latin typeface="Calibri"/>
              </a:rPr>
              <a:t>Companies</a:t>
            </a:r>
          </a:p>
          <a:p>
            <a:r>
              <a:rPr lang="en-GB" sz="1600" dirty="0">
                <a:solidFill>
                  <a:srgbClr val="455F51"/>
                </a:solidFill>
                <a:latin typeface="Calibri"/>
              </a:rPr>
              <a:t>Carbon Strategy</a:t>
            </a:r>
          </a:p>
        </p:txBody>
      </p:sp>
      <p:sp>
        <p:nvSpPr>
          <p:cNvPr id="47" name="ZoneTexte 46">
            <a:extLst>
              <a:ext uri="{FF2B5EF4-FFF2-40B4-BE49-F238E27FC236}">
                <a16:creationId xmlns:a16="http://schemas.microsoft.com/office/drawing/2014/main" id="{41EF635A-CC99-ADD0-1D5B-1662336EE1D9}"/>
              </a:ext>
            </a:extLst>
          </p:cNvPr>
          <p:cNvSpPr txBox="1"/>
          <p:nvPr/>
        </p:nvSpPr>
        <p:spPr>
          <a:xfrm>
            <a:off x="4830922" y="2599243"/>
            <a:ext cx="1729533" cy="369332"/>
          </a:xfrm>
          <a:prstGeom prst="rect">
            <a:avLst/>
          </a:prstGeom>
          <a:solidFill>
            <a:schemeClr val="accent1">
              <a:lumMod val="20000"/>
              <a:lumOff val="80000"/>
            </a:schemeClr>
          </a:solidFill>
        </p:spPr>
        <p:txBody>
          <a:bodyPr wrap="square" rtlCol="0">
            <a:spAutoFit/>
          </a:bodyPr>
          <a:lstStyle/>
          <a:p>
            <a:r>
              <a:rPr lang="fr-FR" dirty="0">
                <a:solidFill>
                  <a:prstClr val="black"/>
                </a:solidFill>
                <a:latin typeface="Calibri"/>
              </a:rPr>
              <a:t>1. Inventory</a:t>
            </a:r>
          </a:p>
        </p:txBody>
      </p:sp>
      <p:cxnSp>
        <p:nvCxnSpPr>
          <p:cNvPr id="53" name="Connecteur droit 52">
            <a:extLst>
              <a:ext uri="{FF2B5EF4-FFF2-40B4-BE49-F238E27FC236}">
                <a16:creationId xmlns:a16="http://schemas.microsoft.com/office/drawing/2014/main" id="{BD9B1260-16E6-05B7-32C0-C4DB118CE311}"/>
              </a:ext>
            </a:extLst>
          </p:cNvPr>
          <p:cNvCxnSpPr>
            <a:cxnSpLocks/>
          </p:cNvCxnSpPr>
          <p:nvPr/>
        </p:nvCxnSpPr>
        <p:spPr>
          <a:xfrm>
            <a:off x="4654516" y="1813826"/>
            <a:ext cx="0" cy="3615070"/>
          </a:xfrm>
          <a:prstGeom prst="line">
            <a:avLst/>
          </a:prstGeom>
          <a:noFill/>
          <a:ln w="31750" cap="flat" cmpd="sng" algn="ctr">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16200000" scaled="1"/>
              <a:tileRect/>
            </a:gradFill>
            <a:prstDash val="solid"/>
            <a:miter lim="800000"/>
          </a:ln>
          <a:effectLst/>
        </p:spPr>
      </p:cxnSp>
      <p:cxnSp>
        <p:nvCxnSpPr>
          <p:cNvPr id="54" name="Connecteur droit 53">
            <a:extLst>
              <a:ext uri="{FF2B5EF4-FFF2-40B4-BE49-F238E27FC236}">
                <a16:creationId xmlns:a16="http://schemas.microsoft.com/office/drawing/2014/main" id="{A964C6CD-800B-4F45-B92A-51180ED5C205}"/>
              </a:ext>
            </a:extLst>
          </p:cNvPr>
          <p:cNvCxnSpPr>
            <a:cxnSpLocks/>
          </p:cNvCxnSpPr>
          <p:nvPr/>
        </p:nvCxnSpPr>
        <p:spPr>
          <a:xfrm>
            <a:off x="6720809" y="1761936"/>
            <a:ext cx="0" cy="3615070"/>
          </a:xfrm>
          <a:prstGeom prst="line">
            <a:avLst/>
          </a:prstGeom>
          <a:noFill/>
          <a:ln w="31750" cap="flat" cmpd="sng" algn="ctr">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16200000" scaled="1"/>
              <a:tileRect/>
            </a:gradFill>
            <a:prstDash val="solid"/>
            <a:miter lim="800000"/>
          </a:ln>
          <a:effectLst/>
        </p:spPr>
      </p:cxnSp>
      <p:sp>
        <p:nvSpPr>
          <p:cNvPr id="56" name="ZoneTexte 55">
            <a:extLst>
              <a:ext uri="{FF2B5EF4-FFF2-40B4-BE49-F238E27FC236}">
                <a16:creationId xmlns:a16="http://schemas.microsoft.com/office/drawing/2014/main" id="{8E1BFD5E-2BA5-2CC5-A953-1EEB4FAC78E8}"/>
              </a:ext>
            </a:extLst>
          </p:cNvPr>
          <p:cNvSpPr txBox="1"/>
          <p:nvPr/>
        </p:nvSpPr>
        <p:spPr>
          <a:xfrm>
            <a:off x="7002781" y="1882483"/>
            <a:ext cx="2780522" cy="584775"/>
          </a:xfrm>
          <a:prstGeom prst="rect">
            <a:avLst/>
          </a:prstGeom>
          <a:solidFill>
            <a:schemeClr val="bg1"/>
          </a:solidFill>
          <a:ln>
            <a:solidFill>
              <a:schemeClr val="tx2"/>
            </a:solidFill>
          </a:ln>
        </p:spPr>
        <p:txBody>
          <a:bodyPr wrap="square" rtlCol="0">
            <a:spAutoFit/>
          </a:bodyPr>
          <a:lstStyle>
            <a:defPPr>
              <a:defRPr lang="fr-FR"/>
            </a:defPPr>
            <a:lvl1pPr algn="ctr">
              <a:defRPr b="1">
                <a:solidFill>
                  <a:schemeClr val="tx2"/>
                </a:solidFill>
              </a:defRPr>
            </a:lvl1pPr>
          </a:lstStyle>
          <a:p>
            <a:r>
              <a:rPr lang="en-ZA" sz="1600" dirty="0">
                <a:solidFill>
                  <a:srgbClr val="455F51"/>
                </a:solidFill>
                <a:latin typeface="Calibri"/>
              </a:rPr>
              <a:t>Voluntary</a:t>
            </a:r>
            <a:r>
              <a:rPr lang="fr-FR" sz="1600" dirty="0">
                <a:solidFill>
                  <a:srgbClr val="455F51"/>
                </a:solidFill>
                <a:latin typeface="Calibri"/>
              </a:rPr>
              <a:t> </a:t>
            </a:r>
            <a:r>
              <a:rPr lang="en-ZA" sz="1600" dirty="0">
                <a:solidFill>
                  <a:srgbClr val="455F51"/>
                </a:solidFill>
                <a:latin typeface="Calibri"/>
              </a:rPr>
              <a:t>Carbon</a:t>
            </a:r>
            <a:r>
              <a:rPr lang="fr-FR" sz="1600" dirty="0">
                <a:solidFill>
                  <a:srgbClr val="455F51"/>
                </a:solidFill>
                <a:latin typeface="Calibri"/>
              </a:rPr>
              <a:t> </a:t>
            </a:r>
            <a:r>
              <a:rPr lang="en-ZA" sz="1600" dirty="0">
                <a:solidFill>
                  <a:srgbClr val="455F51"/>
                </a:solidFill>
                <a:latin typeface="Calibri"/>
              </a:rPr>
              <a:t>Markets</a:t>
            </a:r>
            <a:r>
              <a:rPr lang="en-GB" sz="1600" dirty="0">
                <a:solidFill>
                  <a:srgbClr val="455F51"/>
                </a:solidFill>
                <a:latin typeface="Calibri"/>
              </a:rPr>
              <a:t>  </a:t>
            </a:r>
          </a:p>
          <a:p>
            <a:r>
              <a:rPr lang="en-GB" sz="1600" dirty="0">
                <a:solidFill>
                  <a:srgbClr val="455F51"/>
                </a:solidFill>
                <a:latin typeface="Calibri"/>
              </a:rPr>
              <a:t>in 2021</a:t>
            </a:r>
          </a:p>
        </p:txBody>
      </p:sp>
      <p:sp>
        <p:nvSpPr>
          <p:cNvPr id="58" name="ZoneTexte 57">
            <a:extLst>
              <a:ext uri="{FF2B5EF4-FFF2-40B4-BE49-F238E27FC236}">
                <a16:creationId xmlns:a16="http://schemas.microsoft.com/office/drawing/2014/main" id="{5591392A-3DB3-D511-1CD7-5C8DFC22EEE7}"/>
              </a:ext>
            </a:extLst>
          </p:cNvPr>
          <p:cNvSpPr txBox="1"/>
          <p:nvPr/>
        </p:nvSpPr>
        <p:spPr>
          <a:xfrm>
            <a:off x="7018905" y="3462773"/>
            <a:ext cx="2674617" cy="584775"/>
          </a:xfrm>
          <a:prstGeom prst="rect">
            <a:avLst/>
          </a:prstGeom>
          <a:solidFill>
            <a:schemeClr val="accent5">
              <a:lumMod val="60000"/>
              <a:lumOff val="40000"/>
            </a:schemeClr>
          </a:solidFill>
        </p:spPr>
        <p:txBody>
          <a:bodyPr wrap="square" rtlCol="0">
            <a:spAutoFit/>
          </a:bodyPr>
          <a:lstStyle>
            <a:defPPr>
              <a:defRPr lang="fr-FR"/>
            </a:defPPr>
          </a:lstStyle>
          <a:p>
            <a:pPr algn="ctr"/>
            <a:r>
              <a:rPr lang="en-ZA" b="1" dirty="0">
                <a:solidFill>
                  <a:prstClr val="black"/>
                </a:solidFill>
                <a:latin typeface="Calibri"/>
              </a:rPr>
              <a:t>2 Bn $ </a:t>
            </a:r>
            <a:r>
              <a:rPr lang="en-ZA" dirty="0">
                <a:solidFill>
                  <a:prstClr val="black"/>
                </a:solidFill>
                <a:latin typeface="Calibri"/>
              </a:rPr>
              <a:t>credits traded</a:t>
            </a:r>
          </a:p>
          <a:p>
            <a:pPr algn="ctr"/>
            <a:r>
              <a:rPr lang="en-ZA" sz="1400" dirty="0">
                <a:solidFill>
                  <a:prstClr val="black"/>
                </a:solidFill>
                <a:latin typeface="Calibri"/>
              </a:rPr>
              <a:t>X 3,8 VS 2020</a:t>
            </a:r>
          </a:p>
        </p:txBody>
      </p:sp>
      <p:sp>
        <p:nvSpPr>
          <p:cNvPr id="59" name="ZoneTexte 58">
            <a:extLst>
              <a:ext uri="{FF2B5EF4-FFF2-40B4-BE49-F238E27FC236}">
                <a16:creationId xmlns:a16="http://schemas.microsoft.com/office/drawing/2014/main" id="{A8B3486D-8985-2586-FB6F-77693F4BFC83}"/>
              </a:ext>
            </a:extLst>
          </p:cNvPr>
          <p:cNvSpPr txBox="1"/>
          <p:nvPr/>
        </p:nvSpPr>
        <p:spPr>
          <a:xfrm>
            <a:off x="7049384" y="2667418"/>
            <a:ext cx="2653416" cy="584775"/>
          </a:xfrm>
          <a:prstGeom prst="rect">
            <a:avLst/>
          </a:prstGeom>
          <a:solidFill>
            <a:schemeClr val="accent5">
              <a:lumMod val="60000"/>
              <a:lumOff val="40000"/>
            </a:schemeClr>
          </a:solidFill>
        </p:spPr>
        <p:txBody>
          <a:bodyPr wrap="square" rtlCol="0">
            <a:spAutoFit/>
          </a:bodyPr>
          <a:lstStyle>
            <a:defPPr>
              <a:defRPr lang="fr-FR"/>
            </a:defPPr>
          </a:lstStyle>
          <a:p>
            <a:pPr algn="ctr"/>
            <a:r>
              <a:rPr lang="en-ZA" b="1" dirty="0">
                <a:solidFill>
                  <a:prstClr val="black"/>
                </a:solidFill>
                <a:latin typeface="Calibri"/>
              </a:rPr>
              <a:t>493 Mt CO2 </a:t>
            </a:r>
            <a:r>
              <a:rPr lang="en-ZA" dirty="0">
                <a:solidFill>
                  <a:prstClr val="black"/>
                </a:solidFill>
                <a:latin typeface="Calibri"/>
              </a:rPr>
              <a:t>credits traded</a:t>
            </a:r>
          </a:p>
          <a:p>
            <a:pPr algn="ctr"/>
            <a:r>
              <a:rPr lang="en-ZA" sz="1400" dirty="0">
                <a:solidFill>
                  <a:prstClr val="black"/>
                </a:solidFill>
                <a:latin typeface="Calibri"/>
              </a:rPr>
              <a:t>X 2,6 VS 2020</a:t>
            </a:r>
          </a:p>
        </p:txBody>
      </p:sp>
      <p:sp>
        <p:nvSpPr>
          <p:cNvPr id="60" name="ZoneTexte 59">
            <a:extLst>
              <a:ext uri="{FF2B5EF4-FFF2-40B4-BE49-F238E27FC236}">
                <a16:creationId xmlns:a16="http://schemas.microsoft.com/office/drawing/2014/main" id="{37F5DF45-A905-395D-8A1B-09D9923236FD}"/>
              </a:ext>
            </a:extLst>
          </p:cNvPr>
          <p:cNvSpPr txBox="1"/>
          <p:nvPr/>
        </p:nvSpPr>
        <p:spPr>
          <a:xfrm>
            <a:off x="7010401" y="5160818"/>
            <a:ext cx="2601840" cy="369332"/>
          </a:xfrm>
          <a:prstGeom prst="rect">
            <a:avLst/>
          </a:prstGeom>
          <a:solidFill>
            <a:schemeClr val="accent5">
              <a:lumMod val="40000"/>
              <a:lumOff val="60000"/>
            </a:schemeClr>
          </a:solidFill>
        </p:spPr>
        <p:txBody>
          <a:bodyPr wrap="square" rtlCol="0">
            <a:spAutoFit/>
          </a:bodyPr>
          <a:lstStyle>
            <a:defPPr>
              <a:defRPr lang="fr-FR"/>
            </a:defPPr>
          </a:lstStyle>
          <a:p>
            <a:pPr algn="ctr"/>
            <a:r>
              <a:rPr lang="en-ZA" b="1" dirty="0">
                <a:solidFill>
                  <a:prstClr val="black"/>
                </a:solidFill>
                <a:latin typeface="Calibri"/>
              </a:rPr>
              <a:t>64 M € </a:t>
            </a:r>
            <a:r>
              <a:rPr lang="en-ZA" dirty="0">
                <a:solidFill>
                  <a:prstClr val="black"/>
                </a:solidFill>
                <a:latin typeface="Calibri"/>
              </a:rPr>
              <a:t>credits traded</a:t>
            </a:r>
          </a:p>
        </p:txBody>
      </p:sp>
      <p:sp>
        <p:nvSpPr>
          <p:cNvPr id="61" name="ZoneTexte 60">
            <a:extLst>
              <a:ext uri="{FF2B5EF4-FFF2-40B4-BE49-F238E27FC236}">
                <a16:creationId xmlns:a16="http://schemas.microsoft.com/office/drawing/2014/main" id="{EAC76C8C-DD2E-71C4-E9A0-1A1253F60F31}"/>
              </a:ext>
            </a:extLst>
          </p:cNvPr>
          <p:cNvSpPr txBox="1"/>
          <p:nvPr/>
        </p:nvSpPr>
        <p:spPr>
          <a:xfrm>
            <a:off x="7040881" y="4365464"/>
            <a:ext cx="2601840" cy="584775"/>
          </a:xfrm>
          <a:prstGeom prst="rect">
            <a:avLst/>
          </a:prstGeom>
          <a:solidFill>
            <a:schemeClr val="accent5">
              <a:lumMod val="40000"/>
              <a:lumOff val="60000"/>
            </a:schemeClr>
          </a:solidFill>
        </p:spPr>
        <p:txBody>
          <a:bodyPr wrap="square" rtlCol="0">
            <a:spAutoFit/>
          </a:bodyPr>
          <a:lstStyle>
            <a:defPPr>
              <a:defRPr lang="fr-FR"/>
            </a:defPPr>
          </a:lstStyle>
          <a:p>
            <a:pPr algn="ctr"/>
            <a:r>
              <a:rPr lang="en-ZA" b="1" dirty="0">
                <a:solidFill>
                  <a:prstClr val="black"/>
                </a:solidFill>
                <a:latin typeface="Calibri"/>
              </a:rPr>
              <a:t>6,2 Mt CO2 </a:t>
            </a:r>
            <a:r>
              <a:rPr lang="en-ZA" dirty="0">
                <a:solidFill>
                  <a:prstClr val="black"/>
                </a:solidFill>
                <a:latin typeface="Calibri"/>
              </a:rPr>
              <a:t>credits traded</a:t>
            </a:r>
          </a:p>
          <a:p>
            <a:pPr algn="ctr"/>
            <a:r>
              <a:rPr lang="en-ZA" sz="1400" dirty="0">
                <a:solidFill>
                  <a:prstClr val="black"/>
                </a:solidFill>
                <a:latin typeface="Calibri"/>
              </a:rPr>
              <a:t>+ 15 % VS 2020</a:t>
            </a:r>
          </a:p>
        </p:txBody>
      </p:sp>
      <p:sp>
        <p:nvSpPr>
          <p:cNvPr id="62" name="Accolade fermante 61">
            <a:extLst>
              <a:ext uri="{FF2B5EF4-FFF2-40B4-BE49-F238E27FC236}">
                <a16:creationId xmlns:a16="http://schemas.microsoft.com/office/drawing/2014/main" id="{490E9C98-605E-AFFA-B618-DA8DCDC84123}"/>
              </a:ext>
            </a:extLst>
          </p:cNvPr>
          <p:cNvSpPr/>
          <p:nvPr/>
        </p:nvSpPr>
        <p:spPr>
          <a:xfrm>
            <a:off x="9702800" y="2599245"/>
            <a:ext cx="115600" cy="14483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a:endParaRPr>
          </a:p>
        </p:txBody>
      </p:sp>
      <p:sp>
        <p:nvSpPr>
          <p:cNvPr id="63" name="Accolade fermante 62">
            <a:extLst>
              <a:ext uri="{FF2B5EF4-FFF2-40B4-BE49-F238E27FC236}">
                <a16:creationId xmlns:a16="http://schemas.microsoft.com/office/drawing/2014/main" id="{B60F69DC-F816-6644-5BE7-4AA1FF34A8E1}"/>
              </a:ext>
            </a:extLst>
          </p:cNvPr>
          <p:cNvSpPr/>
          <p:nvPr/>
        </p:nvSpPr>
        <p:spPr>
          <a:xfrm>
            <a:off x="9685556" y="4276102"/>
            <a:ext cx="132844" cy="1336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alibri"/>
            </a:endParaRPr>
          </a:p>
        </p:txBody>
      </p:sp>
      <p:sp>
        <p:nvSpPr>
          <p:cNvPr id="64" name="ZoneTexte 63">
            <a:extLst>
              <a:ext uri="{FF2B5EF4-FFF2-40B4-BE49-F238E27FC236}">
                <a16:creationId xmlns:a16="http://schemas.microsoft.com/office/drawing/2014/main" id="{47841F83-1724-A0FF-BA68-8810F64F6582}"/>
              </a:ext>
            </a:extLst>
          </p:cNvPr>
          <p:cNvSpPr txBox="1"/>
          <p:nvPr/>
        </p:nvSpPr>
        <p:spPr>
          <a:xfrm>
            <a:off x="9872204" y="3187718"/>
            <a:ext cx="795796" cy="338554"/>
          </a:xfrm>
          <a:prstGeom prst="rect">
            <a:avLst/>
          </a:prstGeom>
          <a:solidFill>
            <a:schemeClr val="bg1"/>
          </a:solidFill>
          <a:ln>
            <a:noFill/>
          </a:ln>
        </p:spPr>
        <p:txBody>
          <a:bodyPr wrap="square" rtlCol="0">
            <a:spAutoFit/>
          </a:bodyPr>
          <a:lstStyle>
            <a:defPPr>
              <a:defRPr lang="fr-FR"/>
            </a:defPPr>
            <a:lvl1pPr algn="ctr">
              <a:defRPr sz="1600" b="1">
                <a:solidFill>
                  <a:schemeClr val="tx2"/>
                </a:solidFill>
              </a:defRPr>
            </a:lvl1pPr>
          </a:lstStyle>
          <a:p>
            <a:r>
              <a:rPr lang="en-GB" dirty="0">
                <a:solidFill>
                  <a:srgbClr val="455F51"/>
                </a:solidFill>
                <a:latin typeface="Calibri"/>
              </a:rPr>
              <a:t>World</a:t>
            </a:r>
          </a:p>
        </p:txBody>
      </p:sp>
      <p:sp>
        <p:nvSpPr>
          <p:cNvPr id="65" name="ZoneTexte 64">
            <a:extLst>
              <a:ext uri="{FF2B5EF4-FFF2-40B4-BE49-F238E27FC236}">
                <a16:creationId xmlns:a16="http://schemas.microsoft.com/office/drawing/2014/main" id="{C4C5A8E5-3D8F-E253-009F-8D24A41CC5DF}"/>
              </a:ext>
            </a:extLst>
          </p:cNvPr>
          <p:cNvSpPr txBox="1"/>
          <p:nvPr/>
        </p:nvSpPr>
        <p:spPr>
          <a:xfrm>
            <a:off x="9846804" y="4737118"/>
            <a:ext cx="795796" cy="338554"/>
          </a:xfrm>
          <a:prstGeom prst="rect">
            <a:avLst/>
          </a:prstGeom>
          <a:solidFill>
            <a:schemeClr val="bg1"/>
          </a:solidFill>
          <a:ln>
            <a:noFill/>
          </a:ln>
        </p:spPr>
        <p:txBody>
          <a:bodyPr wrap="square" rtlCol="0">
            <a:spAutoFit/>
          </a:bodyPr>
          <a:lstStyle>
            <a:defPPr>
              <a:defRPr lang="fr-FR"/>
            </a:defPPr>
            <a:lvl1pPr algn="ctr">
              <a:defRPr sz="1600" b="1">
                <a:solidFill>
                  <a:schemeClr val="tx2"/>
                </a:solidFill>
              </a:defRPr>
            </a:lvl1pPr>
          </a:lstStyle>
          <a:p>
            <a:r>
              <a:rPr lang="en-GB" dirty="0">
                <a:solidFill>
                  <a:srgbClr val="455F51"/>
                </a:solidFill>
                <a:latin typeface="Calibri"/>
              </a:rPr>
              <a:t>France</a:t>
            </a:r>
          </a:p>
        </p:txBody>
      </p:sp>
    </p:spTree>
    <p:extLst>
      <p:ext uri="{BB962C8B-B14F-4D97-AF65-F5344CB8AC3E}">
        <p14:creationId xmlns:p14="http://schemas.microsoft.com/office/powerpoint/2010/main" val="40267717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57831-8026-891B-6F89-2503EC8B5F09}"/>
              </a:ext>
            </a:extLst>
          </p:cNvPr>
          <p:cNvSpPr>
            <a:spLocks noGrp="1"/>
          </p:cNvSpPr>
          <p:nvPr>
            <p:ph type="title"/>
          </p:nvPr>
        </p:nvSpPr>
        <p:spPr/>
        <p:txBody>
          <a:bodyPr/>
          <a:lstStyle/>
          <a:p>
            <a:pPr algn="r" defTabSz="914400">
              <a:lnSpc>
                <a:spcPct val="90000"/>
              </a:lnSpc>
            </a:pPr>
            <a:r>
              <a:rPr lang="en-GB" sz="2500" b="1" dirty="0">
                <a:solidFill>
                  <a:srgbClr val="44546A"/>
                </a:solidFill>
                <a:latin typeface="Calibri" panose="020F0502020204030204"/>
                <a:cs typeface="+mj-cs"/>
              </a:rPr>
              <a:t>But a crucial need to relocate carbon offsetting in Europe to finance the transition to low carbon farming</a:t>
            </a:r>
          </a:p>
        </p:txBody>
      </p:sp>
      <p:sp>
        <p:nvSpPr>
          <p:cNvPr id="4" name="Espace réservé de la date 3">
            <a:extLst>
              <a:ext uri="{FF2B5EF4-FFF2-40B4-BE49-F238E27FC236}">
                <a16:creationId xmlns:a16="http://schemas.microsoft.com/office/drawing/2014/main" id="{257BC93D-DE0F-F7FE-6946-0601889C600C}"/>
              </a:ext>
            </a:extLst>
          </p:cNvPr>
          <p:cNvSpPr>
            <a:spLocks noGrp="1"/>
          </p:cNvSpPr>
          <p:nvPr>
            <p:ph type="dt" sz="half" idx="10"/>
          </p:nvPr>
        </p:nvSpPr>
        <p:spPr/>
        <p:txBody>
          <a:bodyPr/>
          <a:lstStyle/>
          <a:p>
            <a:fld id="{11FE96BB-8D56-45D2-90F9-24D4B2D14ACA}" type="datetime1">
              <a:rPr lang="fr-FR">
                <a:solidFill>
                  <a:prstClr val="black">
                    <a:tint val="75000"/>
                  </a:prstClr>
                </a:solidFill>
                <a:latin typeface="Calibri"/>
              </a:rPr>
              <a:pPr/>
              <a:t>30/01/2023</a:t>
            </a:fld>
            <a:endParaRPr lang="fr-FR" dirty="0">
              <a:solidFill>
                <a:prstClr val="black">
                  <a:tint val="75000"/>
                </a:prstClr>
              </a:solidFill>
              <a:latin typeface="Calibri"/>
            </a:endParaRPr>
          </a:p>
        </p:txBody>
      </p:sp>
      <p:sp>
        <p:nvSpPr>
          <p:cNvPr id="5" name="Espace réservé du pied de page 4">
            <a:extLst>
              <a:ext uri="{FF2B5EF4-FFF2-40B4-BE49-F238E27FC236}">
                <a16:creationId xmlns:a16="http://schemas.microsoft.com/office/drawing/2014/main" id="{D0104CE6-FA99-DBC7-0102-0D1A9C87564D}"/>
              </a:ext>
            </a:extLst>
          </p:cNvPr>
          <p:cNvSpPr>
            <a:spLocks noGrp="1"/>
          </p:cNvSpPr>
          <p:nvPr>
            <p:ph type="ftr" sz="quarter" idx="11"/>
          </p:nvPr>
        </p:nvSpPr>
        <p:spPr/>
        <p:txBody>
          <a:bodyPr/>
          <a:lstStyle/>
          <a:p>
            <a:r>
              <a:rPr lang="fr-FR">
                <a:solidFill>
                  <a:prstClr val="black">
                    <a:tint val="75000"/>
                  </a:prstClr>
                </a:solidFill>
                <a:latin typeface="Calibri"/>
              </a:rPr>
              <a:t>FCAA</a:t>
            </a:r>
            <a:endParaRPr lang="fr-FR" dirty="0">
              <a:solidFill>
                <a:prstClr val="black">
                  <a:tint val="75000"/>
                </a:prstClr>
              </a:solidFill>
              <a:latin typeface="Calibri"/>
            </a:endParaRPr>
          </a:p>
        </p:txBody>
      </p:sp>
      <p:sp>
        <p:nvSpPr>
          <p:cNvPr id="22" name="ZoneTexte 21">
            <a:extLst>
              <a:ext uri="{FF2B5EF4-FFF2-40B4-BE49-F238E27FC236}">
                <a16:creationId xmlns:a16="http://schemas.microsoft.com/office/drawing/2014/main" id="{0B189326-8912-2509-A096-19F81DD309D6}"/>
              </a:ext>
            </a:extLst>
          </p:cNvPr>
          <p:cNvSpPr txBox="1"/>
          <p:nvPr/>
        </p:nvSpPr>
        <p:spPr>
          <a:xfrm>
            <a:off x="2432928" y="1949778"/>
            <a:ext cx="3676917" cy="584775"/>
          </a:xfrm>
          <a:prstGeom prst="rect">
            <a:avLst/>
          </a:prstGeom>
          <a:solidFill>
            <a:schemeClr val="bg1"/>
          </a:solidFill>
          <a:ln>
            <a:solidFill>
              <a:schemeClr val="tx2"/>
            </a:solidFill>
          </a:ln>
        </p:spPr>
        <p:txBody>
          <a:bodyPr wrap="square" rtlCol="0">
            <a:spAutoFit/>
          </a:bodyPr>
          <a:lstStyle>
            <a:defPPr>
              <a:defRPr lang="fr-FR"/>
            </a:defPPr>
            <a:lvl1pPr algn="ctr">
              <a:defRPr b="1"/>
            </a:lvl1pPr>
          </a:lstStyle>
          <a:p>
            <a:r>
              <a:rPr lang="en-GB" sz="1600" dirty="0">
                <a:solidFill>
                  <a:srgbClr val="455F51"/>
                </a:solidFill>
                <a:latin typeface="Calibri"/>
              </a:rPr>
              <a:t>French voluntary carbon offsetting</a:t>
            </a:r>
          </a:p>
          <a:p>
            <a:r>
              <a:rPr lang="en-GB" sz="1600" dirty="0">
                <a:solidFill>
                  <a:srgbClr val="455F51"/>
                </a:solidFill>
                <a:latin typeface="Calibri"/>
              </a:rPr>
              <a:t>Market share / certification scheme </a:t>
            </a:r>
          </a:p>
        </p:txBody>
      </p:sp>
      <p:sp>
        <p:nvSpPr>
          <p:cNvPr id="23" name="ZoneTexte 22">
            <a:extLst>
              <a:ext uri="{FF2B5EF4-FFF2-40B4-BE49-F238E27FC236}">
                <a16:creationId xmlns:a16="http://schemas.microsoft.com/office/drawing/2014/main" id="{69AAF3C4-54D3-A530-7B4E-7B41A5E7F507}"/>
              </a:ext>
            </a:extLst>
          </p:cNvPr>
          <p:cNvSpPr txBox="1"/>
          <p:nvPr/>
        </p:nvSpPr>
        <p:spPr>
          <a:xfrm>
            <a:off x="5327742" y="3241789"/>
            <a:ext cx="897345" cy="553998"/>
          </a:xfrm>
          <a:prstGeom prst="rect">
            <a:avLst/>
          </a:prstGeom>
          <a:noFill/>
        </p:spPr>
        <p:txBody>
          <a:bodyPr wrap="square" rtlCol="0">
            <a:spAutoFit/>
          </a:bodyPr>
          <a:lstStyle/>
          <a:p>
            <a:r>
              <a:rPr lang="en-GB" sz="1500" dirty="0">
                <a:solidFill>
                  <a:prstClr val="black"/>
                </a:solidFill>
                <a:latin typeface="Calibri"/>
              </a:rPr>
              <a:t>Gold Standard</a:t>
            </a:r>
          </a:p>
        </p:txBody>
      </p:sp>
      <p:sp>
        <p:nvSpPr>
          <p:cNvPr id="24" name="ZoneTexte 23">
            <a:extLst>
              <a:ext uri="{FF2B5EF4-FFF2-40B4-BE49-F238E27FC236}">
                <a16:creationId xmlns:a16="http://schemas.microsoft.com/office/drawing/2014/main" id="{1F692CBC-2D3B-DEA2-075D-E7F476AB814C}"/>
              </a:ext>
            </a:extLst>
          </p:cNvPr>
          <p:cNvSpPr txBox="1"/>
          <p:nvPr/>
        </p:nvSpPr>
        <p:spPr>
          <a:xfrm>
            <a:off x="5327742" y="3913405"/>
            <a:ext cx="897345" cy="323165"/>
          </a:xfrm>
          <a:prstGeom prst="rect">
            <a:avLst/>
          </a:prstGeom>
          <a:noFill/>
        </p:spPr>
        <p:txBody>
          <a:bodyPr wrap="square" rtlCol="0">
            <a:spAutoFit/>
          </a:bodyPr>
          <a:lstStyle/>
          <a:p>
            <a:r>
              <a:rPr lang="en-GB" sz="1500" dirty="0">
                <a:solidFill>
                  <a:prstClr val="black"/>
                </a:solidFill>
                <a:latin typeface="Calibri"/>
              </a:rPr>
              <a:t>CDM</a:t>
            </a:r>
          </a:p>
        </p:txBody>
      </p:sp>
      <p:sp>
        <p:nvSpPr>
          <p:cNvPr id="25" name="ZoneTexte 24">
            <a:extLst>
              <a:ext uri="{FF2B5EF4-FFF2-40B4-BE49-F238E27FC236}">
                <a16:creationId xmlns:a16="http://schemas.microsoft.com/office/drawing/2014/main" id="{046C354F-E640-B550-8FF0-9139B2F797CD}"/>
              </a:ext>
            </a:extLst>
          </p:cNvPr>
          <p:cNvSpPr txBox="1"/>
          <p:nvPr/>
        </p:nvSpPr>
        <p:spPr>
          <a:xfrm>
            <a:off x="5370922" y="4404267"/>
            <a:ext cx="897345" cy="553998"/>
          </a:xfrm>
          <a:prstGeom prst="rect">
            <a:avLst/>
          </a:prstGeom>
          <a:noFill/>
        </p:spPr>
        <p:txBody>
          <a:bodyPr wrap="square" rtlCol="0">
            <a:spAutoFit/>
          </a:bodyPr>
          <a:lstStyle/>
          <a:p>
            <a:r>
              <a:rPr lang="en-GB" sz="1500" dirty="0">
                <a:solidFill>
                  <a:prstClr val="black"/>
                </a:solidFill>
                <a:latin typeface="Calibri"/>
              </a:rPr>
              <a:t>French</a:t>
            </a:r>
          </a:p>
          <a:p>
            <a:r>
              <a:rPr lang="en-GB" sz="1500" dirty="0">
                <a:solidFill>
                  <a:prstClr val="black"/>
                </a:solidFill>
                <a:latin typeface="Calibri"/>
              </a:rPr>
              <a:t>LBC</a:t>
            </a:r>
          </a:p>
        </p:txBody>
      </p:sp>
      <p:sp>
        <p:nvSpPr>
          <p:cNvPr id="26" name="ZoneTexte 25">
            <a:extLst>
              <a:ext uri="{FF2B5EF4-FFF2-40B4-BE49-F238E27FC236}">
                <a16:creationId xmlns:a16="http://schemas.microsoft.com/office/drawing/2014/main" id="{E4FA8170-90B1-6BDE-D894-15A6BCCE3FC1}"/>
              </a:ext>
            </a:extLst>
          </p:cNvPr>
          <p:cNvSpPr txBox="1"/>
          <p:nvPr/>
        </p:nvSpPr>
        <p:spPr>
          <a:xfrm>
            <a:off x="5382470" y="5029773"/>
            <a:ext cx="897345" cy="323165"/>
          </a:xfrm>
          <a:prstGeom prst="rect">
            <a:avLst/>
          </a:prstGeom>
          <a:noFill/>
        </p:spPr>
        <p:txBody>
          <a:bodyPr wrap="square" rtlCol="0">
            <a:spAutoFit/>
          </a:bodyPr>
          <a:lstStyle/>
          <a:p>
            <a:r>
              <a:rPr lang="en-GB" sz="1500" dirty="0">
                <a:solidFill>
                  <a:prstClr val="black"/>
                </a:solidFill>
                <a:latin typeface="Calibri"/>
              </a:rPr>
              <a:t>Other</a:t>
            </a:r>
          </a:p>
        </p:txBody>
      </p:sp>
      <p:pic>
        <p:nvPicPr>
          <p:cNvPr id="27" name="Image 26">
            <a:extLst>
              <a:ext uri="{FF2B5EF4-FFF2-40B4-BE49-F238E27FC236}">
                <a16:creationId xmlns:a16="http://schemas.microsoft.com/office/drawing/2014/main" id="{EF99DB96-2AAF-DBB9-EC58-78CB26B253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4953533" y="4892312"/>
            <a:ext cx="395590" cy="525660"/>
          </a:xfrm>
          <a:prstGeom prst="rect">
            <a:avLst/>
          </a:prstGeom>
        </p:spPr>
      </p:pic>
      <p:pic>
        <p:nvPicPr>
          <p:cNvPr id="28" name="Image 27">
            <a:extLst>
              <a:ext uri="{FF2B5EF4-FFF2-40B4-BE49-F238E27FC236}">
                <a16:creationId xmlns:a16="http://schemas.microsoft.com/office/drawing/2014/main" id="{DC6AD74D-CF5D-A210-2E59-2903BD3DA1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018655" y="4438473"/>
            <a:ext cx="395590" cy="387019"/>
          </a:xfrm>
          <a:prstGeom prst="rect">
            <a:avLst/>
          </a:prstGeom>
        </p:spPr>
      </p:pic>
      <p:pic>
        <p:nvPicPr>
          <p:cNvPr id="29" name="Image 28">
            <a:extLst>
              <a:ext uri="{FF2B5EF4-FFF2-40B4-BE49-F238E27FC236}">
                <a16:creationId xmlns:a16="http://schemas.microsoft.com/office/drawing/2014/main" id="{3E94FAC8-354C-20CF-2C1E-2769C112F9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4958542" y="3816597"/>
            <a:ext cx="286873" cy="525660"/>
          </a:xfrm>
          <a:prstGeom prst="rect">
            <a:avLst/>
          </a:prstGeom>
        </p:spPr>
      </p:pic>
      <p:pic>
        <p:nvPicPr>
          <p:cNvPr id="30" name="Image 29">
            <a:extLst>
              <a:ext uri="{FF2B5EF4-FFF2-40B4-BE49-F238E27FC236}">
                <a16:creationId xmlns:a16="http://schemas.microsoft.com/office/drawing/2014/main" id="{EED45261-E51C-A73A-5F1E-4AEFD8869EF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4958056" y="3263623"/>
            <a:ext cx="323166" cy="525660"/>
          </a:xfrm>
          <a:prstGeom prst="rect">
            <a:avLst/>
          </a:prstGeom>
        </p:spPr>
      </p:pic>
      <p:pic>
        <p:nvPicPr>
          <p:cNvPr id="31" name="Image 30">
            <a:extLst>
              <a:ext uri="{FF2B5EF4-FFF2-40B4-BE49-F238E27FC236}">
                <a16:creationId xmlns:a16="http://schemas.microsoft.com/office/drawing/2014/main" id="{6C669B93-3438-CD2C-3630-7919F0936DC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4970439" y="2743493"/>
            <a:ext cx="304801" cy="525660"/>
          </a:xfrm>
          <a:prstGeom prst="rect">
            <a:avLst/>
          </a:prstGeom>
        </p:spPr>
      </p:pic>
      <p:pic>
        <p:nvPicPr>
          <p:cNvPr id="32" name="Image 31">
            <a:extLst>
              <a:ext uri="{FF2B5EF4-FFF2-40B4-BE49-F238E27FC236}">
                <a16:creationId xmlns:a16="http://schemas.microsoft.com/office/drawing/2014/main" id="{9F9BCBDF-4ED4-4B46-4F33-7428FBA10F2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294893" y="2953405"/>
            <a:ext cx="2617096" cy="2477124"/>
          </a:xfrm>
          <a:prstGeom prst="rect">
            <a:avLst/>
          </a:prstGeom>
        </p:spPr>
      </p:pic>
      <p:sp>
        <p:nvSpPr>
          <p:cNvPr id="33" name="ZoneTexte 32">
            <a:extLst>
              <a:ext uri="{FF2B5EF4-FFF2-40B4-BE49-F238E27FC236}">
                <a16:creationId xmlns:a16="http://schemas.microsoft.com/office/drawing/2014/main" id="{4C4CBF42-2E3D-B3CB-A8BD-3068D9CA1688}"/>
              </a:ext>
            </a:extLst>
          </p:cNvPr>
          <p:cNvSpPr txBox="1"/>
          <p:nvPr/>
        </p:nvSpPr>
        <p:spPr>
          <a:xfrm>
            <a:off x="5382469" y="2808616"/>
            <a:ext cx="897345" cy="323165"/>
          </a:xfrm>
          <a:prstGeom prst="rect">
            <a:avLst/>
          </a:prstGeom>
          <a:noFill/>
        </p:spPr>
        <p:txBody>
          <a:bodyPr wrap="square" rtlCol="0">
            <a:spAutoFit/>
          </a:bodyPr>
          <a:lstStyle/>
          <a:p>
            <a:r>
              <a:rPr lang="en-GB" sz="1500" dirty="0">
                <a:solidFill>
                  <a:prstClr val="black"/>
                </a:solidFill>
                <a:latin typeface="Calibri"/>
              </a:rPr>
              <a:t>Verra</a:t>
            </a:r>
          </a:p>
        </p:txBody>
      </p:sp>
      <p:cxnSp>
        <p:nvCxnSpPr>
          <p:cNvPr id="34" name="Connecteur droit 33">
            <a:extLst>
              <a:ext uri="{FF2B5EF4-FFF2-40B4-BE49-F238E27FC236}">
                <a16:creationId xmlns:a16="http://schemas.microsoft.com/office/drawing/2014/main" id="{A93A8CF1-D5BF-8463-E334-380F470FF498}"/>
              </a:ext>
            </a:extLst>
          </p:cNvPr>
          <p:cNvCxnSpPr>
            <a:cxnSpLocks/>
          </p:cNvCxnSpPr>
          <p:nvPr/>
        </p:nvCxnSpPr>
        <p:spPr>
          <a:xfrm>
            <a:off x="6398045" y="1920885"/>
            <a:ext cx="0" cy="3985038"/>
          </a:xfrm>
          <a:prstGeom prst="line">
            <a:avLst/>
          </a:prstGeom>
          <a:noFill/>
          <a:ln w="31750" cap="flat" cmpd="sng" algn="ctr">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16200000" scaled="1"/>
              <a:tileRect/>
            </a:gradFill>
            <a:prstDash val="solid"/>
            <a:miter lim="800000"/>
          </a:ln>
          <a:effectLst/>
        </p:spPr>
      </p:cxnSp>
      <p:sp>
        <p:nvSpPr>
          <p:cNvPr id="3" name="ZoneTexte 2">
            <a:extLst>
              <a:ext uri="{FF2B5EF4-FFF2-40B4-BE49-F238E27FC236}">
                <a16:creationId xmlns:a16="http://schemas.microsoft.com/office/drawing/2014/main" id="{9F42E842-D8CE-93E2-D93F-8CD3D7F49232}"/>
              </a:ext>
            </a:extLst>
          </p:cNvPr>
          <p:cNvSpPr txBox="1"/>
          <p:nvPr/>
        </p:nvSpPr>
        <p:spPr>
          <a:xfrm>
            <a:off x="6467155" y="1672128"/>
            <a:ext cx="4027710" cy="3970318"/>
          </a:xfrm>
          <a:prstGeom prst="rect">
            <a:avLst/>
          </a:prstGeom>
          <a:noFill/>
        </p:spPr>
        <p:txBody>
          <a:bodyPr wrap="square" rtlCol="0">
            <a:spAutoFit/>
          </a:bodyPr>
          <a:lstStyle/>
          <a:p>
            <a:pPr marL="285750" indent="-285750">
              <a:buFont typeface="Wingdings" panose="05000000000000000000" pitchFamily="2" charset="2"/>
              <a:buChar char="Ø"/>
            </a:pPr>
            <a:r>
              <a:rPr lang="en-ZA" b="1" dirty="0">
                <a:solidFill>
                  <a:prstClr val="black"/>
                </a:solidFill>
                <a:latin typeface="Calibri"/>
              </a:rPr>
              <a:t>Strong price gap </a:t>
            </a:r>
            <a:r>
              <a:rPr lang="en-ZA" dirty="0">
                <a:solidFill>
                  <a:prstClr val="black"/>
                </a:solidFill>
                <a:latin typeface="Calibri"/>
              </a:rPr>
              <a:t>between Europe &amp; Extra Europe projects.</a:t>
            </a:r>
          </a:p>
          <a:p>
            <a:endParaRPr lang="en-ZA" dirty="0">
              <a:solidFill>
                <a:prstClr val="black"/>
              </a:solidFill>
              <a:latin typeface="Calibri"/>
            </a:endParaRPr>
          </a:p>
          <a:p>
            <a:pPr marL="285750" indent="-285750">
              <a:buFont typeface="Wingdings" panose="05000000000000000000" pitchFamily="2" charset="2"/>
              <a:buChar char="Ø"/>
            </a:pPr>
            <a:r>
              <a:rPr lang="en-ZA" b="1" dirty="0">
                <a:solidFill>
                  <a:prstClr val="black"/>
                </a:solidFill>
                <a:latin typeface="Calibri"/>
              </a:rPr>
              <a:t>Need to value local/European low carbon projects </a:t>
            </a:r>
            <a:r>
              <a:rPr lang="en-ZA" dirty="0">
                <a:solidFill>
                  <a:prstClr val="black"/>
                </a:solidFill>
                <a:latin typeface="Calibri"/>
              </a:rPr>
              <a:t>thanks to :</a:t>
            </a:r>
          </a:p>
          <a:p>
            <a:pPr marL="742950" lvl="1" indent="-285750">
              <a:buFont typeface="Wingdings" panose="05000000000000000000" pitchFamily="2" charset="2"/>
              <a:buChar char="§"/>
            </a:pPr>
            <a:r>
              <a:rPr lang="en-ZA" b="1" dirty="0">
                <a:solidFill>
                  <a:prstClr val="black"/>
                </a:solidFill>
                <a:latin typeface="Calibri"/>
              </a:rPr>
              <a:t>Robust Certification </a:t>
            </a:r>
            <a:r>
              <a:rPr lang="en-ZA" dirty="0">
                <a:solidFill>
                  <a:prstClr val="black"/>
                </a:solidFill>
                <a:latin typeface="Calibri"/>
              </a:rPr>
              <a:t>Standards.</a:t>
            </a:r>
          </a:p>
          <a:p>
            <a:pPr marL="742950" lvl="1" indent="-285750">
              <a:buFont typeface="Wingdings" panose="05000000000000000000" pitchFamily="2" charset="2"/>
              <a:buChar char="§"/>
            </a:pPr>
            <a:r>
              <a:rPr lang="en-ZA" b="1" dirty="0">
                <a:solidFill>
                  <a:prstClr val="black"/>
                </a:solidFill>
                <a:latin typeface="Calibri"/>
              </a:rPr>
              <a:t>Cobenefits</a:t>
            </a:r>
            <a:r>
              <a:rPr lang="en-ZA" dirty="0">
                <a:solidFill>
                  <a:prstClr val="black"/>
                </a:solidFill>
                <a:latin typeface="Calibri"/>
              </a:rPr>
              <a:t> valorisation.</a:t>
            </a:r>
          </a:p>
          <a:p>
            <a:pPr marL="742950" lvl="1" indent="-285750">
              <a:buFont typeface="Wingdings" panose="05000000000000000000" pitchFamily="2" charset="2"/>
              <a:buChar char="§"/>
            </a:pPr>
            <a:r>
              <a:rPr lang="en-ZA" dirty="0">
                <a:solidFill>
                  <a:prstClr val="black"/>
                </a:solidFill>
                <a:latin typeface="Calibri"/>
              </a:rPr>
              <a:t>Good </a:t>
            </a:r>
            <a:r>
              <a:rPr lang="en-ZA" b="1" dirty="0">
                <a:solidFill>
                  <a:prstClr val="black"/>
                </a:solidFill>
                <a:latin typeface="Calibri"/>
              </a:rPr>
              <a:t>technical information</a:t>
            </a:r>
            <a:r>
              <a:rPr lang="en-ZA" dirty="0">
                <a:solidFill>
                  <a:prstClr val="black"/>
                </a:solidFill>
                <a:latin typeface="Calibri"/>
              </a:rPr>
              <a:t>.</a:t>
            </a:r>
          </a:p>
          <a:p>
            <a:pPr marL="742950" lvl="1" indent="-285750">
              <a:buFont typeface="Wingdings" panose="05000000000000000000" pitchFamily="2" charset="2"/>
              <a:buChar char="§"/>
            </a:pPr>
            <a:r>
              <a:rPr lang="en-ZA" dirty="0">
                <a:solidFill>
                  <a:prstClr val="black"/>
                </a:solidFill>
                <a:latin typeface="Calibri"/>
              </a:rPr>
              <a:t>Positive </a:t>
            </a:r>
            <a:r>
              <a:rPr lang="en-ZA" b="1" dirty="0">
                <a:solidFill>
                  <a:prstClr val="black"/>
                </a:solidFill>
                <a:latin typeface="Calibri"/>
              </a:rPr>
              <a:t>communication</a:t>
            </a:r>
            <a:r>
              <a:rPr lang="en-ZA" dirty="0">
                <a:solidFill>
                  <a:prstClr val="black"/>
                </a:solidFill>
                <a:latin typeface="Calibri"/>
              </a:rPr>
              <a:t>.</a:t>
            </a:r>
          </a:p>
          <a:p>
            <a:pPr marL="742950" lvl="1" indent="-285750">
              <a:buFont typeface="Wingdings" panose="05000000000000000000" pitchFamily="2" charset="2"/>
              <a:buChar char="§"/>
            </a:pPr>
            <a:endParaRPr lang="en-ZA" dirty="0">
              <a:solidFill>
                <a:prstClr val="black"/>
              </a:solidFill>
              <a:latin typeface="Calibri"/>
            </a:endParaRPr>
          </a:p>
          <a:p>
            <a:pPr marL="285750" lvl="1" indent="-285750" algn="just">
              <a:buFont typeface="Wingdings" panose="05000000000000000000" pitchFamily="2" charset="2"/>
              <a:buChar char="Ø"/>
            </a:pPr>
            <a:r>
              <a:rPr lang="en-ZA" dirty="0">
                <a:solidFill>
                  <a:prstClr val="black"/>
                </a:solidFill>
                <a:latin typeface="Calibri"/>
              </a:rPr>
              <a:t>Need of a </a:t>
            </a:r>
            <a:r>
              <a:rPr lang="en-ZA" b="1" dirty="0">
                <a:solidFill>
                  <a:prstClr val="black"/>
                </a:solidFill>
                <a:latin typeface="Calibri"/>
              </a:rPr>
              <a:t>European regulation on Carbon Certification that encompasses carbon storage &amp; reduction of carbon emissions</a:t>
            </a:r>
            <a:r>
              <a:rPr lang="en-ZA" dirty="0">
                <a:solidFill>
                  <a:prstClr val="black"/>
                </a:solidFill>
                <a:latin typeface="Calibri"/>
              </a:rPr>
              <a:t>.  </a:t>
            </a:r>
          </a:p>
        </p:txBody>
      </p:sp>
    </p:spTree>
    <p:extLst>
      <p:ext uri="{BB962C8B-B14F-4D97-AF65-F5344CB8AC3E}">
        <p14:creationId xmlns:p14="http://schemas.microsoft.com/office/powerpoint/2010/main" val="19074933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6B30C2-76EA-4EC7-9960-F0781F2E2BAC}"/>
              </a:ext>
            </a:extLst>
          </p:cNvPr>
          <p:cNvSpPr>
            <a:spLocks noGrp="1"/>
          </p:cNvSpPr>
          <p:nvPr>
            <p:ph type="title"/>
          </p:nvPr>
        </p:nvSpPr>
        <p:spPr>
          <a:xfrm>
            <a:off x="2567608" y="274638"/>
            <a:ext cx="7643192" cy="1138138"/>
          </a:xfrm>
        </p:spPr>
        <p:txBody>
          <a:bodyPr/>
          <a:lstStyle/>
          <a:p>
            <a:pPr algn="l"/>
            <a:r>
              <a:rPr lang="en-ZA" b="1" i="1">
                <a:solidFill>
                  <a:schemeClr val="accent2">
                    <a:lumMod val="60000"/>
                    <a:lumOff val="40000"/>
                  </a:schemeClr>
                </a:solidFill>
              </a:rPr>
              <a:t>Thank you for your attention and at your disposal </a:t>
            </a:r>
          </a:p>
        </p:txBody>
      </p:sp>
      <p:sp>
        <p:nvSpPr>
          <p:cNvPr id="3" name="Espace réservé du contenu 2">
            <a:extLst>
              <a:ext uri="{FF2B5EF4-FFF2-40B4-BE49-F238E27FC236}">
                <a16:creationId xmlns:a16="http://schemas.microsoft.com/office/drawing/2014/main" id="{99F1863B-263B-4DF9-805A-78D232E73C6C}"/>
              </a:ext>
            </a:extLst>
          </p:cNvPr>
          <p:cNvSpPr>
            <a:spLocks noGrp="1"/>
          </p:cNvSpPr>
          <p:nvPr>
            <p:ph idx="1"/>
          </p:nvPr>
        </p:nvSpPr>
        <p:spPr>
          <a:xfrm>
            <a:off x="5155149" y="3398062"/>
            <a:ext cx="5133256" cy="461665"/>
          </a:xfrm>
          <a:noFill/>
        </p:spPr>
        <p:txBody>
          <a:bodyPr wrap="square" rtlCol="0">
            <a:spAutoFit/>
          </a:bodyPr>
          <a:lstStyle/>
          <a:p>
            <a:pPr marL="0" indent="0">
              <a:buNone/>
            </a:pPr>
            <a:r>
              <a:rPr lang="en-ZA" b="1" dirty="0">
                <a:latin typeface="+mn-lt"/>
                <a:cs typeface="+mn-cs"/>
              </a:rPr>
              <a:t>Website</a:t>
            </a:r>
            <a:r>
              <a:rPr lang="fr-FR" b="1" dirty="0">
                <a:latin typeface="+mn-lt"/>
                <a:cs typeface="+mn-cs"/>
              </a:rPr>
              <a:t> : </a:t>
            </a:r>
            <a:r>
              <a:rPr lang="fr-FR" u="sng" dirty="0">
                <a:hlinkClick r:id="rId3"/>
              </a:rPr>
              <a:t>https://france-carbon-agri.fr/</a:t>
            </a:r>
            <a:endParaRPr lang="fr-FR" dirty="0">
              <a:solidFill>
                <a:srgbClr val="0070C0"/>
              </a:solidFill>
              <a:latin typeface="+mn-lt"/>
              <a:cs typeface="+mn-cs"/>
            </a:endParaRPr>
          </a:p>
        </p:txBody>
      </p:sp>
      <p:pic>
        <p:nvPicPr>
          <p:cNvPr id="4" name="Image 3">
            <a:extLst>
              <a:ext uri="{FF2B5EF4-FFF2-40B4-BE49-F238E27FC236}">
                <a16:creationId xmlns:a16="http://schemas.microsoft.com/office/drawing/2014/main" id="{0B3DD5EC-496E-4626-B808-40761EEC91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25530">
            <a:off x="1983052" y="1885517"/>
            <a:ext cx="1944216" cy="2487859"/>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A3692461-85EC-ACCD-5FCA-EC128F60B214}"/>
              </a:ext>
            </a:extLst>
          </p:cNvPr>
          <p:cNvSpPr txBox="1"/>
          <p:nvPr/>
        </p:nvSpPr>
        <p:spPr>
          <a:xfrm>
            <a:off x="10222978" y="6462491"/>
            <a:ext cx="393700" cy="276999"/>
          </a:xfrm>
          <a:prstGeom prst="rect">
            <a:avLst/>
          </a:prstGeom>
          <a:noFill/>
        </p:spPr>
        <p:txBody>
          <a:bodyPr wrap="square" rtlCol="0">
            <a:spAutoFit/>
          </a:bodyPr>
          <a:lstStyle/>
          <a:p>
            <a:r>
              <a:rPr lang="fr-FR" sz="1200">
                <a:solidFill>
                  <a:prstClr val="black"/>
                </a:solidFill>
                <a:latin typeface="Calibri"/>
              </a:rPr>
              <a:t>1</a:t>
            </a:r>
            <a:r>
              <a:rPr lang="fr-FR" sz="1200" dirty="0">
                <a:solidFill>
                  <a:prstClr val="black"/>
                </a:solidFill>
                <a:latin typeface="Calibri"/>
              </a:rPr>
              <a:t>7</a:t>
            </a:r>
          </a:p>
        </p:txBody>
      </p:sp>
      <p:pic>
        <p:nvPicPr>
          <p:cNvPr id="7" name="Graphique 6" descr="Plante avec racines contour">
            <a:extLst>
              <a:ext uri="{FF2B5EF4-FFF2-40B4-BE49-F238E27FC236}">
                <a16:creationId xmlns:a16="http://schemas.microsoft.com/office/drawing/2014/main" id="{53BFF573-3FDB-BCD7-181B-20E457EE84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47578" y="6462489"/>
            <a:ext cx="277000" cy="277000"/>
          </a:xfrm>
          <a:prstGeom prst="rect">
            <a:avLst/>
          </a:prstGeom>
        </p:spPr>
      </p:pic>
      <p:sp>
        <p:nvSpPr>
          <p:cNvPr id="5" name="ZoneTexte 4">
            <a:extLst>
              <a:ext uri="{FF2B5EF4-FFF2-40B4-BE49-F238E27FC236}">
                <a16:creationId xmlns:a16="http://schemas.microsoft.com/office/drawing/2014/main" id="{D8F224C3-8D95-7E14-F709-919153C3FE2A}"/>
              </a:ext>
            </a:extLst>
          </p:cNvPr>
          <p:cNvSpPr txBox="1"/>
          <p:nvPr/>
        </p:nvSpPr>
        <p:spPr>
          <a:xfrm>
            <a:off x="4445337" y="1494920"/>
            <a:ext cx="6092965" cy="1791260"/>
          </a:xfrm>
          <a:prstGeom prst="rect">
            <a:avLst/>
          </a:prstGeom>
        </p:spPr>
        <p:txBody>
          <a:bodyPr vert="horz" lIns="91440" tIns="45720" rIns="91440" bIns="45720" rtlCol="0">
            <a:normAutofit/>
          </a:bodyPr>
          <a:lstStyle>
            <a:lvl1pPr marL="257175" indent="-257175" defTabSz="685800">
              <a:spcBef>
                <a:spcPct val="20000"/>
              </a:spcBef>
              <a:buFont typeface="Wingdings" panose="05000000000000000000" pitchFamily="2" charset="2"/>
              <a:buChar char="q"/>
              <a:defRPr sz="2400">
                <a:solidFill>
                  <a:srgbClr val="002060"/>
                </a:solidFill>
                <a:latin typeface="Browallia New" panose="020B0604020202020204" pitchFamily="34" charset="-34"/>
                <a:cs typeface="Browallia New" panose="020B0604020202020204" pitchFamily="34" charset="-34"/>
              </a:defRPr>
            </a:lvl1pPr>
            <a:lvl2pPr marL="557213" indent="-214313" defTabSz="685800">
              <a:spcBef>
                <a:spcPct val="20000"/>
              </a:spcBef>
              <a:buFont typeface="Arial" pitchFamily="34" charset="0"/>
              <a:buChar char="–"/>
              <a:defRPr sz="2100">
                <a:latin typeface="Browallia New" panose="020B0604020202020204" pitchFamily="34" charset="-34"/>
                <a:cs typeface="Browallia New" panose="020B0604020202020204" pitchFamily="34" charset="-34"/>
              </a:defRPr>
            </a:lvl2pPr>
            <a:lvl3pPr marL="857250" indent="-171450" defTabSz="685800">
              <a:spcBef>
                <a:spcPct val="20000"/>
              </a:spcBef>
              <a:buFont typeface="Arial" pitchFamily="34" charset="0"/>
              <a:buChar char="•"/>
              <a:defRPr>
                <a:latin typeface="Browallia New" panose="020B0604020202020204" pitchFamily="34" charset="-34"/>
                <a:cs typeface="Browallia New" panose="020B0604020202020204" pitchFamily="34" charset="-34"/>
              </a:defRPr>
            </a:lvl3pPr>
            <a:lvl4pPr marL="1200150" indent="-171450" defTabSz="685800">
              <a:spcBef>
                <a:spcPct val="20000"/>
              </a:spcBef>
              <a:buFont typeface="Arial" pitchFamily="34" charset="0"/>
              <a:buChar char="–"/>
              <a:defRPr sz="1500">
                <a:latin typeface="Browallia New" panose="020B0604020202020204" pitchFamily="34" charset="-34"/>
                <a:cs typeface="Browallia New" panose="020B0604020202020204" pitchFamily="34" charset="-34"/>
              </a:defRPr>
            </a:lvl4pPr>
            <a:lvl5pPr marL="1543050" indent="-171450" defTabSz="685800">
              <a:spcBef>
                <a:spcPct val="20000"/>
              </a:spcBef>
              <a:buFont typeface="Arial" pitchFamily="34" charset="0"/>
              <a:buChar char="»"/>
              <a:defRPr sz="1500">
                <a:latin typeface="Browallia New" panose="020B0604020202020204" pitchFamily="34" charset="-34"/>
                <a:cs typeface="Browallia New" panose="020B0604020202020204" pitchFamily="34" charset="-34"/>
              </a:defRPr>
            </a:lvl5pPr>
            <a:lvl6pPr marL="1885950" indent="-171450" defTabSz="685800">
              <a:spcBef>
                <a:spcPct val="20000"/>
              </a:spcBef>
              <a:buFont typeface="Arial" pitchFamily="34" charset="0"/>
              <a:buChar char="•"/>
              <a:defRPr sz="1500"/>
            </a:lvl6pPr>
            <a:lvl7pPr marL="2228850" indent="-171450" defTabSz="685800">
              <a:spcBef>
                <a:spcPct val="20000"/>
              </a:spcBef>
              <a:buFont typeface="Arial" pitchFamily="34" charset="0"/>
              <a:buChar char="•"/>
              <a:defRPr sz="1500"/>
            </a:lvl7pPr>
            <a:lvl8pPr marL="2571750" indent="-171450" defTabSz="685800">
              <a:spcBef>
                <a:spcPct val="20000"/>
              </a:spcBef>
              <a:buFont typeface="Arial" pitchFamily="34" charset="0"/>
              <a:buChar char="•"/>
              <a:defRPr sz="1500"/>
            </a:lvl8pPr>
            <a:lvl9pPr marL="2914650" indent="-171450" defTabSz="685800">
              <a:spcBef>
                <a:spcPct val="20000"/>
              </a:spcBef>
              <a:buFont typeface="Arial" pitchFamily="34" charset="0"/>
              <a:buChar char="•"/>
              <a:defRPr sz="1500"/>
            </a:lvl9pPr>
          </a:lstStyle>
          <a:p>
            <a:endParaRPr lang="fr-FR" dirty="0"/>
          </a:p>
          <a:p>
            <a:r>
              <a:rPr lang="fr-FR" dirty="0"/>
              <a:t>Email : </a:t>
            </a:r>
            <a:r>
              <a:rPr lang="fr-FR" dirty="0">
                <a:hlinkClick r:id="rId7"/>
              </a:rPr>
              <a:t>pierre.raye@fcaa.fr</a:t>
            </a:r>
            <a:endParaRPr lang="fr-FR" dirty="0"/>
          </a:p>
          <a:p>
            <a:r>
              <a:rPr lang="fr-FR" dirty="0"/>
              <a:t>Phone : 00 33 6 35 36 57 76</a:t>
            </a:r>
          </a:p>
        </p:txBody>
      </p:sp>
    </p:spTree>
    <p:extLst>
      <p:ext uri="{BB962C8B-B14F-4D97-AF65-F5344CB8AC3E}">
        <p14:creationId xmlns:p14="http://schemas.microsoft.com/office/powerpoint/2010/main" val="25680082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123495"/>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84246" y="151595"/>
            <a:ext cx="10457040" cy="971900"/>
          </a:xfrm>
        </p:spPr>
        <p:txBody>
          <a:bodyPr>
            <a:normAutofit/>
          </a:bodyPr>
          <a:lstStyle/>
          <a:p>
            <a:r>
              <a:rPr lang="fr-FR" sz="3600" b="1" dirty="0">
                <a:solidFill>
                  <a:schemeClr val="bg1"/>
                </a:solidFill>
              </a:rPr>
              <a:t>LIFE CARBON FARMING </a:t>
            </a:r>
            <a:r>
              <a:rPr lang="fr-FR" sz="3600" b="1" dirty="0" err="1">
                <a:solidFill>
                  <a:schemeClr val="bg1"/>
                </a:solidFill>
              </a:rPr>
              <a:t>wokshop</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676381" y="1348142"/>
            <a:ext cx="11251916" cy="4261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600" b="1" i="1" dirty="0">
                <a:solidFill>
                  <a:prstClr val="black"/>
                </a:solidFill>
                <a:latin typeface="Calibri Light" panose="020F0302020204030204"/>
                <a:sym typeface="Wingdings" panose="05000000000000000000" pitchFamily="2" charset="2"/>
              </a:rPr>
              <a:t> </a:t>
            </a:r>
            <a:r>
              <a:rPr lang="en-US" sz="3600" b="1" i="1" dirty="0">
                <a:solidFill>
                  <a:prstClr val="black"/>
                </a:solidFill>
                <a:latin typeface="Calibri Light" panose="020F0302020204030204"/>
              </a:rPr>
              <a:t>Workshop sessions</a:t>
            </a:r>
          </a:p>
          <a:p>
            <a:pPr marL="800100" lvl="1" indent="-342900">
              <a:buSzPts val="1000"/>
              <a:buFont typeface="Symbol" panose="05050102010706020507" pitchFamily="18" charset="2"/>
              <a:buChar char=""/>
              <a:tabLst>
                <a:tab pos="457200" algn="l"/>
              </a:tabLst>
            </a:pPr>
            <a:r>
              <a:rPr lang="en-US" sz="3600" b="1" i="1" dirty="0">
                <a:solidFill>
                  <a:prstClr val="black"/>
                </a:solidFill>
                <a:latin typeface="Calibri Light" panose="020F0302020204030204"/>
                <a:ea typeface="+mj-ea"/>
                <a:cs typeface="+mj-cs"/>
              </a:rPr>
              <a:t>How to build an efficient monitoring and certification process for answering project developers, carbon buyers and public body’s needs?</a:t>
            </a:r>
          </a:p>
          <a:p>
            <a:pPr marL="800100" lvl="1" indent="-342900">
              <a:buSzPts val="1000"/>
              <a:buFont typeface="Symbol" panose="05050102010706020507" pitchFamily="18" charset="2"/>
              <a:buChar char=""/>
              <a:tabLst>
                <a:tab pos="457200" algn="l"/>
              </a:tabLst>
            </a:pPr>
            <a:r>
              <a:rPr lang="en-US" sz="3600" b="1" i="1" dirty="0">
                <a:solidFill>
                  <a:prstClr val="black"/>
                </a:solidFill>
                <a:latin typeface="Calibri Light" panose="020F0302020204030204"/>
                <a:ea typeface="+mj-ea"/>
                <a:cs typeface="+mj-cs"/>
              </a:rPr>
              <a:t>What funding mechanisms to support low carbon projects? </a:t>
            </a:r>
          </a:p>
          <a:p>
            <a:pPr marL="685800" marR="0" lvl="0" indent="-6858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fr-FR" sz="1000" b="1" i="1"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6" name="Image 15" descr="Une image contenant texte&#10;&#10;Description générée automatiquement">
            <a:extLst>
              <a:ext uri="{FF2B5EF4-FFF2-40B4-BE49-F238E27FC236}">
                <a16:creationId xmlns:a16="http://schemas.microsoft.com/office/drawing/2014/main" id="{3753F975-4DD5-2A86-6991-71D23006FA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5542" y="42871"/>
            <a:ext cx="1028454" cy="1041817"/>
          </a:xfrm>
          <a:prstGeom prst="rect">
            <a:avLst/>
          </a:prstGeom>
        </p:spPr>
      </p:pic>
      <p:pic>
        <p:nvPicPr>
          <p:cNvPr id="2" name="Image 1">
            <a:extLst>
              <a:ext uri="{FF2B5EF4-FFF2-40B4-BE49-F238E27FC236}">
                <a16:creationId xmlns:a16="http://schemas.microsoft.com/office/drawing/2014/main" id="{B7405216-2799-BEEE-748D-71F1EE8A7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 name="Image 2">
            <a:extLst>
              <a:ext uri="{FF2B5EF4-FFF2-40B4-BE49-F238E27FC236}">
                <a16:creationId xmlns:a16="http://schemas.microsoft.com/office/drawing/2014/main" id="{22FE18A5-79AC-87E1-4BAA-EFB735FD43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a:extLst>
              <a:ext uri="{FF2B5EF4-FFF2-40B4-BE49-F238E27FC236}">
                <a16:creationId xmlns:a16="http://schemas.microsoft.com/office/drawing/2014/main" id="{DFD7AAE7-61F1-F918-B892-F9EB7507B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6" name="Image 5">
            <a:extLst>
              <a:ext uri="{FF2B5EF4-FFF2-40B4-BE49-F238E27FC236}">
                <a16:creationId xmlns:a16="http://schemas.microsoft.com/office/drawing/2014/main" id="{0A1B52FD-71E0-3362-E6B6-1635AE095C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10" name="Image 9">
            <a:extLst>
              <a:ext uri="{FF2B5EF4-FFF2-40B4-BE49-F238E27FC236}">
                <a16:creationId xmlns:a16="http://schemas.microsoft.com/office/drawing/2014/main" id="{73094A7C-1AA6-D93C-F525-D089397E7A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AA000AFA-7710-39DD-70B0-E3CF2954BBC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F65D2CA2-5D8A-F622-DADB-7FE22E4517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DCA0A7B7-1401-3954-1F9F-1EC2FDDD90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26638256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123495"/>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84246" y="151595"/>
            <a:ext cx="10457040" cy="971900"/>
          </a:xfrm>
        </p:spPr>
        <p:txBody>
          <a:bodyPr>
            <a:normAutofit/>
          </a:bodyPr>
          <a:lstStyle/>
          <a:p>
            <a:r>
              <a:rPr lang="fr-FR" sz="3600" b="1" dirty="0">
                <a:solidFill>
                  <a:schemeClr val="bg1"/>
                </a:solidFill>
              </a:rPr>
              <a:t>LIFE CARBON FARMING </a:t>
            </a:r>
            <a:r>
              <a:rPr lang="fr-FR" sz="3600" b="1" dirty="0" err="1">
                <a:solidFill>
                  <a:schemeClr val="bg1"/>
                </a:solidFill>
              </a:rPr>
              <a:t>wokshop</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676381" y="1348142"/>
            <a:ext cx="11251916" cy="4261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600" b="1" i="1" dirty="0">
                <a:solidFill>
                  <a:prstClr val="black"/>
                </a:solidFill>
                <a:latin typeface="Calibri Light" panose="020F0302020204030204"/>
                <a:sym typeface="Wingdings" panose="05000000000000000000" pitchFamily="2" charset="2"/>
              </a:rPr>
              <a:t> </a:t>
            </a:r>
            <a:r>
              <a:rPr lang="en-US" sz="3600" b="1" i="1" dirty="0">
                <a:solidFill>
                  <a:prstClr val="black"/>
                </a:solidFill>
                <a:latin typeface="Calibri Light" panose="020F0302020204030204"/>
              </a:rPr>
              <a:t>Workshop sessions</a:t>
            </a:r>
          </a:p>
          <a:p>
            <a:pPr marL="800100" lvl="1" indent="-342900">
              <a:buSzPts val="1000"/>
              <a:buFont typeface="Symbol" panose="05050102010706020507" pitchFamily="18" charset="2"/>
              <a:buChar char=""/>
              <a:tabLst>
                <a:tab pos="457200" algn="l"/>
              </a:tabLst>
            </a:pPr>
            <a:r>
              <a:rPr lang="en-US" sz="3600" b="1" i="1" dirty="0">
                <a:solidFill>
                  <a:srgbClr val="49D35D"/>
                </a:solidFill>
                <a:latin typeface="Calibri Light" panose="020F0302020204030204"/>
                <a:ea typeface="+mj-ea"/>
                <a:cs typeface="+mj-cs"/>
              </a:rPr>
              <a:t>How to build an efficient monitoring and certification process for answering project developers, carbon buyers and public body’s needs?</a:t>
            </a:r>
          </a:p>
          <a:p>
            <a:pPr marL="800100" lvl="1" indent="-342900">
              <a:buSzPts val="1000"/>
              <a:buFont typeface="Symbol" panose="05050102010706020507" pitchFamily="18" charset="2"/>
              <a:buChar char=""/>
              <a:tabLst>
                <a:tab pos="457200" algn="l"/>
              </a:tabLst>
            </a:pPr>
            <a:r>
              <a:rPr lang="en-US" sz="3600" b="1" i="1" dirty="0">
                <a:solidFill>
                  <a:prstClr val="black"/>
                </a:solidFill>
                <a:latin typeface="Calibri Light" panose="020F0302020204030204"/>
                <a:ea typeface="+mj-ea"/>
                <a:cs typeface="+mj-cs"/>
              </a:rPr>
              <a:t>What funding mechanisms to support low carbon projects? </a:t>
            </a:r>
          </a:p>
          <a:p>
            <a:pPr marL="685800" marR="0" lvl="0" indent="-6858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fr-FR" sz="1000" b="1" i="1"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6" name="Image 15" descr="Une image contenant texte&#10;&#10;Description générée automatiquement">
            <a:extLst>
              <a:ext uri="{FF2B5EF4-FFF2-40B4-BE49-F238E27FC236}">
                <a16:creationId xmlns:a16="http://schemas.microsoft.com/office/drawing/2014/main" id="{3753F975-4DD5-2A86-6991-71D23006FA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5542" y="42871"/>
            <a:ext cx="1028454" cy="1041817"/>
          </a:xfrm>
          <a:prstGeom prst="rect">
            <a:avLst/>
          </a:prstGeom>
        </p:spPr>
      </p:pic>
      <p:pic>
        <p:nvPicPr>
          <p:cNvPr id="2" name="Image 1">
            <a:extLst>
              <a:ext uri="{FF2B5EF4-FFF2-40B4-BE49-F238E27FC236}">
                <a16:creationId xmlns:a16="http://schemas.microsoft.com/office/drawing/2014/main" id="{B7405216-2799-BEEE-748D-71F1EE8A7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 name="Image 2">
            <a:extLst>
              <a:ext uri="{FF2B5EF4-FFF2-40B4-BE49-F238E27FC236}">
                <a16:creationId xmlns:a16="http://schemas.microsoft.com/office/drawing/2014/main" id="{22FE18A5-79AC-87E1-4BAA-EFB735FD43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a:extLst>
              <a:ext uri="{FF2B5EF4-FFF2-40B4-BE49-F238E27FC236}">
                <a16:creationId xmlns:a16="http://schemas.microsoft.com/office/drawing/2014/main" id="{DFD7AAE7-61F1-F918-B892-F9EB7507B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6" name="Image 5">
            <a:extLst>
              <a:ext uri="{FF2B5EF4-FFF2-40B4-BE49-F238E27FC236}">
                <a16:creationId xmlns:a16="http://schemas.microsoft.com/office/drawing/2014/main" id="{0A1B52FD-71E0-3362-E6B6-1635AE095C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10" name="Image 9">
            <a:extLst>
              <a:ext uri="{FF2B5EF4-FFF2-40B4-BE49-F238E27FC236}">
                <a16:creationId xmlns:a16="http://schemas.microsoft.com/office/drawing/2014/main" id="{73094A7C-1AA6-D93C-F525-D089397E7A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AA000AFA-7710-39DD-70B0-E3CF2954BBC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F65D2CA2-5D8A-F622-DADB-7FE22E4517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DCA0A7B7-1401-3954-1F9F-1EC2FDDD90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6408925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871286" cy="971900"/>
          </a:xfrm>
        </p:spPr>
        <p:txBody>
          <a:bodyPr>
            <a:normAutofit fontScale="90000"/>
          </a:bodyPr>
          <a:lstStyle/>
          <a:p>
            <a:r>
              <a:rPr lang="en-US" sz="3600" b="1" dirty="0">
                <a:solidFill>
                  <a:schemeClr val="bg1"/>
                </a:solidFill>
              </a:rPr>
              <a:t>How to build an efficient monitoring and certification process?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545459" y="1223554"/>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7" name="Rectangle 16">
            <a:extLst>
              <a:ext uri="{FF2B5EF4-FFF2-40B4-BE49-F238E27FC236}">
                <a16:creationId xmlns:a16="http://schemas.microsoft.com/office/drawing/2014/main" id="{9BEF4AA6-E055-9CCD-3038-76A09D693727}"/>
              </a:ext>
            </a:extLst>
          </p:cNvPr>
          <p:cNvSpPr/>
          <p:nvPr/>
        </p:nvSpPr>
        <p:spPr>
          <a:xfrm>
            <a:off x="449944" y="2116738"/>
            <a:ext cx="1761807" cy="1419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Building a certification </a:t>
            </a:r>
            <a:r>
              <a:rPr lang="fr-FR" sz="1800" dirty="0" err="1"/>
              <a:t>framework</a:t>
            </a:r>
            <a:br>
              <a:rPr lang="fr-FR" sz="1800" dirty="0"/>
            </a:br>
            <a:r>
              <a:rPr lang="fr-FR" i="1" dirty="0"/>
              <a:t>Certifier </a:t>
            </a:r>
            <a:r>
              <a:rPr lang="fr-FR" i="1" dirty="0" err="1"/>
              <a:t>authority</a:t>
            </a:r>
            <a:endParaRPr lang="fr-FR" dirty="0"/>
          </a:p>
        </p:txBody>
      </p:sp>
      <p:sp>
        <p:nvSpPr>
          <p:cNvPr id="18" name="Rectangle 17">
            <a:extLst>
              <a:ext uri="{FF2B5EF4-FFF2-40B4-BE49-F238E27FC236}">
                <a16:creationId xmlns:a16="http://schemas.microsoft.com/office/drawing/2014/main" id="{DBAAC2A4-BD4F-E5C1-93AA-0643186B0898}"/>
              </a:ext>
            </a:extLst>
          </p:cNvPr>
          <p:cNvSpPr/>
          <p:nvPr/>
        </p:nvSpPr>
        <p:spPr>
          <a:xfrm>
            <a:off x="1344961" y="3972632"/>
            <a:ext cx="1946230" cy="1244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err="1"/>
              <a:t>Validating</a:t>
            </a:r>
            <a:r>
              <a:rPr lang="fr-FR" sz="1800" dirty="0"/>
              <a:t> </a:t>
            </a:r>
            <a:r>
              <a:rPr lang="fr-FR" sz="1800" dirty="0" err="1"/>
              <a:t>methods</a:t>
            </a:r>
            <a:r>
              <a:rPr lang="fr-FR" sz="1800" dirty="0"/>
              <a:t> to </a:t>
            </a:r>
            <a:r>
              <a:rPr lang="fr-FR" sz="1800" dirty="0" err="1"/>
              <a:t>assess</a:t>
            </a:r>
            <a:r>
              <a:rPr lang="fr-FR" sz="1800" dirty="0"/>
              <a:t> </a:t>
            </a:r>
            <a:r>
              <a:rPr lang="fr-FR" sz="1800" dirty="0" err="1"/>
              <a:t>carbon</a:t>
            </a:r>
            <a:r>
              <a:rPr lang="fr-FR" sz="1800" dirty="0"/>
              <a:t> gains</a:t>
            </a:r>
            <a:br>
              <a:rPr lang="fr-FR" sz="1800" dirty="0"/>
            </a:br>
            <a:r>
              <a:rPr lang="fr-FR" sz="1800" i="1" dirty="0"/>
              <a:t>Certifier </a:t>
            </a:r>
            <a:r>
              <a:rPr lang="fr-FR" sz="1800" i="1" dirty="0" err="1"/>
              <a:t>authority</a:t>
            </a:r>
            <a:endParaRPr lang="fr-FR" dirty="0"/>
          </a:p>
        </p:txBody>
      </p:sp>
      <p:sp>
        <p:nvSpPr>
          <p:cNvPr id="19" name="Rectangle 18">
            <a:extLst>
              <a:ext uri="{FF2B5EF4-FFF2-40B4-BE49-F238E27FC236}">
                <a16:creationId xmlns:a16="http://schemas.microsoft.com/office/drawing/2014/main" id="{937798F6-56A2-19EF-AD86-0A16F3981342}"/>
              </a:ext>
            </a:extLst>
          </p:cNvPr>
          <p:cNvSpPr/>
          <p:nvPr/>
        </p:nvSpPr>
        <p:spPr>
          <a:xfrm>
            <a:off x="2337490" y="1698627"/>
            <a:ext cx="2080192" cy="18507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800" dirty="0"/>
              <a:t>Communication to </a:t>
            </a:r>
            <a:r>
              <a:rPr lang="fr-FR" sz="1800" dirty="0" err="1"/>
              <a:t>farmers</a:t>
            </a:r>
            <a:r>
              <a:rPr lang="fr-FR" sz="1800" dirty="0"/>
              <a:t>, </a:t>
            </a:r>
            <a:r>
              <a:rPr lang="fr-FR" sz="1800" dirty="0" err="1"/>
              <a:t>advisors</a:t>
            </a:r>
            <a:r>
              <a:rPr lang="fr-FR" sz="1800" dirty="0"/>
              <a:t> </a:t>
            </a:r>
            <a:br>
              <a:rPr lang="fr-FR" sz="1800" dirty="0"/>
            </a:br>
            <a:r>
              <a:rPr lang="fr-FR" sz="1800" dirty="0"/>
              <a:t>Farmers’ </a:t>
            </a:r>
            <a:r>
              <a:rPr lang="fr-FR" sz="1800" dirty="0" err="1"/>
              <a:t>recruitment</a:t>
            </a:r>
            <a:br>
              <a:rPr lang="fr-FR" sz="1800" dirty="0"/>
            </a:br>
            <a:r>
              <a:rPr lang="fr-FR" sz="1800" i="1" dirty="0" err="1"/>
              <a:t>Aggregator</a:t>
            </a:r>
            <a:r>
              <a:rPr lang="fr-FR" sz="1800" i="1" dirty="0"/>
              <a:t> and </a:t>
            </a:r>
            <a:r>
              <a:rPr lang="fr-FR" sz="1800" i="1" dirty="0" err="1"/>
              <a:t>project</a:t>
            </a:r>
            <a:r>
              <a:rPr lang="fr-FR" sz="1800" i="1" dirty="0"/>
              <a:t> </a:t>
            </a:r>
            <a:r>
              <a:rPr lang="fr-FR" sz="1800" i="1" dirty="0" err="1"/>
              <a:t>developers</a:t>
            </a:r>
            <a:endParaRPr lang="fr-FR" dirty="0"/>
          </a:p>
        </p:txBody>
      </p:sp>
      <p:sp>
        <p:nvSpPr>
          <p:cNvPr id="20" name="Rectangle 19">
            <a:extLst>
              <a:ext uri="{FF2B5EF4-FFF2-40B4-BE49-F238E27FC236}">
                <a16:creationId xmlns:a16="http://schemas.microsoft.com/office/drawing/2014/main" id="{C5A1DEB3-B301-B481-1FEA-06663C4A369B}"/>
              </a:ext>
            </a:extLst>
          </p:cNvPr>
          <p:cNvSpPr/>
          <p:nvPr/>
        </p:nvSpPr>
        <p:spPr>
          <a:xfrm>
            <a:off x="3418543" y="3979113"/>
            <a:ext cx="2562446" cy="221524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800" dirty="0"/>
              <a:t>Initial </a:t>
            </a:r>
            <a:r>
              <a:rPr lang="fr-FR" sz="1800" dirty="0" err="1"/>
              <a:t>carbon</a:t>
            </a:r>
            <a:r>
              <a:rPr lang="fr-FR" sz="1800" dirty="0"/>
              <a:t> audit</a:t>
            </a:r>
            <a:br>
              <a:rPr lang="fr-FR" sz="1800" dirty="0"/>
            </a:br>
            <a:r>
              <a:rPr lang="fr-FR" sz="1800" dirty="0"/>
              <a:t>Building a </a:t>
            </a:r>
            <a:r>
              <a:rPr lang="fr-FR" sz="1800" dirty="0" err="1"/>
              <a:t>carbon</a:t>
            </a:r>
            <a:r>
              <a:rPr lang="fr-FR" sz="1800" dirty="0"/>
              <a:t> action plan</a:t>
            </a:r>
            <a:br>
              <a:rPr lang="fr-FR" sz="1800" dirty="0"/>
            </a:br>
            <a:r>
              <a:rPr lang="fr-FR" sz="1800" dirty="0"/>
              <a:t>Simulation and </a:t>
            </a:r>
            <a:r>
              <a:rPr lang="fr-FR" sz="1800" dirty="0" err="1"/>
              <a:t>assessment</a:t>
            </a:r>
            <a:r>
              <a:rPr lang="fr-FR" sz="1800" dirty="0"/>
              <a:t> of the </a:t>
            </a:r>
            <a:r>
              <a:rPr lang="fr-FR" sz="1800" dirty="0" err="1"/>
              <a:t>potential</a:t>
            </a:r>
            <a:r>
              <a:rPr lang="fr-FR" sz="1800" dirty="0"/>
              <a:t> </a:t>
            </a:r>
            <a:r>
              <a:rPr lang="fr-FR" sz="1800" dirty="0" err="1"/>
              <a:t>carbon</a:t>
            </a:r>
            <a:r>
              <a:rPr lang="fr-FR" sz="1800" dirty="0"/>
              <a:t> gain</a:t>
            </a:r>
            <a:br>
              <a:rPr lang="fr-FR" sz="1800" dirty="0"/>
            </a:br>
            <a:r>
              <a:rPr lang="fr-FR" sz="1800" i="1" dirty="0"/>
              <a:t>Project </a:t>
            </a:r>
            <a:r>
              <a:rPr lang="fr-FR" sz="1800" i="1" dirty="0" err="1"/>
              <a:t>developers</a:t>
            </a:r>
            <a:r>
              <a:rPr lang="fr-FR" sz="1800" i="1" dirty="0"/>
              <a:t> - </a:t>
            </a:r>
            <a:r>
              <a:rPr lang="fr-FR" sz="1800" i="1" dirty="0" err="1"/>
              <a:t>advisors</a:t>
            </a:r>
            <a:endParaRPr lang="fr-FR" dirty="0"/>
          </a:p>
        </p:txBody>
      </p:sp>
      <p:sp>
        <p:nvSpPr>
          <p:cNvPr id="21" name="Rectangle 20">
            <a:extLst>
              <a:ext uri="{FF2B5EF4-FFF2-40B4-BE49-F238E27FC236}">
                <a16:creationId xmlns:a16="http://schemas.microsoft.com/office/drawing/2014/main" id="{CCF8EA51-8935-1410-B0BA-B8F54DBDD939}"/>
              </a:ext>
            </a:extLst>
          </p:cNvPr>
          <p:cNvSpPr/>
          <p:nvPr/>
        </p:nvSpPr>
        <p:spPr>
          <a:xfrm>
            <a:off x="4543421" y="1685718"/>
            <a:ext cx="2562446" cy="18507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800" dirty="0" err="1"/>
              <a:t>Assessing</a:t>
            </a:r>
            <a:r>
              <a:rPr lang="fr-FR" sz="1800" dirty="0"/>
              <a:t> the </a:t>
            </a:r>
            <a:r>
              <a:rPr lang="fr-FR" sz="1800" dirty="0" err="1"/>
              <a:t>economic</a:t>
            </a:r>
            <a:r>
              <a:rPr lang="fr-FR" sz="1800" dirty="0"/>
              <a:t> impact of the </a:t>
            </a:r>
            <a:r>
              <a:rPr lang="fr-FR" sz="1800" dirty="0" err="1"/>
              <a:t>low</a:t>
            </a:r>
            <a:r>
              <a:rPr lang="fr-FR" sz="1800" dirty="0"/>
              <a:t> </a:t>
            </a:r>
            <a:r>
              <a:rPr lang="fr-FR" sz="1800" dirty="0" err="1"/>
              <a:t>carbon</a:t>
            </a:r>
            <a:r>
              <a:rPr lang="fr-FR" sz="1800" dirty="0"/>
              <a:t> projet</a:t>
            </a:r>
            <a:br>
              <a:rPr lang="fr-FR" sz="1800" dirty="0"/>
            </a:br>
            <a:r>
              <a:rPr lang="fr-FR" sz="1800" dirty="0"/>
              <a:t>Partial </a:t>
            </a:r>
            <a:r>
              <a:rPr lang="fr-FR" sz="1800" dirty="0" err="1"/>
              <a:t>budgeting</a:t>
            </a:r>
            <a:br>
              <a:rPr lang="fr-FR" sz="1800" dirty="0"/>
            </a:br>
            <a:r>
              <a:rPr lang="fr-FR" sz="1800" i="1" dirty="0"/>
              <a:t>Project </a:t>
            </a:r>
            <a:r>
              <a:rPr lang="fr-FR" sz="1800" i="1" dirty="0" err="1"/>
              <a:t>developers</a:t>
            </a:r>
            <a:r>
              <a:rPr lang="fr-FR" sz="1800" i="1" dirty="0"/>
              <a:t> - </a:t>
            </a:r>
            <a:r>
              <a:rPr lang="fr-FR" sz="1800" i="1" dirty="0" err="1"/>
              <a:t>advisors</a:t>
            </a:r>
            <a:endParaRPr lang="fr-FR" dirty="0"/>
          </a:p>
        </p:txBody>
      </p:sp>
      <p:sp>
        <p:nvSpPr>
          <p:cNvPr id="22" name="Rectangle 21">
            <a:extLst>
              <a:ext uri="{FF2B5EF4-FFF2-40B4-BE49-F238E27FC236}">
                <a16:creationId xmlns:a16="http://schemas.microsoft.com/office/drawing/2014/main" id="{D2E98612-AF4A-4C1E-3367-0FF404BB7F6A}"/>
              </a:ext>
            </a:extLst>
          </p:cNvPr>
          <p:cNvSpPr/>
          <p:nvPr/>
        </p:nvSpPr>
        <p:spPr>
          <a:xfrm>
            <a:off x="6108341" y="3972632"/>
            <a:ext cx="1913860" cy="12750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800" dirty="0"/>
              <a:t>Files control</a:t>
            </a:r>
            <a:br>
              <a:rPr lang="fr-FR" sz="1800" dirty="0"/>
            </a:br>
            <a:r>
              <a:rPr lang="fr-FR" sz="1800" dirty="0"/>
              <a:t>Collective </a:t>
            </a:r>
            <a:r>
              <a:rPr lang="fr-FR" sz="1800" dirty="0" err="1"/>
              <a:t>project</a:t>
            </a:r>
            <a:r>
              <a:rPr lang="fr-FR" sz="1800" dirty="0"/>
              <a:t> </a:t>
            </a:r>
            <a:r>
              <a:rPr lang="fr-FR" sz="1800" dirty="0" err="1"/>
              <a:t>reporting</a:t>
            </a:r>
            <a:br>
              <a:rPr lang="fr-FR" sz="1800" dirty="0"/>
            </a:br>
            <a:r>
              <a:rPr lang="fr-FR" sz="1800" i="1" dirty="0" err="1"/>
              <a:t>Aggregator</a:t>
            </a:r>
            <a:endParaRPr lang="fr-FR" dirty="0"/>
          </a:p>
        </p:txBody>
      </p:sp>
      <p:sp>
        <p:nvSpPr>
          <p:cNvPr id="23" name="Rectangle 22">
            <a:extLst>
              <a:ext uri="{FF2B5EF4-FFF2-40B4-BE49-F238E27FC236}">
                <a16:creationId xmlns:a16="http://schemas.microsoft.com/office/drawing/2014/main" id="{3F9652C2-61AF-BBBA-621E-AC82A9F83D8F}"/>
              </a:ext>
            </a:extLst>
          </p:cNvPr>
          <p:cNvSpPr/>
          <p:nvPr/>
        </p:nvSpPr>
        <p:spPr>
          <a:xfrm>
            <a:off x="7231606" y="2116738"/>
            <a:ext cx="2123095" cy="1419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Validation of the files</a:t>
            </a:r>
            <a:br>
              <a:rPr lang="fr-FR" sz="1800" dirty="0"/>
            </a:br>
            <a:r>
              <a:rPr lang="fr-FR" sz="1800" dirty="0" err="1"/>
              <a:t>Labeling</a:t>
            </a:r>
            <a:r>
              <a:rPr lang="fr-FR" sz="1800" dirty="0"/>
              <a:t> of the </a:t>
            </a:r>
            <a:r>
              <a:rPr lang="fr-FR" sz="1800" dirty="0" err="1"/>
              <a:t>project</a:t>
            </a:r>
            <a:br>
              <a:rPr lang="fr-FR" sz="1800" dirty="0"/>
            </a:br>
            <a:r>
              <a:rPr lang="fr-FR" sz="1800" i="1" dirty="0"/>
              <a:t>Certifier </a:t>
            </a:r>
            <a:r>
              <a:rPr lang="fr-FR" sz="1800" i="1" dirty="0" err="1"/>
              <a:t>authority</a:t>
            </a:r>
            <a:endParaRPr lang="fr-FR" dirty="0"/>
          </a:p>
        </p:txBody>
      </p:sp>
      <p:sp>
        <p:nvSpPr>
          <p:cNvPr id="24" name="Rectangle 23">
            <a:extLst>
              <a:ext uri="{FF2B5EF4-FFF2-40B4-BE49-F238E27FC236}">
                <a16:creationId xmlns:a16="http://schemas.microsoft.com/office/drawing/2014/main" id="{36604B04-6BDC-88DE-C098-D5CFD453FA2D}"/>
              </a:ext>
            </a:extLst>
          </p:cNvPr>
          <p:cNvSpPr/>
          <p:nvPr/>
        </p:nvSpPr>
        <p:spPr>
          <a:xfrm>
            <a:off x="8169463" y="3979113"/>
            <a:ext cx="1913860" cy="190737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800" dirty="0"/>
              <a:t>Communication and sales to </a:t>
            </a:r>
            <a:r>
              <a:rPr lang="fr-FR" sz="1800" dirty="0" err="1"/>
              <a:t>credits</a:t>
            </a:r>
            <a:r>
              <a:rPr lang="fr-FR" sz="1800" dirty="0"/>
              <a:t> </a:t>
            </a:r>
            <a:r>
              <a:rPr lang="fr-FR" sz="1800" dirty="0" err="1"/>
              <a:t>carbon</a:t>
            </a:r>
            <a:r>
              <a:rPr lang="fr-FR" sz="1800" dirty="0"/>
              <a:t> </a:t>
            </a:r>
            <a:r>
              <a:rPr lang="fr-FR" sz="1800" dirty="0" err="1"/>
              <a:t>buyers</a:t>
            </a:r>
            <a:r>
              <a:rPr lang="fr-FR" sz="1800" dirty="0"/>
              <a:t> and </a:t>
            </a:r>
            <a:r>
              <a:rPr lang="fr-FR" sz="1800" dirty="0" err="1"/>
              <a:t>potential</a:t>
            </a:r>
            <a:r>
              <a:rPr lang="fr-FR" sz="1800" dirty="0"/>
              <a:t> </a:t>
            </a:r>
            <a:r>
              <a:rPr lang="fr-FR" sz="1800" dirty="0" err="1"/>
              <a:t>funders</a:t>
            </a:r>
            <a:br>
              <a:rPr lang="fr-FR" sz="1800" dirty="0"/>
            </a:br>
            <a:r>
              <a:rPr lang="fr-FR" sz="1800" i="1" dirty="0" err="1"/>
              <a:t>Aggregator</a:t>
            </a:r>
            <a:endParaRPr lang="fr-FR" dirty="0"/>
          </a:p>
        </p:txBody>
      </p:sp>
      <p:sp>
        <p:nvSpPr>
          <p:cNvPr id="25" name="Rectangle 24">
            <a:extLst>
              <a:ext uri="{FF2B5EF4-FFF2-40B4-BE49-F238E27FC236}">
                <a16:creationId xmlns:a16="http://schemas.microsoft.com/office/drawing/2014/main" id="{8A2B8E33-4C69-F6FD-DF33-1911BBC9335D}"/>
              </a:ext>
            </a:extLst>
          </p:cNvPr>
          <p:cNvSpPr/>
          <p:nvPr/>
        </p:nvSpPr>
        <p:spPr>
          <a:xfrm>
            <a:off x="9480440" y="1454518"/>
            <a:ext cx="2353339" cy="210105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800" dirty="0"/>
              <a:t>Contractualisation process </a:t>
            </a:r>
            <a:r>
              <a:rPr lang="fr-FR" sz="1800" dirty="0" err="1"/>
              <a:t>with</a:t>
            </a:r>
            <a:r>
              <a:rPr lang="fr-FR" sz="1800" dirty="0"/>
              <a:t>:</a:t>
            </a:r>
            <a:br>
              <a:rPr lang="fr-FR" sz="1800" dirty="0"/>
            </a:br>
            <a:r>
              <a:rPr lang="fr-FR" sz="1800" dirty="0"/>
              <a:t>- </a:t>
            </a:r>
            <a:r>
              <a:rPr lang="fr-FR" sz="1800" dirty="0" err="1"/>
              <a:t>aggregator</a:t>
            </a:r>
            <a:r>
              <a:rPr lang="fr-FR" sz="1800" dirty="0"/>
              <a:t>, </a:t>
            </a:r>
            <a:r>
              <a:rPr lang="fr-FR" sz="1800" dirty="0" err="1"/>
              <a:t>farmer</a:t>
            </a:r>
            <a:r>
              <a:rPr lang="fr-FR" sz="1800" dirty="0"/>
              <a:t> and </a:t>
            </a:r>
            <a:r>
              <a:rPr lang="fr-FR" sz="1800" dirty="0" err="1"/>
              <a:t>project</a:t>
            </a:r>
            <a:r>
              <a:rPr lang="fr-FR" sz="1800" dirty="0"/>
              <a:t> </a:t>
            </a:r>
            <a:r>
              <a:rPr lang="fr-FR" sz="1800" dirty="0" err="1"/>
              <a:t>developers</a:t>
            </a:r>
            <a:br>
              <a:rPr lang="fr-FR" sz="1800" dirty="0"/>
            </a:br>
            <a:r>
              <a:rPr lang="fr-FR" sz="1800" dirty="0"/>
              <a:t>- </a:t>
            </a:r>
            <a:r>
              <a:rPr lang="fr-FR" sz="1800" dirty="0" err="1"/>
              <a:t>buyers</a:t>
            </a:r>
            <a:r>
              <a:rPr lang="fr-FR" sz="1800" dirty="0"/>
              <a:t> / </a:t>
            </a:r>
            <a:r>
              <a:rPr lang="fr-FR" sz="1800" dirty="0" err="1"/>
              <a:t>funders</a:t>
            </a:r>
            <a:r>
              <a:rPr lang="fr-FR" sz="1800" dirty="0"/>
              <a:t> and </a:t>
            </a:r>
            <a:r>
              <a:rPr lang="fr-FR" sz="1800" dirty="0" err="1"/>
              <a:t>aggregator</a:t>
            </a:r>
            <a:br>
              <a:rPr lang="fr-FR" sz="1800" dirty="0"/>
            </a:br>
            <a:r>
              <a:rPr lang="fr-FR" sz="1800" i="1" dirty="0" err="1"/>
              <a:t>Aggregator</a:t>
            </a:r>
            <a:endParaRPr lang="fr-FR" dirty="0"/>
          </a:p>
        </p:txBody>
      </p:sp>
      <p:cxnSp>
        <p:nvCxnSpPr>
          <p:cNvPr id="27" name="Connecteur droit avec flèche 26">
            <a:extLst>
              <a:ext uri="{FF2B5EF4-FFF2-40B4-BE49-F238E27FC236}">
                <a16:creationId xmlns:a16="http://schemas.microsoft.com/office/drawing/2014/main" id="{6CB9CAC3-A98B-B7E3-D697-9378B71FAF5F}"/>
              </a:ext>
            </a:extLst>
          </p:cNvPr>
          <p:cNvCxnSpPr/>
          <p:nvPr/>
        </p:nvCxnSpPr>
        <p:spPr>
          <a:xfrm>
            <a:off x="7432158" y="1223554"/>
            <a:ext cx="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necteur droit avec flèche 28">
            <a:extLst>
              <a:ext uri="{FF2B5EF4-FFF2-40B4-BE49-F238E27FC236}">
                <a16:creationId xmlns:a16="http://schemas.microsoft.com/office/drawing/2014/main" id="{2F5791D0-1976-40EA-4B10-5E430AC485C2}"/>
              </a:ext>
            </a:extLst>
          </p:cNvPr>
          <p:cNvCxnSpPr>
            <a:cxnSpLocks/>
          </p:cNvCxnSpPr>
          <p:nvPr/>
        </p:nvCxnSpPr>
        <p:spPr>
          <a:xfrm>
            <a:off x="329609" y="3763926"/>
            <a:ext cx="1167454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4261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871286" cy="971900"/>
          </a:xfrm>
        </p:spPr>
        <p:txBody>
          <a:bodyPr>
            <a:normAutofit fontScale="90000"/>
          </a:bodyPr>
          <a:lstStyle/>
          <a:p>
            <a:r>
              <a:rPr lang="en-US" sz="3600" b="1" dirty="0">
                <a:solidFill>
                  <a:schemeClr val="bg1"/>
                </a:solidFill>
              </a:rPr>
              <a:t>How to build an efficient monitoring and certification process?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7" name="Rectangle 16">
            <a:extLst>
              <a:ext uri="{FF2B5EF4-FFF2-40B4-BE49-F238E27FC236}">
                <a16:creationId xmlns:a16="http://schemas.microsoft.com/office/drawing/2014/main" id="{9BEF4AA6-E055-9CCD-3038-76A09D693727}"/>
              </a:ext>
            </a:extLst>
          </p:cNvPr>
          <p:cNvSpPr/>
          <p:nvPr/>
        </p:nvSpPr>
        <p:spPr>
          <a:xfrm>
            <a:off x="7377349" y="4017999"/>
            <a:ext cx="1761807" cy="1419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Recognition of </a:t>
            </a:r>
            <a:r>
              <a:rPr lang="fr-FR" sz="1800" dirty="0" err="1"/>
              <a:t>carbon</a:t>
            </a:r>
            <a:r>
              <a:rPr lang="fr-FR" sz="1800" dirty="0"/>
              <a:t> </a:t>
            </a:r>
            <a:r>
              <a:rPr lang="fr-FR" sz="1800" dirty="0" err="1"/>
              <a:t>credits</a:t>
            </a:r>
            <a:br>
              <a:rPr lang="fr-FR" sz="1800" dirty="0"/>
            </a:br>
            <a:r>
              <a:rPr lang="fr-FR" sz="1800" i="1" dirty="0"/>
              <a:t>Certifier </a:t>
            </a:r>
            <a:r>
              <a:rPr lang="fr-FR" sz="1800" i="1" dirty="0" err="1"/>
              <a:t>authority</a:t>
            </a:r>
            <a:endParaRPr lang="fr-FR" dirty="0"/>
          </a:p>
        </p:txBody>
      </p:sp>
      <p:sp>
        <p:nvSpPr>
          <p:cNvPr id="20" name="Rectangle 19">
            <a:extLst>
              <a:ext uri="{FF2B5EF4-FFF2-40B4-BE49-F238E27FC236}">
                <a16:creationId xmlns:a16="http://schemas.microsoft.com/office/drawing/2014/main" id="{C5A1DEB3-B301-B481-1FEA-06663C4A369B}"/>
              </a:ext>
            </a:extLst>
          </p:cNvPr>
          <p:cNvSpPr/>
          <p:nvPr/>
        </p:nvSpPr>
        <p:spPr>
          <a:xfrm>
            <a:off x="2177089" y="3991854"/>
            <a:ext cx="2562446" cy="157718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800" dirty="0" err="1"/>
              <a:t>Mid-term</a:t>
            </a:r>
            <a:r>
              <a:rPr lang="fr-FR" sz="1800" dirty="0"/>
              <a:t> control on </a:t>
            </a:r>
            <a:r>
              <a:rPr lang="fr-FR" sz="1800" dirty="0" err="1"/>
              <a:t>farm</a:t>
            </a:r>
            <a:r>
              <a:rPr lang="fr-FR" sz="1800" dirty="0"/>
              <a:t> of the practices </a:t>
            </a:r>
            <a:r>
              <a:rPr lang="fr-FR" sz="1800" dirty="0" err="1"/>
              <a:t>implementation</a:t>
            </a:r>
            <a:br>
              <a:rPr lang="fr-FR" sz="1800" dirty="0"/>
            </a:br>
            <a:r>
              <a:rPr lang="fr-FR" sz="1800" i="1" dirty="0"/>
              <a:t>Project </a:t>
            </a:r>
            <a:r>
              <a:rPr lang="fr-FR" sz="1800" i="1" dirty="0" err="1"/>
              <a:t>developers</a:t>
            </a:r>
            <a:r>
              <a:rPr lang="fr-FR" sz="1800" i="1" dirty="0"/>
              <a:t> - </a:t>
            </a:r>
            <a:r>
              <a:rPr lang="fr-FR" sz="1800" i="1" dirty="0" err="1"/>
              <a:t>advisors</a:t>
            </a:r>
            <a:endParaRPr lang="fr-FR" dirty="0"/>
          </a:p>
        </p:txBody>
      </p:sp>
      <p:sp>
        <p:nvSpPr>
          <p:cNvPr id="21" name="Rectangle 20">
            <a:extLst>
              <a:ext uri="{FF2B5EF4-FFF2-40B4-BE49-F238E27FC236}">
                <a16:creationId xmlns:a16="http://schemas.microsoft.com/office/drawing/2014/main" id="{CCF8EA51-8935-1410-B0BA-B8F54DBDD939}"/>
              </a:ext>
            </a:extLst>
          </p:cNvPr>
          <p:cNvSpPr/>
          <p:nvPr/>
        </p:nvSpPr>
        <p:spPr>
          <a:xfrm>
            <a:off x="598488" y="2278411"/>
            <a:ext cx="2562446" cy="13469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800" dirty="0"/>
              <a:t>2 </a:t>
            </a:r>
            <a:r>
              <a:rPr lang="fr-FR" sz="1800" dirty="0" err="1"/>
              <a:t>technical</a:t>
            </a:r>
            <a:r>
              <a:rPr lang="fr-FR" sz="1800" dirty="0"/>
              <a:t> </a:t>
            </a:r>
            <a:r>
              <a:rPr lang="fr-FR" sz="1800" dirty="0" err="1"/>
              <a:t>visits</a:t>
            </a:r>
            <a:r>
              <a:rPr lang="fr-FR" sz="1800" dirty="0"/>
              <a:t> to monitor the </a:t>
            </a:r>
            <a:r>
              <a:rPr lang="fr-FR" sz="1800" dirty="0" err="1"/>
              <a:t>project</a:t>
            </a:r>
            <a:br>
              <a:rPr lang="fr-FR" sz="1800" dirty="0"/>
            </a:br>
            <a:r>
              <a:rPr lang="fr-FR" sz="1800" i="1" dirty="0"/>
              <a:t>Project </a:t>
            </a:r>
            <a:r>
              <a:rPr lang="fr-FR" sz="1800" i="1" dirty="0" err="1"/>
              <a:t>developers</a:t>
            </a:r>
            <a:r>
              <a:rPr lang="fr-FR" sz="1800" i="1" dirty="0"/>
              <a:t> - </a:t>
            </a:r>
            <a:r>
              <a:rPr lang="fr-FR" sz="1800" i="1" dirty="0" err="1"/>
              <a:t>advisors</a:t>
            </a:r>
            <a:endParaRPr lang="fr-FR" dirty="0"/>
          </a:p>
        </p:txBody>
      </p:sp>
      <p:sp>
        <p:nvSpPr>
          <p:cNvPr id="22" name="Rectangle 21">
            <a:extLst>
              <a:ext uri="{FF2B5EF4-FFF2-40B4-BE49-F238E27FC236}">
                <a16:creationId xmlns:a16="http://schemas.microsoft.com/office/drawing/2014/main" id="{D2E98612-AF4A-4C1E-3367-0FF404BB7F6A}"/>
              </a:ext>
            </a:extLst>
          </p:cNvPr>
          <p:cNvSpPr/>
          <p:nvPr/>
        </p:nvSpPr>
        <p:spPr>
          <a:xfrm>
            <a:off x="5126206" y="4017999"/>
            <a:ext cx="1913860" cy="20022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800" dirty="0"/>
              <a:t>Control and </a:t>
            </a:r>
            <a:r>
              <a:rPr lang="fr-FR" sz="1800" dirty="0" err="1"/>
              <a:t>aggregation</a:t>
            </a:r>
            <a:r>
              <a:rPr lang="fr-FR" sz="1800" dirty="0"/>
              <a:t> for the final certification report</a:t>
            </a:r>
            <a:br>
              <a:rPr lang="fr-FR" sz="1800" dirty="0"/>
            </a:br>
            <a:r>
              <a:rPr lang="fr-FR" sz="1800" i="1" dirty="0" err="1"/>
              <a:t>Aggregator</a:t>
            </a:r>
            <a:endParaRPr lang="fr-FR" dirty="0"/>
          </a:p>
        </p:txBody>
      </p:sp>
      <p:sp>
        <p:nvSpPr>
          <p:cNvPr id="23" name="Rectangle 22">
            <a:extLst>
              <a:ext uri="{FF2B5EF4-FFF2-40B4-BE49-F238E27FC236}">
                <a16:creationId xmlns:a16="http://schemas.microsoft.com/office/drawing/2014/main" id="{3F9652C2-61AF-BBBA-621E-AC82A9F83D8F}"/>
              </a:ext>
            </a:extLst>
          </p:cNvPr>
          <p:cNvSpPr/>
          <p:nvPr/>
        </p:nvSpPr>
        <p:spPr>
          <a:xfrm>
            <a:off x="6315802" y="2203232"/>
            <a:ext cx="2123095" cy="141977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dirty="0"/>
              <a:t>External </a:t>
            </a:r>
            <a:r>
              <a:rPr lang="fr-FR" sz="1800" dirty="0" err="1"/>
              <a:t>verification</a:t>
            </a:r>
            <a:r>
              <a:rPr lang="fr-FR" sz="1800" dirty="0"/>
              <a:t> </a:t>
            </a:r>
            <a:r>
              <a:rPr lang="fr-FR" sz="1800" i="1" dirty="0" err="1"/>
              <a:t>Independant</a:t>
            </a:r>
            <a:r>
              <a:rPr lang="fr-FR" sz="1800" i="1" dirty="0"/>
              <a:t> </a:t>
            </a:r>
            <a:r>
              <a:rPr lang="fr-FR" sz="1800" i="1" dirty="0" err="1"/>
              <a:t>auditor</a:t>
            </a:r>
            <a:endParaRPr lang="fr-FR" dirty="0"/>
          </a:p>
        </p:txBody>
      </p:sp>
      <p:sp>
        <p:nvSpPr>
          <p:cNvPr id="24" name="Rectangle 23">
            <a:extLst>
              <a:ext uri="{FF2B5EF4-FFF2-40B4-BE49-F238E27FC236}">
                <a16:creationId xmlns:a16="http://schemas.microsoft.com/office/drawing/2014/main" id="{36604B04-6BDC-88DE-C098-D5CFD453FA2D}"/>
              </a:ext>
            </a:extLst>
          </p:cNvPr>
          <p:cNvSpPr/>
          <p:nvPr/>
        </p:nvSpPr>
        <p:spPr>
          <a:xfrm>
            <a:off x="9607366" y="3990166"/>
            <a:ext cx="1913860" cy="190737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800" dirty="0" err="1"/>
              <a:t>Payment</a:t>
            </a:r>
            <a:r>
              <a:rPr lang="fr-FR" sz="1800" dirty="0"/>
              <a:t> to </a:t>
            </a:r>
            <a:r>
              <a:rPr lang="fr-FR" sz="1800" dirty="0" err="1"/>
              <a:t>farmers</a:t>
            </a:r>
            <a:r>
              <a:rPr lang="fr-FR" sz="1800" dirty="0"/>
              <a:t>, </a:t>
            </a:r>
            <a:r>
              <a:rPr lang="fr-FR" sz="1800" dirty="0" err="1"/>
              <a:t>project</a:t>
            </a:r>
            <a:r>
              <a:rPr lang="fr-FR" sz="1800" dirty="0"/>
              <a:t> </a:t>
            </a:r>
            <a:r>
              <a:rPr lang="fr-FR" sz="1800" dirty="0" err="1"/>
              <a:t>developers</a:t>
            </a:r>
            <a:r>
              <a:rPr lang="fr-FR" sz="1800" dirty="0"/>
              <a:t> and </a:t>
            </a:r>
            <a:r>
              <a:rPr lang="fr-FR" sz="1800" dirty="0" err="1"/>
              <a:t>aggregator</a:t>
            </a:r>
            <a:br>
              <a:rPr lang="fr-FR" sz="1800" dirty="0"/>
            </a:br>
            <a:r>
              <a:rPr lang="fr-FR" sz="1800" i="1" dirty="0" err="1"/>
              <a:t>Aggregator</a:t>
            </a:r>
            <a:endParaRPr lang="fr-FR" dirty="0"/>
          </a:p>
        </p:txBody>
      </p:sp>
      <p:sp>
        <p:nvSpPr>
          <p:cNvPr id="25" name="Rectangle 24">
            <a:extLst>
              <a:ext uri="{FF2B5EF4-FFF2-40B4-BE49-F238E27FC236}">
                <a16:creationId xmlns:a16="http://schemas.microsoft.com/office/drawing/2014/main" id="{8A2B8E33-4C69-F6FD-DF33-1911BBC9335D}"/>
              </a:ext>
            </a:extLst>
          </p:cNvPr>
          <p:cNvSpPr/>
          <p:nvPr/>
        </p:nvSpPr>
        <p:spPr>
          <a:xfrm>
            <a:off x="8634763" y="2170471"/>
            <a:ext cx="2353339" cy="14197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800" dirty="0" err="1"/>
              <a:t>Payment</a:t>
            </a:r>
            <a:r>
              <a:rPr lang="fr-FR" sz="1800" dirty="0"/>
              <a:t> by the </a:t>
            </a:r>
            <a:r>
              <a:rPr lang="fr-FR" sz="1800" dirty="0" err="1"/>
              <a:t>carbon</a:t>
            </a:r>
            <a:r>
              <a:rPr lang="fr-FR" sz="1800" dirty="0"/>
              <a:t> </a:t>
            </a:r>
            <a:r>
              <a:rPr lang="fr-FR" sz="1800" dirty="0" err="1"/>
              <a:t>credits</a:t>
            </a:r>
            <a:r>
              <a:rPr lang="fr-FR" sz="1800" dirty="0"/>
              <a:t> </a:t>
            </a:r>
            <a:r>
              <a:rPr lang="fr-FR" sz="1800" dirty="0" err="1"/>
              <a:t>buyers</a:t>
            </a:r>
            <a:r>
              <a:rPr lang="fr-FR" sz="1800" dirty="0"/>
              <a:t> / </a:t>
            </a:r>
            <a:r>
              <a:rPr lang="fr-FR" sz="1800" dirty="0" err="1"/>
              <a:t>funders</a:t>
            </a:r>
            <a:br>
              <a:rPr lang="fr-FR" sz="1800" dirty="0"/>
            </a:br>
            <a:r>
              <a:rPr lang="fr-FR" sz="1800" i="1" dirty="0" err="1"/>
              <a:t>Aggregator</a:t>
            </a:r>
            <a:endParaRPr lang="fr-FR" dirty="0"/>
          </a:p>
        </p:txBody>
      </p:sp>
      <p:sp>
        <p:nvSpPr>
          <p:cNvPr id="3" name="Rectangle 2">
            <a:extLst>
              <a:ext uri="{FF2B5EF4-FFF2-40B4-BE49-F238E27FC236}">
                <a16:creationId xmlns:a16="http://schemas.microsoft.com/office/drawing/2014/main" id="{C80B2AB1-C625-E3AC-1BC7-42F98F0E52B7}"/>
              </a:ext>
            </a:extLst>
          </p:cNvPr>
          <p:cNvSpPr/>
          <p:nvPr/>
        </p:nvSpPr>
        <p:spPr>
          <a:xfrm>
            <a:off x="3457145" y="1499001"/>
            <a:ext cx="2562446" cy="21201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800" dirty="0"/>
              <a:t>Final </a:t>
            </a:r>
            <a:r>
              <a:rPr lang="fr-FR" sz="1800" dirty="0" err="1"/>
              <a:t>carbon</a:t>
            </a:r>
            <a:r>
              <a:rPr lang="fr-FR" sz="1800" dirty="0"/>
              <a:t> audit</a:t>
            </a:r>
            <a:br>
              <a:rPr lang="fr-FR" sz="1800" dirty="0"/>
            </a:br>
            <a:r>
              <a:rPr lang="fr-FR" sz="1800" dirty="0"/>
              <a:t>Practices </a:t>
            </a:r>
            <a:r>
              <a:rPr lang="fr-FR" sz="1800" dirty="0" err="1"/>
              <a:t>implementation</a:t>
            </a:r>
            <a:r>
              <a:rPr lang="fr-FR" sz="1800" dirty="0"/>
              <a:t> control</a:t>
            </a:r>
            <a:br>
              <a:rPr lang="fr-FR" sz="1800" dirty="0"/>
            </a:br>
            <a:r>
              <a:rPr lang="fr-FR" sz="1800" dirty="0"/>
              <a:t>Real </a:t>
            </a:r>
            <a:r>
              <a:rPr lang="fr-FR" sz="1800" dirty="0" err="1"/>
              <a:t>carbon</a:t>
            </a:r>
            <a:r>
              <a:rPr lang="fr-FR" sz="1800" dirty="0"/>
              <a:t> gain </a:t>
            </a:r>
            <a:r>
              <a:rPr lang="fr-FR" sz="1800" dirty="0" err="1"/>
              <a:t>evaluation</a:t>
            </a:r>
            <a:br>
              <a:rPr lang="fr-FR" sz="1800" dirty="0"/>
            </a:br>
            <a:r>
              <a:rPr lang="fr-FR" sz="1800" i="1" dirty="0"/>
              <a:t>Project </a:t>
            </a:r>
            <a:r>
              <a:rPr lang="fr-FR" sz="1800" i="1" dirty="0" err="1"/>
              <a:t>developers</a:t>
            </a:r>
            <a:r>
              <a:rPr lang="fr-FR" sz="1800" i="1" dirty="0"/>
              <a:t> - </a:t>
            </a:r>
            <a:r>
              <a:rPr lang="fr-FR" sz="1800" i="1" dirty="0" err="1"/>
              <a:t>advisors</a:t>
            </a:r>
            <a:endParaRPr lang="fr-FR" dirty="0"/>
          </a:p>
        </p:txBody>
      </p:sp>
      <p:cxnSp>
        <p:nvCxnSpPr>
          <p:cNvPr id="14" name="Connecteur droit avec flèche 13">
            <a:extLst>
              <a:ext uri="{FF2B5EF4-FFF2-40B4-BE49-F238E27FC236}">
                <a16:creationId xmlns:a16="http://schemas.microsoft.com/office/drawing/2014/main" id="{DF2A877E-BA60-C93C-2D06-EDA92FF88C50}"/>
              </a:ext>
            </a:extLst>
          </p:cNvPr>
          <p:cNvCxnSpPr>
            <a:cxnSpLocks/>
          </p:cNvCxnSpPr>
          <p:nvPr/>
        </p:nvCxnSpPr>
        <p:spPr>
          <a:xfrm>
            <a:off x="329609" y="3763926"/>
            <a:ext cx="1167454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3571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871286" cy="971900"/>
          </a:xfrm>
        </p:spPr>
        <p:txBody>
          <a:bodyPr>
            <a:normAutofit fontScale="90000"/>
          </a:bodyPr>
          <a:lstStyle/>
          <a:p>
            <a:r>
              <a:rPr lang="en-US" sz="3600" b="1" dirty="0">
                <a:solidFill>
                  <a:schemeClr val="bg1"/>
                </a:solidFill>
              </a:rPr>
              <a:t>How to build an efficient monitoring and certification process?</a:t>
            </a:r>
            <a:endParaRPr lang="fr-FR" sz="3600" b="1" dirty="0">
              <a:solidFill>
                <a:schemeClr val="bg1"/>
              </a:solidFill>
            </a:endParaRPr>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5" name="ZoneTexte 14">
            <a:extLst>
              <a:ext uri="{FF2B5EF4-FFF2-40B4-BE49-F238E27FC236}">
                <a16:creationId xmlns:a16="http://schemas.microsoft.com/office/drawing/2014/main" id="{056E7D0A-0D9C-EBAB-10A8-62CBAC1828D6}"/>
              </a:ext>
            </a:extLst>
          </p:cNvPr>
          <p:cNvSpPr txBox="1"/>
          <p:nvPr/>
        </p:nvSpPr>
        <p:spPr>
          <a:xfrm>
            <a:off x="934948" y="1571946"/>
            <a:ext cx="10161142" cy="2554545"/>
          </a:xfrm>
          <a:prstGeom prst="rect">
            <a:avLst/>
          </a:prstGeom>
          <a:noFill/>
        </p:spPr>
        <p:txBody>
          <a:bodyPr wrap="square" rtlCol="0">
            <a:spAutoFit/>
          </a:bodyPr>
          <a:lstStyle/>
          <a:p>
            <a:r>
              <a:rPr lang="fr-FR" sz="4000" b="1" dirty="0"/>
              <a:t>Brainstorming session:</a:t>
            </a:r>
          </a:p>
          <a:p>
            <a:r>
              <a:rPr lang="fr-FR" sz="4000" dirty="0">
                <a:sym typeface="Wingdings" panose="05000000000000000000" pitchFamily="2" charset="2"/>
              </a:rPr>
              <a:t></a:t>
            </a:r>
            <a:r>
              <a:rPr lang="fr-FR" sz="4000" dirty="0"/>
              <a:t> </a:t>
            </a:r>
            <a:r>
              <a:rPr lang="fr-FR" sz="4000" dirty="0" err="1"/>
              <a:t>What</a:t>
            </a:r>
            <a:r>
              <a:rPr lang="fr-FR" sz="4000" dirty="0"/>
              <a:t> are the </a:t>
            </a:r>
            <a:r>
              <a:rPr lang="fr-FR" sz="4000" dirty="0" err="1"/>
              <a:t>risk</a:t>
            </a:r>
            <a:r>
              <a:rPr lang="fr-FR" sz="4000" dirty="0"/>
              <a:t> </a:t>
            </a:r>
            <a:r>
              <a:rPr lang="fr-FR" sz="4000" dirty="0" err="1"/>
              <a:t>factors</a:t>
            </a:r>
            <a:r>
              <a:rPr lang="fr-FR" sz="4000" dirty="0"/>
              <a:t> and the </a:t>
            </a:r>
            <a:r>
              <a:rPr lang="fr-FR" sz="4000" dirty="0" err="1"/>
              <a:t>success</a:t>
            </a:r>
            <a:r>
              <a:rPr lang="fr-FR" sz="4000" dirty="0"/>
              <a:t> </a:t>
            </a:r>
            <a:r>
              <a:rPr lang="fr-FR" sz="4000" dirty="0" err="1"/>
              <a:t>factors</a:t>
            </a:r>
            <a:r>
              <a:rPr lang="fr-FR" sz="4000" dirty="0"/>
              <a:t> for the </a:t>
            </a:r>
            <a:r>
              <a:rPr lang="fr-FR" sz="4000" dirty="0" err="1"/>
              <a:t>different</a:t>
            </a:r>
            <a:r>
              <a:rPr lang="fr-FR" sz="4000" dirty="0"/>
              <a:t> </a:t>
            </a:r>
            <a:r>
              <a:rPr lang="fr-FR" sz="4000" dirty="0" err="1"/>
              <a:t>steps</a:t>
            </a:r>
            <a:r>
              <a:rPr lang="fr-FR" sz="4000" dirty="0"/>
              <a:t> of the certification process?</a:t>
            </a:r>
          </a:p>
        </p:txBody>
      </p:sp>
    </p:spTree>
    <p:extLst>
      <p:ext uri="{BB962C8B-B14F-4D97-AF65-F5344CB8AC3E}">
        <p14:creationId xmlns:p14="http://schemas.microsoft.com/office/powerpoint/2010/main" val="28767395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871286" cy="971900"/>
          </a:xfrm>
        </p:spPr>
        <p:txBody>
          <a:bodyPr>
            <a:normAutofit fontScale="90000"/>
          </a:bodyPr>
          <a:lstStyle/>
          <a:p>
            <a:r>
              <a:rPr lang="en-US" sz="3600" b="1" dirty="0">
                <a:solidFill>
                  <a:schemeClr val="bg1"/>
                </a:solidFill>
              </a:rPr>
              <a:t>How to build an efficient monitoring and certification process? – Workshop restitution</a:t>
            </a:r>
            <a:endParaRPr lang="fr-FR" sz="3600" b="1" dirty="0">
              <a:solidFill>
                <a:schemeClr val="bg1"/>
              </a:solidFill>
            </a:endParaRPr>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cxnSp>
        <p:nvCxnSpPr>
          <p:cNvPr id="3" name="Connecteur droit 2">
            <a:extLst>
              <a:ext uri="{FF2B5EF4-FFF2-40B4-BE49-F238E27FC236}">
                <a16:creationId xmlns:a16="http://schemas.microsoft.com/office/drawing/2014/main" id="{1834D39A-DF20-526F-6CA6-B9512A4771F2}"/>
              </a:ext>
            </a:extLst>
          </p:cNvPr>
          <p:cNvCxnSpPr>
            <a:cxnSpLocks/>
          </p:cNvCxnSpPr>
          <p:nvPr/>
        </p:nvCxnSpPr>
        <p:spPr>
          <a:xfrm>
            <a:off x="6096000" y="1440873"/>
            <a:ext cx="0" cy="4682836"/>
          </a:xfrm>
          <a:prstGeom prst="line">
            <a:avLst/>
          </a:prstGeom>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8A40498B-D101-6E9F-E561-94C898C12F4A}"/>
              </a:ext>
            </a:extLst>
          </p:cNvPr>
          <p:cNvSpPr txBox="1"/>
          <p:nvPr/>
        </p:nvSpPr>
        <p:spPr>
          <a:xfrm>
            <a:off x="708082" y="1786363"/>
            <a:ext cx="3262496" cy="646331"/>
          </a:xfrm>
          <a:prstGeom prst="rect">
            <a:avLst/>
          </a:prstGeom>
          <a:noFill/>
        </p:spPr>
        <p:txBody>
          <a:bodyPr wrap="none" rtlCol="0">
            <a:spAutoFit/>
          </a:bodyPr>
          <a:lstStyle/>
          <a:p>
            <a:r>
              <a:rPr lang="fr-FR" dirty="0"/>
              <a:t>How to </a:t>
            </a:r>
            <a:r>
              <a:rPr lang="fr-FR" dirty="0" err="1"/>
              <a:t>mobilize</a:t>
            </a:r>
            <a:r>
              <a:rPr lang="fr-FR" dirty="0"/>
              <a:t> </a:t>
            </a:r>
            <a:r>
              <a:rPr lang="fr-FR" dirty="0" err="1"/>
              <a:t>farmers</a:t>
            </a:r>
            <a:r>
              <a:rPr lang="fr-FR" dirty="0"/>
              <a:t> ?</a:t>
            </a:r>
          </a:p>
          <a:p>
            <a:r>
              <a:rPr lang="fr-FR" dirty="0"/>
              <a:t>How to </a:t>
            </a:r>
            <a:r>
              <a:rPr lang="fr-FR" dirty="0" err="1"/>
              <a:t>keep</a:t>
            </a:r>
            <a:r>
              <a:rPr lang="fr-FR" dirty="0"/>
              <a:t> </a:t>
            </a:r>
            <a:r>
              <a:rPr lang="fr-FR" dirty="0" err="1"/>
              <a:t>informed</a:t>
            </a:r>
            <a:r>
              <a:rPr lang="fr-FR" dirty="0"/>
              <a:t> </a:t>
            </a:r>
            <a:r>
              <a:rPr lang="fr-FR" dirty="0" err="1"/>
              <a:t>advisors</a:t>
            </a:r>
            <a:r>
              <a:rPr lang="fr-FR" dirty="0"/>
              <a:t> ?</a:t>
            </a:r>
          </a:p>
        </p:txBody>
      </p:sp>
      <p:sp>
        <p:nvSpPr>
          <p:cNvPr id="14" name="ZoneTexte 13">
            <a:extLst>
              <a:ext uri="{FF2B5EF4-FFF2-40B4-BE49-F238E27FC236}">
                <a16:creationId xmlns:a16="http://schemas.microsoft.com/office/drawing/2014/main" id="{6E056173-27BE-DC8C-E0A0-4140DF4BA649}"/>
              </a:ext>
            </a:extLst>
          </p:cNvPr>
          <p:cNvSpPr txBox="1"/>
          <p:nvPr/>
        </p:nvSpPr>
        <p:spPr>
          <a:xfrm>
            <a:off x="708083" y="2472937"/>
            <a:ext cx="1776961" cy="369332"/>
          </a:xfrm>
          <a:prstGeom prst="rect">
            <a:avLst/>
          </a:prstGeom>
          <a:noFill/>
        </p:spPr>
        <p:txBody>
          <a:bodyPr wrap="none" rtlCol="0">
            <a:spAutoFit/>
          </a:bodyPr>
          <a:lstStyle/>
          <a:p>
            <a:r>
              <a:rPr lang="fr-FR" dirty="0"/>
              <a:t>Baseline / </a:t>
            </a:r>
            <a:r>
              <a:rPr lang="fr-FR" dirty="0" err="1"/>
              <a:t>target</a:t>
            </a:r>
            <a:endParaRPr lang="fr-FR" dirty="0"/>
          </a:p>
        </p:txBody>
      </p:sp>
      <p:sp>
        <p:nvSpPr>
          <p:cNvPr id="16" name="ZoneTexte 15">
            <a:extLst>
              <a:ext uri="{FF2B5EF4-FFF2-40B4-BE49-F238E27FC236}">
                <a16:creationId xmlns:a16="http://schemas.microsoft.com/office/drawing/2014/main" id="{9E168ACF-7AAD-443C-5029-DCC16AA217A9}"/>
              </a:ext>
            </a:extLst>
          </p:cNvPr>
          <p:cNvSpPr txBox="1"/>
          <p:nvPr/>
        </p:nvSpPr>
        <p:spPr>
          <a:xfrm>
            <a:off x="708082" y="2977762"/>
            <a:ext cx="2673489" cy="369332"/>
          </a:xfrm>
          <a:prstGeom prst="rect">
            <a:avLst/>
          </a:prstGeom>
          <a:noFill/>
        </p:spPr>
        <p:txBody>
          <a:bodyPr wrap="none" rtlCol="0">
            <a:spAutoFit/>
          </a:bodyPr>
          <a:lstStyle/>
          <a:p>
            <a:r>
              <a:rPr lang="fr-FR" dirty="0"/>
              <a:t>Methods / standardisation</a:t>
            </a:r>
          </a:p>
        </p:txBody>
      </p:sp>
      <p:sp>
        <p:nvSpPr>
          <p:cNvPr id="17" name="ZoneTexte 16">
            <a:extLst>
              <a:ext uri="{FF2B5EF4-FFF2-40B4-BE49-F238E27FC236}">
                <a16:creationId xmlns:a16="http://schemas.microsoft.com/office/drawing/2014/main" id="{81132C12-B2F1-83F7-921D-344D71308075}"/>
              </a:ext>
            </a:extLst>
          </p:cNvPr>
          <p:cNvSpPr txBox="1"/>
          <p:nvPr/>
        </p:nvSpPr>
        <p:spPr>
          <a:xfrm>
            <a:off x="2651181" y="3920737"/>
            <a:ext cx="6377067" cy="369332"/>
          </a:xfrm>
          <a:prstGeom prst="rect">
            <a:avLst/>
          </a:prstGeom>
          <a:noFill/>
        </p:spPr>
        <p:txBody>
          <a:bodyPr wrap="none" rtlCol="0">
            <a:spAutoFit/>
          </a:bodyPr>
          <a:lstStyle/>
          <a:p>
            <a:r>
              <a:rPr lang="fr-FR" dirty="0"/>
              <a:t>5 </a:t>
            </a:r>
            <a:r>
              <a:rPr lang="fr-FR" dirty="0" err="1"/>
              <a:t>years</a:t>
            </a:r>
            <a:r>
              <a:rPr lang="fr-FR" dirty="0"/>
              <a:t>: </a:t>
            </a:r>
            <a:r>
              <a:rPr lang="fr-FR" dirty="0" err="1"/>
              <a:t>it’s</a:t>
            </a:r>
            <a:r>
              <a:rPr lang="fr-FR" dirty="0"/>
              <a:t> long for </a:t>
            </a:r>
            <a:r>
              <a:rPr lang="fr-FR" dirty="0" err="1"/>
              <a:t>advisors</a:t>
            </a:r>
            <a:r>
              <a:rPr lang="fr-FR" dirty="0"/>
              <a:t> / </a:t>
            </a:r>
            <a:r>
              <a:rPr lang="fr-FR" dirty="0" err="1"/>
              <a:t>farmers</a:t>
            </a:r>
            <a:r>
              <a:rPr lang="fr-FR" dirty="0"/>
              <a:t>, but short for </a:t>
            </a:r>
            <a:r>
              <a:rPr lang="fr-FR" dirty="0" err="1"/>
              <a:t>policy</a:t>
            </a:r>
            <a:r>
              <a:rPr lang="fr-FR" dirty="0"/>
              <a:t> </a:t>
            </a:r>
            <a:r>
              <a:rPr lang="fr-FR" dirty="0" err="1"/>
              <a:t>makers</a:t>
            </a:r>
            <a:endParaRPr lang="fr-FR" dirty="0"/>
          </a:p>
        </p:txBody>
      </p:sp>
      <p:sp>
        <p:nvSpPr>
          <p:cNvPr id="18" name="ZoneTexte 17">
            <a:extLst>
              <a:ext uri="{FF2B5EF4-FFF2-40B4-BE49-F238E27FC236}">
                <a16:creationId xmlns:a16="http://schemas.microsoft.com/office/drawing/2014/main" id="{2589EF79-AF11-41C9-F75F-94E74BF9D075}"/>
              </a:ext>
            </a:extLst>
          </p:cNvPr>
          <p:cNvSpPr txBox="1"/>
          <p:nvPr/>
        </p:nvSpPr>
        <p:spPr>
          <a:xfrm>
            <a:off x="5519083" y="4416037"/>
            <a:ext cx="1407950" cy="369332"/>
          </a:xfrm>
          <a:prstGeom prst="rect">
            <a:avLst/>
          </a:prstGeom>
          <a:noFill/>
        </p:spPr>
        <p:txBody>
          <a:bodyPr wrap="none" rtlCol="0">
            <a:spAutoFit/>
          </a:bodyPr>
          <a:lstStyle/>
          <a:p>
            <a:r>
              <a:rPr lang="fr-FR" dirty="0"/>
              <a:t>A lot of </a:t>
            </a:r>
            <a:r>
              <a:rPr lang="fr-FR" dirty="0" err="1"/>
              <a:t>steps</a:t>
            </a:r>
            <a:endParaRPr lang="fr-FR" dirty="0"/>
          </a:p>
        </p:txBody>
      </p:sp>
      <p:sp>
        <p:nvSpPr>
          <p:cNvPr id="19" name="ZoneTexte 18">
            <a:extLst>
              <a:ext uri="{FF2B5EF4-FFF2-40B4-BE49-F238E27FC236}">
                <a16:creationId xmlns:a16="http://schemas.microsoft.com/office/drawing/2014/main" id="{496F0B1D-F94F-AAC6-F5A3-D44617FBDF96}"/>
              </a:ext>
            </a:extLst>
          </p:cNvPr>
          <p:cNvSpPr txBox="1"/>
          <p:nvPr/>
        </p:nvSpPr>
        <p:spPr>
          <a:xfrm>
            <a:off x="6769202" y="1817081"/>
            <a:ext cx="5334794" cy="369332"/>
          </a:xfrm>
          <a:prstGeom prst="rect">
            <a:avLst/>
          </a:prstGeom>
          <a:noFill/>
        </p:spPr>
        <p:txBody>
          <a:bodyPr wrap="none" rtlCol="0">
            <a:spAutoFit/>
          </a:bodyPr>
          <a:lstStyle/>
          <a:p>
            <a:r>
              <a:rPr lang="fr-FR" dirty="0" err="1"/>
              <a:t>It’s</a:t>
            </a:r>
            <a:r>
              <a:rPr lang="fr-FR" dirty="0"/>
              <a:t> a </a:t>
            </a:r>
            <a:r>
              <a:rPr lang="fr-FR" dirty="0" err="1"/>
              <a:t>win</a:t>
            </a:r>
            <a:r>
              <a:rPr lang="fr-FR" dirty="0"/>
              <a:t> </a:t>
            </a:r>
            <a:r>
              <a:rPr lang="fr-FR" dirty="0" err="1"/>
              <a:t>win</a:t>
            </a:r>
            <a:r>
              <a:rPr lang="fr-FR" dirty="0"/>
              <a:t> </a:t>
            </a:r>
            <a:r>
              <a:rPr lang="fr-FR" dirty="0" err="1"/>
              <a:t>project</a:t>
            </a:r>
            <a:r>
              <a:rPr lang="fr-FR" dirty="0"/>
              <a:t> : GHG / </a:t>
            </a:r>
            <a:r>
              <a:rPr lang="fr-FR" dirty="0" err="1"/>
              <a:t>biodiversity</a:t>
            </a:r>
            <a:r>
              <a:rPr lang="fr-FR" dirty="0"/>
              <a:t> / </a:t>
            </a:r>
            <a:r>
              <a:rPr lang="fr-FR" dirty="0" err="1"/>
              <a:t>economic</a:t>
            </a:r>
            <a:r>
              <a:rPr lang="fr-FR" dirty="0"/>
              <a:t> …</a:t>
            </a:r>
          </a:p>
        </p:txBody>
      </p:sp>
      <p:sp>
        <p:nvSpPr>
          <p:cNvPr id="20" name="ZoneTexte 19">
            <a:extLst>
              <a:ext uri="{FF2B5EF4-FFF2-40B4-BE49-F238E27FC236}">
                <a16:creationId xmlns:a16="http://schemas.microsoft.com/office/drawing/2014/main" id="{B14DD943-4C04-7BBB-1ED5-EC0AEFDBE198}"/>
              </a:ext>
            </a:extLst>
          </p:cNvPr>
          <p:cNvSpPr txBox="1"/>
          <p:nvPr/>
        </p:nvSpPr>
        <p:spPr>
          <a:xfrm>
            <a:off x="6759935" y="2312381"/>
            <a:ext cx="1897314" cy="369332"/>
          </a:xfrm>
          <a:prstGeom prst="rect">
            <a:avLst/>
          </a:prstGeom>
          <a:noFill/>
        </p:spPr>
        <p:txBody>
          <a:bodyPr wrap="none" rtlCol="0">
            <a:spAutoFit/>
          </a:bodyPr>
          <a:lstStyle/>
          <a:p>
            <a:r>
              <a:rPr lang="fr-FR" dirty="0"/>
              <a:t>Contractualisation</a:t>
            </a:r>
          </a:p>
        </p:txBody>
      </p:sp>
      <p:sp>
        <p:nvSpPr>
          <p:cNvPr id="21" name="ZoneTexte 20">
            <a:extLst>
              <a:ext uri="{FF2B5EF4-FFF2-40B4-BE49-F238E27FC236}">
                <a16:creationId xmlns:a16="http://schemas.microsoft.com/office/drawing/2014/main" id="{8E7767CF-441D-5769-4F84-E5E630FDAA76}"/>
              </a:ext>
            </a:extLst>
          </p:cNvPr>
          <p:cNvSpPr txBox="1"/>
          <p:nvPr/>
        </p:nvSpPr>
        <p:spPr>
          <a:xfrm>
            <a:off x="6759935" y="2818575"/>
            <a:ext cx="2424062" cy="369332"/>
          </a:xfrm>
          <a:prstGeom prst="rect">
            <a:avLst/>
          </a:prstGeom>
          <a:noFill/>
        </p:spPr>
        <p:txBody>
          <a:bodyPr wrap="none" rtlCol="0">
            <a:spAutoFit/>
          </a:bodyPr>
          <a:lstStyle/>
          <a:p>
            <a:r>
              <a:rPr lang="fr-FR" dirty="0"/>
              <a:t>Positive communication</a:t>
            </a:r>
          </a:p>
        </p:txBody>
      </p:sp>
      <p:sp>
        <p:nvSpPr>
          <p:cNvPr id="22" name="ZoneTexte 21">
            <a:extLst>
              <a:ext uri="{FF2B5EF4-FFF2-40B4-BE49-F238E27FC236}">
                <a16:creationId xmlns:a16="http://schemas.microsoft.com/office/drawing/2014/main" id="{82D6D500-D8F3-FD81-20A8-87FF44C51098}"/>
              </a:ext>
            </a:extLst>
          </p:cNvPr>
          <p:cNvSpPr txBox="1"/>
          <p:nvPr/>
        </p:nvSpPr>
        <p:spPr>
          <a:xfrm>
            <a:off x="708083" y="3396862"/>
            <a:ext cx="2068836" cy="369332"/>
          </a:xfrm>
          <a:prstGeom prst="rect">
            <a:avLst/>
          </a:prstGeom>
          <a:noFill/>
        </p:spPr>
        <p:txBody>
          <a:bodyPr wrap="none" rtlCol="0">
            <a:spAutoFit/>
          </a:bodyPr>
          <a:lstStyle/>
          <a:p>
            <a:r>
              <a:rPr lang="fr-FR" dirty="0"/>
              <a:t>Administrative </a:t>
            </a:r>
            <a:r>
              <a:rPr lang="fr-FR" dirty="0" err="1"/>
              <a:t>work</a:t>
            </a:r>
            <a:endParaRPr lang="fr-FR" dirty="0"/>
          </a:p>
        </p:txBody>
      </p:sp>
    </p:spTree>
    <p:extLst>
      <p:ext uri="{BB962C8B-B14F-4D97-AF65-F5344CB8AC3E}">
        <p14:creationId xmlns:p14="http://schemas.microsoft.com/office/powerpoint/2010/main" val="2204829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1E26-9ADD-4001-9679-12B513B6AA8D}"/>
              </a:ext>
            </a:extLst>
          </p:cNvPr>
          <p:cNvSpPr>
            <a:spLocks noGrp="1"/>
          </p:cNvSpPr>
          <p:nvPr>
            <p:ph type="title"/>
          </p:nvPr>
        </p:nvSpPr>
        <p:spPr/>
        <p:txBody>
          <a:bodyPr/>
          <a:lstStyle/>
          <a:p>
            <a:r>
              <a:rPr lang="fr-BE"/>
              <a:t>How </a:t>
            </a:r>
            <a:r>
              <a:rPr lang="fr-BE" err="1"/>
              <a:t>does</a:t>
            </a:r>
            <a:r>
              <a:rPr lang="fr-BE"/>
              <a:t> </a:t>
            </a:r>
            <a:r>
              <a:rPr lang="fr-BE" err="1"/>
              <a:t>it</a:t>
            </a:r>
            <a:r>
              <a:rPr lang="fr-BE"/>
              <a:t> </a:t>
            </a:r>
            <a:r>
              <a:rPr lang="fr-BE" err="1"/>
              <a:t>work</a:t>
            </a:r>
            <a:r>
              <a:rPr lang="fr-BE"/>
              <a:t>?</a:t>
            </a:r>
            <a:endParaRPr lang="en-IE"/>
          </a:p>
        </p:txBody>
      </p:sp>
      <p:sp>
        <p:nvSpPr>
          <p:cNvPr id="3" name="Rectangle: Rounded Corners 2">
            <a:extLst>
              <a:ext uri="{FF2B5EF4-FFF2-40B4-BE49-F238E27FC236}">
                <a16:creationId xmlns:a16="http://schemas.microsoft.com/office/drawing/2014/main" id="{C51440E9-2DE3-49CE-A445-3BFD52A749E7}"/>
              </a:ext>
            </a:extLst>
          </p:cNvPr>
          <p:cNvSpPr/>
          <p:nvPr/>
        </p:nvSpPr>
        <p:spPr>
          <a:xfrm>
            <a:off x="408517" y="2486178"/>
            <a:ext cx="2089150" cy="2815166"/>
          </a:xfrm>
          <a:prstGeom prst="roundRect">
            <a:avLst>
              <a:gd name="adj" fmla="val 10487"/>
            </a:avLst>
          </a:prstGeom>
          <a:solidFill>
            <a:srgbClr val="E8F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EU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develops</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methodologies</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&amp;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recognises</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certification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schemes</a:t>
            </a:r>
            <a:endParaRPr kumimoji="0" lang="en-IE" sz="1800" b="1" i="0" u="none" strike="noStrike" kern="1200" cap="none" spc="0" normalizeH="0" baseline="0" noProof="0">
              <a:ln>
                <a:noFill/>
              </a:ln>
              <a:solidFill>
                <a:srgbClr val="034EA2">
                  <a:lumMod val="50000"/>
                </a:srgbClr>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276E6506-3AE5-4A32-BF26-22C616E48FCD}"/>
              </a:ext>
            </a:extLst>
          </p:cNvPr>
          <p:cNvSpPr/>
          <p:nvPr/>
        </p:nvSpPr>
        <p:spPr>
          <a:xfrm>
            <a:off x="2707748" y="2486176"/>
            <a:ext cx="2089150" cy="2815166"/>
          </a:xfrm>
          <a:prstGeom prst="roundRect">
            <a:avLst>
              <a:gd name="adj" fmla="val 10487"/>
            </a:avLst>
          </a:prstGeom>
          <a:solidFill>
            <a:srgbClr val="E8F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Operators</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join</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EU-</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recognised</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certification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scheme</a:t>
            </a:r>
            <a:endParaRPr kumimoji="0" lang="en-IE" sz="1800" b="1" i="0" u="none" strike="noStrike" kern="1200" cap="none" spc="0" normalizeH="0" baseline="0" noProof="0">
              <a:ln>
                <a:noFill/>
              </a:ln>
              <a:solidFill>
                <a:srgbClr val="034EA2">
                  <a:lumMod val="50000"/>
                </a:srgbClr>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8D843862-3147-4E43-83E2-0F9089103AC8}"/>
              </a:ext>
            </a:extLst>
          </p:cNvPr>
          <p:cNvSpPr/>
          <p:nvPr/>
        </p:nvSpPr>
        <p:spPr>
          <a:xfrm>
            <a:off x="9614221" y="2545445"/>
            <a:ext cx="2089150" cy="2755897"/>
          </a:xfrm>
          <a:prstGeom prst="roundRect">
            <a:avLst>
              <a:gd name="adj" fmla="val 10487"/>
            </a:avLst>
          </a:prstGeom>
          <a:solidFill>
            <a:srgbClr val="E8F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Certified</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carbon</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removals</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are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recorded</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in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registries</a:t>
            </a:r>
            <a:endParaRPr kumimoji="0" lang="en-IE" sz="1800" b="1" i="0" u="none" strike="noStrike" kern="1200" cap="none" spc="0" normalizeH="0" baseline="0" noProof="0">
              <a:ln>
                <a:noFill/>
              </a:ln>
              <a:solidFill>
                <a:srgbClr val="034EA2">
                  <a:lumMod val="50000"/>
                </a:srgbClr>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02775E55-F9D7-4CFF-BD44-93F6B5037A1D}"/>
              </a:ext>
            </a:extLst>
          </p:cNvPr>
          <p:cNvSpPr/>
          <p:nvPr/>
        </p:nvSpPr>
        <p:spPr>
          <a:xfrm>
            <a:off x="5021794" y="2486177"/>
            <a:ext cx="2089150" cy="2815166"/>
          </a:xfrm>
          <a:prstGeom prst="roundRect">
            <a:avLst>
              <a:gd name="adj" fmla="val 10487"/>
            </a:avLst>
          </a:prstGeom>
          <a:solidFill>
            <a:srgbClr val="E8F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Third</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-party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verification</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of the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activity</a:t>
            </a:r>
            <a:endParaRPr kumimoji="0" lang="en-IE" sz="1800" b="1" i="0" u="none" strike="noStrike" kern="1200" cap="none" spc="0" normalizeH="0" baseline="0" noProof="0">
              <a:ln>
                <a:noFill/>
              </a:ln>
              <a:solidFill>
                <a:srgbClr val="034EA2">
                  <a:lumMod val="50000"/>
                </a:srgbClr>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ABEEF429-5AB0-4B51-9C8D-E07A928490A8}"/>
              </a:ext>
            </a:extLst>
          </p:cNvPr>
          <p:cNvSpPr/>
          <p:nvPr/>
        </p:nvSpPr>
        <p:spPr>
          <a:xfrm>
            <a:off x="7308850" y="2545445"/>
            <a:ext cx="2089150" cy="2755897"/>
          </a:xfrm>
          <a:prstGeom prst="roundRect">
            <a:avLst>
              <a:gd name="adj" fmla="val 10487"/>
            </a:avLst>
          </a:prstGeom>
          <a:solidFill>
            <a:srgbClr val="E8F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a:ln>
                <a:noFill/>
              </a:ln>
              <a:solidFill>
                <a:srgbClr val="034EA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The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activity</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is</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periodically</a:t>
            </a:r>
            <a:r>
              <a:rPr kumimoji="0" lang="fr-BE" sz="1800" b="1" i="0" u="none" strike="noStrike" kern="1200" cap="none" spc="0" normalizeH="0" baseline="0" noProof="0">
                <a:ln>
                  <a:noFill/>
                </a:ln>
                <a:solidFill>
                  <a:srgbClr val="034EA2">
                    <a:lumMod val="50000"/>
                  </a:srgbClr>
                </a:solidFill>
                <a:effectLst/>
                <a:uLnTx/>
                <a:uFillTx/>
                <a:latin typeface="Arial"/>
                <a:ea typeface="+mn-ea"/>
                <a:cs typeface="+mn-cs"/>
              </a:rPr>
              <a:t> </a:t>
            </a:r>
            <a:r>
              <a:rPr kumimoji="0" lang="fr-BE" sz="1800" b="1" i="0" u="none" strike="noStrike" kern="1200" cap="none" spc="0" normalizeH="0" baseline="0" noProof="0" err="1">
                <a:ln>
                  <a:noFill/>
                </a:ln>
                <a:solidFill>
                  <a:srgbClr val="034EA2">
                    <a:lumMod val="50000"/>
                  </a:srgbClr>
                </a:solidFill>
                <a:effectLst/>
                <a:uLnTx/>
                <a:uFillTx/>
                <a:latin typeface="Arial"/>
                <a:ea typeface="+mn-ea"/>
                <a:cs typeface="+mn-cs"/>
              </a:rPr>
              <a:t>certified</a:t>
            </a:r>
            <a:endParaRPr kumimoji="0" lang="en-IE" sz="1800" b="1" i="0" u="none" strike="noStrike" kern="1200" cap="none" spc="0" normalizeH="0" baseline="0" noProof="0">
              <a:ln>
                <a:noFill/>
              </a:ln>
              <a:solidFill>
                <a:srgbClr val="034EA2">
                  <a:lumMod val="50000"/>
                </a:srgb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EBA478F1-ECE4-4E49-85AC-47462305AF94}"/>
              </a:ext>
            </a:extLst>
          </p:cNvPr>
          <p:cNvPicPr>
            <a:picLocks noChangeAspect="1"/>
          </p:cNvPicPr>
          <p:nvPr/>
        </p:nvPicPr>
        <p:blipFill rotWithShape="1">
          <a:blip r:embed="rId2"/>
          <a:srcRect l="-1" t="1" r="485" b="37727"/>
          <a:stretch/>
        </p:blipFill>
        <p:spPr>
          <a:xfrm>
            <a:off x="352839" y="2110311"/>
            <a:ext cx="11430644" cy="1547289"/>
          </a:xfrm>
          <a:prstGeom prst="rect">
            <a:avLst/>
          </a:prstGeom>
        </p:spPr>
      </p:pic>
    </p:spTree>
    <p:extLst>
      <p:ext uri="{BB962C8B-B14F-4D97-AF65-F5344CB8AC3E}">
        <p14:creationId xmlns:p14="http://schemas.microsoft.com/office/powerpoint/2010/main" val="12069056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871286" cy="971900"/>
          </a:xfrm>
        </p:spPr>
        <p:txBody>
          <a:bodyPr>
            <a:normAutofit fontScale="90000"/>
          </a:bodyPr>
          <a:lstStyle/>
          <a:p>
            <a:r>
              <a:rPr lang="en-US" sz="3600" b="1" dirty="0">
                <a:solidFill>
                  <a:schemeClr val="bg1"/>
                </a:solidFill>
              </a:rPr>
              <a:t>How to build an efficient monitoring and certification process? – Workshop restitution</a:t>
            </a:r>
            <a:endParaRPr lang="fr-FR" sz="3600" b="1" dirty="0">
              <a:solidFill>
                <a:schemeClr val="bg1"/>
              </a:solidFill>
            </a:endParaRPr>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5" name="Text Placeholder 2">
            <a:extLst>
              <a:ext uri="{FF2B5EF4-FFF2-40B4-BE49-F238E27FC236}">
                <a16:creationId xmlns:a16="http://schemas.microsoft.com/office/drawing/2014/main" id="{EDE4C06C-B2D9-B6C4-3E5C-BE37ECD93A12}"/>
              </a:ext>
            </a:extLst>
          </p:cNvPr>
          <p:cNvSpPr txBox="1">
            <a:spLocks/>
          </p:cNvSpPr>
          <p:nvPr/>
        </p:nvSpPr>
        <p:spPr>
          <a:xfrm>
            <a:off x="799812" y="1484845"/>
            <a:ext cx="5157787" cy="33316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Risk factors</a:t>
            </a:r>
            <a:endParaRPr lang="en-GB" dirty="0"/>
          </a:p>
        </p:txBody>
      </p:sp>
      <p:sp>
        <p:nvSpPr>
          <p:cNvPr id="23" name="Content Placeholder 3">
            <a:extLst>
              <a:ext uri="{FF2B5EF4-FFF2-40B4-BE49-F238E27FC236}">
                <a16:creationId xmlns:a16="http://schemas.microsoft.com/office/drawing/2014/main" id="{13B6FCA7-80AC-7716-B097-90C807EDFB31}"/>
              </a:ext>
            </a:extLst>
          </p:cNvPr>
          <p:cNvSpPr txBox="1">
            <a:spLocks/>
          </p:cNvSpPr>
          <p:nvPr/>
        </p:nvSpPr>
        <p:spPr>
          <a:xfrm>
            <a:off x="799812" y="1910778"/>
            <a:ext cx="5157787" cy="2736575"/>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Definition of EU CRC framework taking too long</a:t>
            </a:r>
          </a:p>
          <a:p>
            <a:r>
              <a:rPr lang="fr-FR"/>
              <a:t>Strong discrepancies across methods and scientific standards</a:t>
            </a:r>
          </a:p>
          <a:p>
            <a:r>
              <a:rPr lang="fr-FR"/>
              <a:t>Double counting</a:t>
            </a:r>
          </a:p>
          <a:p>
            <a:r>
              <a:rPr lang="fr-FR"/>
              <a:t>Time and cost of monitoring, data robustness</a:t>
            </a:r>
          </a:p>
          <a:p>
            <a:r>
              <a:rPr lang="fr-FR"/>
              <a:t>Low price of carbon</a:t>
            </a:r>
          </a:p>
          <a:p>
            <a:r>
              <a:rPr lang="fr-FR"/>
              <a:t>Carbon tunnel vision</a:t>
            </a:r>
          </a:p>
          <a:p>
            <a:r>
              <a:rPr lang="fr-FR"/>
              <a:t>Greenwashing</a:t>
            </a:r>
          </a:p>
          <a:p>
            <a:endParaRPr lang="en-GB" dirty="0"/>
          </a:p>
        </p:txBody>
      </p:sp>
      <p:sp>
        <p:nvSpPr>
          <p:cNvPr id="24" name="Text Placeholder 4">
            <a:extLst>
              <a:ext uri="{FF2B5EF4-FFF2-40B4-BE49-F238E27FC236}">
                <a16:creationId xmlns:a16="http://schemas.microsoft.com/office/drawing/2014/main" id="{FF19BDD2-F4A1-DDAD-955B-725E4345C988}"/>
              </a:ext>
            </a:extLst>
          </p:cNvPr>
          <p:cNvSpPr txBox="1">
            <a:spLocks/>
          </p:cNvSpPr>
          <p:nvPr/>
        </p:nvSpPr>
        <p:spPr>
          <a:xfrm>
            <a:off x="6132224" y="1484845"/>
            <a:ext cx="5183188" cy="33316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Success factors</a:t>
            </a:r>
            <a:endParaRPr lang="en-GB" dirty="0"/>
          </a:p>
        </p:txBody>
      </p:sp>
      <p:sp>
        <p:nvSpPr>
          <p:cNvPr id="25" name="Content Placeholder 5">
            <a:extLst>
              <a:ext uri="{FF2B5EF4-FFF2-40B4-BE49-F238E27FC236}">
                <a16:creationId xmlns:a16="http://schemas.microsoft.com/office/drawing/2014/main" id="{3404280B-7EC5-445F-E204-88502E328E0F}"/>
              </a:ext>
            </a:extLst>
          </p:cNvPr>
          <p:cNvSpPr txBox="1">
            <a:spLocks/>
          </p:cNvSpPr>
          <p:nvPr/>
        </p:nvSpPr>
        <p:spPr>
          <a:xfrm>
            <a:off x="6132224" y="1910778"/>
            <a:ext cx="5183188" cy="2736575"/>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Good definition of common criteria (not necessarily same methodology for everybody)</a:t>
            </a:r>
          </a:p>
          <a:p>
            <a:r>
              <a:rPr lang="fr-FR"/>
              <a:t>Transparency on methology validation</a:t>
            </a:r>
          </a:p>
          <a:p>
            <a:r>
              <a:rPr lang="fr-FR"/>
              <a:t>Communication and education onlow carbon projects</a:t>
            </a:r>
          </a:p>
          <a:p>
            <a:r>
              <a:rPr lang="fr-FR"/>
              <a:t>Technical advisory (very important)</a:t>
            </a:r>
          </a:p>
          <a:p>
            <a:r>
              <a:rPr lang="en-GB"/>
              <a:t>Robust cost/gain projections for farmers</a:t>
            </a:r>
          </a:p>
          <a:p>
            <a:r>
              <a:rPr lang="en-GB"/>
              <a:t>Finding the right price for buyers and farmers</a:t>
            </a:r>
          </a:p>
          <a:p>
            <a:r>
              <a:rPr lang="en-GB"/>
              <a:t>Measure co-benefits</a:t>
            </a:r>
            <a:endParaRPr lang="fr-FR" dirty="0"/>
          </a:p>
        </p:txBody>
      </p:sp>
      <p:sp>
        <p:nvSpPr>
          <p:cNvPr id="26" name="TextBox 6">
            <a:extLst>
              <a:ext uri="{FF2B5EF4-FFF2-40B4-BE49-F238E27FC236}">
                <a16:creationId xmlns:a16="http://schemas.microsoft.com/office/drawing/2014/main" id="{9A06754F-C6FD-081C-F088-CF648D39298F}"/>
              </a:ext>
            </a:extLst>
          </p:cNvPr>
          <p:cNvSpPr txBox="1"/>
          <p:nvPr/>
        </p:nvSpPr>
        <p:spPr>
          <a:xfrm>
            <a:off x="799812" y="4826256"/>
            <a:ext cx="10515600" cy="1200329"/>
          </a:xfrm>
          <a:prstGeom prst="rect">
            <a:avLst/>
          </a:prstGeom>
          <a:noFill/>
        </p:spPr>
        <p:txBody>
          <a:bodyPr wrap="square" rtlCol="0">
            <a:spAutoFit/>
          </a:bodyPr>
          <a:lstStyle/>
          <a:p>
            <a:r>
              <a:rPr lang="fr-FR" dirty="0"/>
              <a:t>General </a:t>
            </a:r>
            <a:r>
              <a:rPr lang="fr-FR" dirty="0" err="1"/>
              <a:t>comments</a:t>
            </a:r>
            <a:r>
              <a:rPr lang="fr-FR" dirty="0"/>
              <a:t>:</a:t>
            </a:r>
          </a:p>
          <a:p>
            <a:pPr marL="285750" indent="-285750">
              <a:buFontTx/>
              <a:buChar char="-"/>
            </a:pPr>
            <a:r>
              <a:rPr lang="fr-FR" dirty="0" err="1"/>
              <a:t>Defining</a:t>
            </a:r>
            <a:r>
              <a:rPr lang="fr-FR" dirty="0"/>
              <a:t> a </a:t>
            </a:r>
            <a:r>
              <a:rPr lang="fr-FR" dirty="0" err="1"/>
              <a:t>common</a:t>
            </a:r>
            <a:r>
              <a:rPr lang="fr-FR" dirty="0"/>
              <a:t> </a:t>
            </a:r>
            <a:r>
              <a:rPr lang="fr-FR" dirty="0" err="1"/>
              <a:t>vocabulary</a:t>
            </a:r>
            <a:r>
              <a:rPr lang="fr-FR" dirty="0"/>
              <a:t> to talk about </a:t>
            </a:r>
            <a:r>
              <a:rPr lang="fr-FR" dirty="0" err="1"/>
              <a:t>this</a:t>
            </a:r>
            <a:r>
              <a:rPr lang="fr-FR" dirty="0"/>
              <a:t> topic </a:t>
            </a:r>
            <a:r>
              <a:rPr lang="fr-FR" dirty="0" err="1"/>
              <a:t>is</a:t>
            </a:r>
            <a:r>
              <a:rPr lang="fr-FR" dirty="0"/>
              <a:t> </a:t>
            </a:r>
            <a:r>
              <a:rPr lang="fr-FR" dirty="0" err="1"/>
              <a:t>very</a:t>
            </a:r>
            <a:r>
              <a:rPr lang="fr-FR" dirty="0"/>
              <a:t> important – </a:t>
            </a:r>
            <a:r>
              <a:rPr lang="fr-FR" dirty="0" err="1"/>
              <a:t>there</a:t>
            </a:r>
            <a:r>
              <a:rPr lang="fr-FR" dirty="0"/>
              <a:t> are </a:t>
            </a:r>
            <a:r>
              <a:rPr lang="fr-FR" dirty="0" err="1"/>
              <a:t>language</a:t>
            </a:r>
            <a:r>
              <a:rPr lang="fr-FR" dirty="0"/>
              <a:t> </a:t>
            </a:r>
            <a:r>
              <a:rPr lang="fr-FR" dirty="0" err="1"/>
              <a:t>discrepancies</a:t>
            </a:r>
            <a:r>
              <a:rPr lang="fr-FR" dirty="0"/>
              <a:t> </a:t>
            </a:r>
            <a:r>
              <a:rPr lang="fr-FR" dirty="0" err="1"/>
              <a:t>across</a:t>
            </a:r>
            <a:r>
              <a:rPr lang="fr-FR" dirty="0"/>
              <a:t> countries (ex: </a:t>
            </a:r>
            <a:r>
              <a:rPr lang="fr-FR" dirty="0" err="1"/>
              <a:t>certifyer</a:t>
            </a:r>
            <a:r>
              <a:rPr lang="fr-FR" dirty="0"/>
              <a:t> </a:t>
            </a:r>
            <a:r>
              <a:rPr lang="fr-FR" dirty="0" err="1"/>
              <a:t>authority</a:t>
            </a:r>
            <a:r>
              <a:rPr lang="fr-FR" dirty="0"/>
              <a:t> vs </a:t>
            </a:r>
            <a:r>
              <a:rPr lang="fr-FR" dirty="0" err="1"/>
              <a:t>accreditor</a:t>
            </a:r>
            <a:r>
              <a:rPr lang="fr-FR" dirty="0"/>
              <a:t> </a:t>
            </a:r>
          </a:p>
          <a:p>
            <a:pPr marL="285750" indent="-285750">
              <a:buFontTx/>
              <a:buChar char="-"/>
            </a:pPr>
            <a:r>
              <a:rPr lang="fr-FR" dirty="0" err="1"/>
              <a:t>Valid</a:t>
            </a:r>
            <a:r>
              <a:rPr lang="fr-FR" dirty="0"/>
              <a:t> </a:t>
            </a:r>
            <a:r>
              <a:rPr lang="fr-FR" dirty="0" err="1"/>
              <a:t>both</a:t>
            </a:r>
            <a:r>
              <a:rPr lang="fr-FR" dirty="0"/>
              <a:t> for </a:t>
            </a:r>
            <a:r>
              <a:rPr lang="fr-FR" dirty="0" err="1"/>
              <a:t>company</a:t>
            </a:r>
            <a:r>
              <a:rPr lang="fr-FR" dirty="0"/>
              <a:t> communication and stakeholders </a:t>
            </a:r>
            <a:r>
              <a:rPr lang="fr-FR" dirty="0" err="1"/>
              <a:t>involved</a:t>
            </a:r>
            <a:r>
              <a:rPr lang="fr-FR" dirty="0"/>
              <a:t> in certification process</a:t>
            </a:r>
            <a:endParaRPr lang="en-GB" dirty="0"/>
          </a:p>
        </p:txBody>
      </p:sp>
    </p:spTree>
    <p:extLst>
      <p:ext uri="{BB962C8B-B14F-4D97-AF65-F5344CB8AC3E}">
        <p14:creationId xmlns:p14="http://schemas.microsoft.com/office/powerpoint/2010/main" val="19337633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871286" cy="971900"/>
          </a:xfrm>
        </p:spPr>
        <p:txBody>
          <a:bodyPr>
            <a:normAutofit fontScale="90000"/>
          </a:bodyPr>
          <a:lstStyle/>
          <a:p>
            <a:r>
              <a:rPr lang="en-US" sz="3600" b="1" dirty="0">
                <a:solidFill>
                  <a:schemeClr val="bg1"/>
                </a:solidFill>
              </a:rPr>
              <a:t>How to build an efficient monitoring and certification process? – Workshop restitution</a:t>
            </a:r>
            <a:endParaRPr lang="fr-FR" sz="3600" b="1" dirty="0">
              <a:solidFill>
                <a:schemeClr val="bg1"/>
              </a:solidFill>
            </a:endParaRPr>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5" name="ZoneTexte 14">
            <a:extLst>
              <a:ext uri="{FF2B5EF4-FFF2-40B4-BE49-F238E27FC236}">
                <a16:creationId xmlns:a16="http://schemas.microsoft.com/office/drawing/2014/main" id="{056E7D0A-0D9C-EBAB-10A8-62CBAC1828D6}"/>
              </a:ext>
            </a:extLst>
          </p:cNvPr>
          <p:cNvSpPr txBox="1"/>
          <p:nvPr/>
        </p:nvSpPr>
        <p:spPr>
          <a:xfrm>
            <a:off x="287676" y="1283920"/>
            <a:ext cx="11816320" cy="5078313"/>
          </a:xfrm>
          <a:prstGeom prst="rect">
            <a:avLst/>
          </a:prstGeom>
          <a:noFill/>
        </p:spPr>
        <p:txBody>
          <a:bodyPr wrap="square" rtlCol="0">
            <a:spAutoFit/>
          </a:bodyPr>
          <a:lstStyle/>
          <a:p>
            <a:r>
              <a:rPr lang="fr-FR" dirty="0" err="1"/>
              <a:t>Responsibility</a:t>
            </a:r>
            <a:r>
              <a:rPr lang="fr-FR" dirty="0"/>
              <a:t> of </a:t>
            </a:r>
            <a:r>
              <a:rPr lang="fr-FR" dirty="0" err="1"/>
              <a:t>member</a:t>
            </a:r>
            <a:r>
              <a:rPr lang="fr-FR" dirty="0"/>
              <a:t> states to support </a:t>
            </a:r>
            <a:r>
              <a:rPr lang="fr-FR" dirty="0" err="1"/>
              <a:t>farmers</a:t>
            </a:r>
            <a:r>
              <a:rPr lang="fr-FR" dirty="0"/>
              <a:t>, </a:t>
            </a:r>
            <a:r>
              <a:rPr lang="fr-FR" dirty="0" err="1"/>
              <a:t>being</a:t>
            </a:r>
            <a:r>
              <a:rPr lang="fr-FR" dirty="0"/>
              <a:t> </a:t>
            </a:r>
            <a:r>
              <a:rPr lang="fr-FR" dirty="0" err="1"/>
              <a:t>careful</a:t>
            </a:r>
            <a:r>
              <a:rPr lang="fr-FR" dirty="0"/>
              <a:t> of time-</a:t>
            </a:r>
            <a:r>
              <a:rPr lang="fr-FR" dirty="0" err="1"/>
              <a:t>consuming</a:t>
            </a:r>
            <a:r>
              <a:rPr lang="fr-FR" dirty="0"/>
              <a:t> and </a:t>
            </a:r>
            <a:r>
              <a:rPr lang="fr-FR" dirty="0" err="1"/>
              <a:t>expensive</a:t>
            </a:r>
            <a:r>
              <a:rPr lang="fr-FR" dirty="0"/>
              <a:t> </a:t>
            </a:r>
            <a:r>
              <a:rPr lang="fr-FR" dirty="0" err="1"/>
              <a:t>approachs</a:t>
            </a:r>
            <a:r>
              <a:rPr lang="fr-FR" dirty="0"/>
              <a:t>, lot of documents </a:t>
            </a:r>
            <a:r>
              <a:rPr lang="fr-FR" dirty="0" err="1"/>
              <a:t>asked</a:t>
            </a:r>
            <a:r>
              <a:rPr lang="fr-FR" dirty="0"/>
              <a:t> to the </a:t>
            </a:r>
            <a:r>
              <a:rPr lang="fr-FR" dirty="0" err="1"/>
              <a:t>farmers</a:t>
            </a:r>
            <a:r>
              <a:rPr lang="fr-FR" dirty="0"/>
              <a:t>, </a:t>
            </a:r>
            <a:r>
              <a:rPr lang="fr-FR" dirty="0" err="1"/>
              <a:t>facilitate</a:t>
            </a:r>
            <a:r>
              <a:rPr lang="fr-FR" dirty="0"/>
              <a:t> </a:t>
            </a:r>
            <a:r>
              <a:rPr lang="fr-FR" dirty="0" err="1"/>
              <a:t>controls</a:t>
            </a:r>
            <a:endParaRPr lang="fr-FR" dirty="0"/>
          </a:p>
          <a:p>
            <a:endParaRPr lang="fr-FR" dirty="0"/>
          </a:p>
          <a:p>
            <a:pPr marL="285750" indent="-285750">
              <a:buFontTx/>
              <a:buChar char="-"/>
            </a:pPr>
            <a:r>
              <a:rPr lang="fr-FR" b="1" dirty="0"/>
              <a:t>Objective : </a:t>
            </a:r>
            <a:r>
              <a:rPr lang="fr-FR" dirty="0" err="1"/>
              <a:t>Getting</a:t>
            </a:r>
            <a:r>
              <a:rPr lang="fr-FR" dirty="0"/>
              <a:t> </a:t>
            </a:r>
            <a:r>
              <a:rPr lang="fr-FR" dirty="0" err="1"/>
              <a:t>carbon</a:t>
            </a:r>
            <a:r>
              <a:rPr lang="fr-FR" dirty="0"/>
              <a:t> </a:t>
            </a:r>
            <a:r>
              <a:rPr lang="fr-FR" dirty="0" err="1"/>
              <a:t>credit</a:t>
            </a:r>
            <a:r>
              <a:rPr lang="fr-FR" dirty="0"/>
              <a:t> or </a:t>
            </a:r>
            <a:r>
              <a:rPr lang="fr-FR" dirty="0" err="1"/>
              <a:t>most</a:t>
            </a:r>
            <a:r>
              <a:rPr lang="fr-FR" dirty="0"/>
              <a:t> of all </a:t>
            </a:r>
            <a:r>
              <a:rPr lang="fr-FR" dirty="0">
                <a:sym typeface="Wingdings" panose="05000000000000000000" pitchFamily="2" charset="2"/>
              </a:rPr>
              <a:t>certification of the </a:t>
            </a:r>
            <a:r>
              <a:rPr lang="fr-FR" dirty="0" err="1">
                <a:sym typeface="Wingdings" panose="05000000000000000000" pitchFamily="2" charset="2"/>
              </a:rPr>
              <a:t>farmer’s</a:t>
            </a:r>
            <a:r>
              <a:rPr lang="fr-FR" dirty="0">
                <a:sym typeface="Wingdings" panose="05000000000000000000" pitchFamily="2" charset="2"/>
              </a:rPr>
              <a:t> practices to </a:t>
            </a:r>
            <a:r>
              <a:rPr lang="fr-FR" dirty="0" err="1">
                <a:sym typeface="Wingdings" panose="05000000000000000000" pitchFamily="2" charset="2"/>
              </a:rPr>
              <a:t>avoid</a:t>
            </a:r>
            <a:r>
              <a:rPr lang="fr-FR" dirty="0">
                <a:sym typeface="Wingdings" panose="05000000000000000000" pitchFamily="2" charset="2"/>
              </a:rPr>
              <a:t> greenwashing</a:t>
            </a:r>
          </a:p>
          <a:p>
            <a:pPr marL="285750" indent="-285750">
              <a:buFontTx/>
              <a:buChar char="-"/>
            </a:pPr>
            <a:endParaRPr lang="fr-FR" dirty="0">
              <a:sym typeface="Wingdings" panose="05000000000000000000" pitchFamily="2" charset="2"/>
            </a:endParaRPr>
          </a:p>
          <a:p>
            <a:pPr marL="285750" indent="-285750">
              <a:buFontTx/>
              <a:buChar char="-"/>
            </a:pPr>
            <a:r>
              <a:rPr lang="fr-FR" b="1" dirty="0">
                <a:sym typeface="Wingdings" panose="05000000000000000000" pitchFamily="2" charset="2"/>
              </a:rPr>
              <a:t>Method: </a:t>
            </a:r>
            <a:r>
              <a:rPr lang="fr-FR" dirty="0" err="1">
                <a:sym typeface="Wingdings" panose="05000000000000000000" pitchFamily="2" charset="2"/>
              </a:rPr>
              <a:t>having</a:t>
            </a:r>
            <a:r>
              <a:rPr lang="fr-FR" dirty="0">
                <a:sym typeface="Wingdings" panose="05000000000000000000" pitchFamily="2" charset="2"/>
              </a:rPr>
              <a:t> an objective </a:t>
            </a:r>
            <a:r>
              <a:rPr lang="fr-FR" dirty="0" err="1">
                <a:sym typeface="Wingdings" panose="05000000000000000000" pitchFamily="2" charset="2"/>
              </a:rPr>
              <a:t>framework</a:t>
            </a:r>
            <a:r>
              <a:rPr lang="fr-FR" dirty="0">
                <a:sym typeface="Wingdings" panose="05000000000000000000" pitchFamily="2" charset="2"/>
              </a:rPr>
              <a:t> </a:t>
            </a:r>
            <a:r>
              <a:rPr lang="fr-FR" dirty="0" err="1">
                <a:sym typeface="Wingdings" panose="05000000000000000000" pitchFamily="2" charset="2"/>
              </a:rPr>
              <a:t>common</a:t>
            </a:r>
            <a:r>
              <a:rPr lang="fr-FR" dirty="0">
                <a:sym typeface="Wingdings" panose="05000000000000000000" pitchFamily="2" charset="2"/>
              </a:rPr>
              <a:t> to </a:t>
            </a:r>
            <a:r>
              <a:rPr lang="fr-FR" dirty="0" err="1">
                <a:sym typeface="Wingdings" panose="05000000000000000000" pitchFamily="2" charset="2"/>
              </a:rPr>
              <a:t>member</a:t>
            </a:r>
            <a:r>
              <a:rPr lang="fr-FR" dirty="0">
                <a:sym typeface="Wingdings" panose="05000000000000000000" pitchFamily="2" charset="2"/>
              </a:rPr>
              <a:t> states </a:t>
            </a:r>
            <a:r>
              <a:rPr lang="fr-FR" dirty="0" err="1">
                <a:sym typeface="Wingdings" panose="05000000000000000000" pitchFamily="2" charset="2"/>
              </a:rPr>
              <a:t>with</a:t>
            </a:r>
            <a:r>
              <a:rPr lang="fr-FR" dirty="0">
                <a:sym typeface="Wingdings" panose="05000000000000000000" pitchFamily="2" charset="2"/>
              </a:rPr>
              <a:t> </a:t>
            </a:r>
            <a:r>
              <a:rPr lang="fr-FR" dirty="0" err="1">
                <a:sym typeface="Wingdings" panose="05000000000000000000" pitchFamily="2" charset="2"/>
              </a:rPr>
              <a:t>same</a:t>
            </a:r>
            <a:r>
              <a:rPr lang="fr-FR" dirty="0">
                <a:sym typeface="Wingdings" panose="05000000000000000000" pitchFamily="2" charset="2"/>
              </a:rPr>
              <a:t> </a:t>
            </a:r>
            <a:r>
              <a:rPr lang="fr-FR" dirty="0" err="1">
                <a:sym typeface="Wingdings" panose="05000000000000000000" pitchFamily="2" charset="2"/>
              </a:rPr>
              <a:t>kinds</a:t>
            </a:r>
            <a:r>
              <a:rPr lang="fr-FR" dirty="0">
                <a:sym typeface="Wingdings" panose="05000000000000000000" pitchFamily="2" charset="2"/>
              </a:rPr>
              <a:t> of </a:t>
            </a:r>
            <a:r>
              <a:rPr lang="fr-FR" dirty="0" err="1">
                <a:sym typeface="Wingdings" panose="05000000000000000000" pitchFamily="2" charset="2"/>
              </a:rPr>
              <a:t>calculation</a:t>
            </a:r>
            <a:r>
              <a:rPr lang="fr-FR" dirty="0">
                <a:sym typeface="Wingdings" panose="05000000000000000000" pitchFamily="2" charset="2"/>
              </a:rPr>
              <a:t>, </a:t>
            </a:r>
            <a:r>
              <a:rPr lang="fr-FR" dirty="0" err="1">
                <a:sym typeface="Wingdings" panose="05000000000000000000" pitchFamily="2" charset="2"/>
              </a:rPr>
              <a:t>involving</a:t>
            </a:r>
            <a:r>
              <a:rPr lang="fr-FR" dirty="0">
                <a:sym typeface="Wingdings" panose="05000000000000000000" pitchFamily="2" charset="2"/>
              </a:rPr>
              <a:t> national administration and </a:t>
            </a:r>
            <a:r>
              <a:rPr lang="fr-FR" dirty="0" err="1">
                <a:sym typeface="Wingdings" panose="05000000000000000000" pitchFamily="2" charset="2"/>
              </a:rPr>
              <a:t>finding</a:t>
            </a:r>
            <a:r>
              <a:rPr lang="fr-FR" dirty="0">
                <a:sym typeface="Wingdings" panose="05000000000000000000" pitchFamily="2" charset="2"/>
              </a:rPr>
              <a:t> a balance </a:t>
            </a:r>
            <a:r>
              <a:rPr lang="fr-FR" dirty="0" err="1">
                <a:sym typeface="Wingdings" panose="05000000000000000000" pitchFamily="2" charset="2"/>
              </a:rPr>
              <a:t>between</a:t>
            </a:r>
            <a:r>
              <a:rPr lang="fr-FR" dirty="0">
                <a:sym typeface="Wingdings" panose="05000000000000000000" pitchFamily="2" charset="2"/>
              </a:rPr>
              <a:t> </a:t>
            </a:r>
            <a:r>
              <a:rPr lang="fr-FR" dirty="0" err="1">
                <a:sym typeface="Wingdings" panose="05000000000000000000" pitchFamily="2" charset="2"/>
              </a:rPr>
              <a:t>having</a:t>
            </a:r>
            <a:r>
              <a:rPr lang="fr-FR" dirty="0">
                <a:sym typeface="Wingdings" panose="05000000000000000000" pitchFamily="2" charset="2"/>
              </a:rPr>
              <a:t> </a:t>
            </a:r>
            <a:r>
              <a:rPr lang="fr-FR" dirty="0" err="1">
                <a:sym typeface="Wingdings" panose="05000000000000000000" pitchFamily="2" charset="2"/>
              </a:rPr>
              <a:t>method</a:t>
            </a:r>
            <a:r>
              <a:rPr lang="fr-FR" dirty="0">
                <a:sym typeface="Wingdings" panose="05000000000000000000" pitchFamily="2" charset="2"/>
              </a:rPr>
              <a:t> </a:t>
            </a:r>
            <a:r>
              <a:rPr lang="fr-FR" dirty="0" err="1">
                <a:sym typeface="Wingdings" panose="05000000000000000000" pitchFamily="2" charset="2"/>
              </a:rPr>
              <a:t>adapted</a:t>
            </a:r>
            <a:r>
              <a:rPr lang="fr-FR" dirty="0">
                <a:sym typeface="Wingdings" panose="05000000000000000000" pitchFamily="2" charset="2"/>
              </a:rPr>
              <a:t> to </a:t>
            </a:r>
            <a:r>
              <a:rPr lang="fr-FR" dirty="0" err="1">
                <a:sym typeface="Wingdings" panose="05000000000000000000" pitchFamily="2" charset="2"/>
              </a:rPr>
              <a:t>specific</a:t>
            </a:r>
            <a:r>
              <a:rPr lang="fr-FR" dirty="0">
                <a:sym typeface="Wingdings" panose="05000000000000000000" pitchFamily="2" charset="2"/>
              </a:rPr>
              <a:t> conditions and the </a:t>
            </a:r>
            <a:r>
              <a:rPr lang="fr-FR" dirty="0" err="1">
                <a:sym typeface="Wingdings" panose="05000000000000000000" pitchFamily="2" charset="2"/>
              </a:rPr>
              <a:t>number</a:t>
            </a:r>
            <a:r>
              <a:rPr lang="fr-FR" dirty="0">
                <a:sym typeface="Wingdings" panose="05000000000000000000" pitchFamily="2" charset="2"/>
              </a:rPr>
              <a:t> of </a:t>
            </a:r>
            <a:r>
              <a:rPr lang="fr-FR" dirty="0" err="1">
                <a:sym typeface="Wingdings" panose="05000000000000000000" pitchFamily="2" charset="2"/>
              </a:rPr>
              <a:t>methods</a:t>
            </a:r>
            <a:r>
              <a:rPr lang="fr-FR" dirty="0">
                <a:sym typeface="Wingdings" panose="05000000000000000000" pitchFamily="2" charset="2"/>
              </a:rPr>
              <a:t>. </a:t>
            </a:r>
            <a:r>
              <a:rPr lang="fr-FR" dirty="0" err="1">
                <a:sym typeface="Wingdings" panose="05000000000000000000" pitchFamily="2" charset="2"/>
              </a:rPr>
              <a:t>Clarifying</a:t>
            </a:r>
            <a:r>
              <a:rPr lang="fr-FR" dirty="0">
                <a:sym typeface="Wingdings" panose="05000000000000000000" pitchFamily="2" charset="2"/>
              </a:rPr>
              <a:t> </a:t>
            </a:r>
            <a:r>
              <a:rPr lang="fr-FR" dirty="0" err="1">
                <a:sym typeface="Wingdings" panose="05000000000000000000" pitchFamily="2" charset="2"/>
              </a:rPr>
              <a:t>that</a:t>
            </a:r>
            <a:r>
              <a:rPr lang="fr-FR" dirty="0">
                <a:sym typeface="Wingdings" panose="05000000000000000000" pitchFamily="2" charset="2"/>
              </a:rPr>
              <a:t> </a:t>
            </a:r>
            <a:r>
              <a:rPr lang="fr-FR" dirty="0" err="1">
                <a:sym typeface="Wingdings" panose="05000000000000000000" pitchFamily="2" charset="2"/>
              </a:rPr>
              <a:t>it</a:t>
            </a:r>
            <a:r>
              <a:rPr lang="fr-FR" dirty="0">
                <a:sym typeface="Wingdings" panose="05000000000000000000" pitchFamily="2" charset="2"/>
              </a:rPr>
              <a:t> </a:t>
            </a:r>
            <a:r>
              <a:rPr lang="fr-FR" dirty="0" err="1">
                <a:sym typeface="Wingdings" panose="05000000000000000000" pitchFamily="2" charset="2"/>
              </a:rPr>
              <a:t>is</a:t>
            </a:r>
            <a:r>
              <a:rPr lang="fr-FR" dirty="0">
                <a:sym typeface="Wingdings" panose="05000000000000000000" pitchFamily="2" charset="2"/>
              </a:rPr>
              <a:t> </a:t>
            </a:r>
            <a:r>
              <a:rPr lang="fr-FR" dirty="0" err="1">
                <a:sym typeface="Wingdings" panose="05000000000000000000" pitchFamily="2" charset="2"/>
              </a:rPr>
              <a:t>based</a:t>
            </a:r>
            <a:r>
              <a:rPr lang="fr-FR" dirty="0">
                <a:sym typeface="Wingdings" panose="05000000000000000000" pitchFamily="2" charset="2"/>
              </a:rPr>
              <a:t> on </a:t>
            </a:r>
            <a:r>
              <a:rPr lang="fr-FR" dirty="0" err="1">
                <a:sym typeface="Wingdings" panose="05000000000000000000" pitchFamily="2" charset="2"/>
              </a:rPr>
              <a:t>result</a:t>
            </a:r>
            <a:r>
              <a:rPr lang="fr-FR" dirty="0">
                <a:sym typeface="Wingdings" panose="05000000000000000000" pitchFamily="2" charset="2"/>
              </a:rPr>
              <a:t> and if the </a:t>
            </a:r>
            <a:r>
              <a:rPr lang="fr-FR" dirty="0" err="1">
                <a:sym typeface="Wingdings" panose="05000000000000000000" pitchFamily="2" charset="2"/>
              </a:rPr>
              <a:t>length</a:t>
            </a:r>
            <a:r>
              <a:rPr lang="fr-FR" dirty="0">
                <a:sym typeface="Wingdings" panose="05000000000000000000" pitchFamily="2" charset="2"/>
              </a:rPr>
              <a:t> of the </a:t>
            </a:r>
            <a:r>
              <a:rPr lang="fr-FR" dirty="0" err="1">
                <a:sym typeface="Wingdings" panose="05000000000000000000" pitchFamily="2" charset="2"/>
              </a:rPr>
              <a:t>project</a:t>
            </a:r>
            <a:r>
              <a:rPr lang="fr-FR" dirty="0">
                <a:sym typeface="Wingdings" panose="05000000000000000000" pitchFamily="2" charset="2"/>
              </a:rPr>
              <a:t> </a:t>
            </a:r>
            <a:r>
              <a:rPr lang="fr-FR" dirty="0" err="1">
                <a:sym typeface="Wingdings" panose="05000000000000000000" pitchFamily="2" charset="2"/>
              </a:rPr>
              <a:t>is</a:t>
            </a:r>
            <a:r>
              <a:rPr lang="fr-FR" dirty="0">
                <a:sym typeface="Wingdings" panose="05000000000000000000" pitchFamily="2" charset="2"/>
              </a:rPr>
              <a:t> </a:t>
            </a:r>
            <a:r>
              <a:rPr lang="fr-FR" dirty="0" err="1">
                <a:sym typeface="Wingdings" panose="05000000000000000000" pitchFamily="2" charset="2"/>
              </a:rPr>
              <a:t>adapted</a:t>
            </a:r>
            <a:r>
              <a:rPr lang="fr-FR" dirty="0">
                <a:sym typeface="Wingdings" panose="05000000000000000000" pitchFamily="2" charset="2"/>
              </a:rPr>
              <a:t> to the </a:t>
            </a:r>
            <a:r>
              <a:rPr lang="fr-FR" dirty="0" err="1">
                <a:sym typeface="Wingdings" panose="05000000000000000000" pitchFamily="2" charset="2"/>
              </a:rPr>
              <a:t>effect</a:t>
            </a:r>
            <a:r>
              <a:rPr lang="fr-FR" dirty="0">
                <a:sym typeface="Wingdings" panose="05000000000000000000" pitchFamily="2" charset="2"/>
              </a:rPr>
              <a:t> of practices.</a:t>
            </a:r>
          </a:p>
          <a:p>
            <a:r>
              <a:rPr lang="fr-FR" dirty="0" err="1">
                <a:sym typeface="Wingdings" panose="05000000000000000000" pitchFamily="2" charset="2"/>
              </a:rPr>
              <a:t>Choosing</a:t>
            </a:r>
            <a:r>
              <a:rPr lang="fr-FR" dirty="0">
                <a:sym typeface="Wingdings" panose="05000000000000000000" pitchFamily="2" charset="2"/>
              </a:rPr>
              <a:t> </a:t>
            </a:r>
            <a:r>
              <a:rPr lang="fr-FR" dirty="0" err="1">
                <a:sym typeface="Wingdings" panose="05000000000000000000" pitchFamily="2" charset="2"/>
              </a:rPr>
              <a:t>emissions</a:t>
            </a:r>
            <a:r>
              <a:rPr lang="fr-FR" dirty="0">
                <a:sym typeface="Wingdings" panose="05000000000000000000" pitchFamily="2" charset="2"/>
              </a:rPr>
              <a:t> </a:t>
            </a:r>
            <a:r>
              <a:rPr lang="fr-FR" dirty="0" err="1">
                <a:sym typeface="Wingdings" panose="05000000000000000000" pitchFamily="2" charset="2"/>
              </a:rPr>
              <a:t>reductions</a:t>
            </a:r>
            <a:r>
              <a:rPr lang="fr-FR" dirty="0">
                <a:sym typeface="Wingdings" panose="05000000000000000000" pitchFamily="2" charset="2"/>
              </a:rPr>
              <a:t> per kilo or per ha? (extensive </a:t>
            </a:r>
            <a:r>
              <a:rPr lang="fr-FR" dirty="0" err="1">
                <a:sym typeface="Wingdings" panose="05000000000000000000" pitchFamily="2" charset="2"/>
              </a:rPr>
              <a:t>systems</a:t>
            </a:r>
            <a:r>
              <a:rPr lang="fr-FR" dirty="0">
                <a:sym typeface="Wingdings" panose="05000000000000000000" pitchFamily="2" charset="2"/>
              </a:rPr>
              <a:t>). Training the </a:t>
            </a:r>
            <a:r>
              <a:rPr lang="fr-FR" dirty="0" err="1">
                <a:sym typeface="Wingdings" panose="05000000000000000000" pitchFamily="2" charset="2"/>
              </a:rPr>
              <a:t>independant</a:t>
            </a:r>
            <a:r>
              <a:rPr lang="fr-FR" dirty="0">
                <a:sym typeface="Wingdings" panose="05000000000000000000" pitchFamily="2" charset="2"/>
              </a:rPr>
              <a:t> </a:t>
            </a:r>
            <a:r>
              <a:rPr lang="fr-FR" dirty="0" err="1">
                <a:sym typeface="Wingdings" panose="05000000000000000000" pitchFamily="2" charset="2"/>
              </a:rPr>
              <a:t>auditors</a:t>
            </a:r>
            <a:r>
              <a:rPr lang="fr-FR" dirty="0">
                <a:sym typeface="Wingdings" panose="05000000000000000000" pitchFamily="2" charset="2"/>
              </a:rPr>
              <a:t>.</a:t>
            </a:r>
          </a:p>
          <a:p>
            <a:pPr marL="285750" indent="-285750">
              <a:buFontTx/>
              <a:buChar char="-"/>
            </a:pPr>
            <a:endParaRPr lang="fr-FR" dirty="0">
              <a:sym typeface="Wingdings" panose="05000000000000000000" pitchFamily="2" charset="2"/>
            </a:endParaRPr>
          </a:p>
          <a:p>
            <a:pPr marL="285750" indent="-285750">
              <a:buFontTx/>
              <a:buChar char="-"/>
            </a:pPr>
            <a:r>
              <a:rPr lang="fr-FR" b="1" dirty="0">
                <a:sym typeface="Wingdings" panose="05000000000000000000" pitchFamily="2" charset="2"/>
              </a:rPr>
              <a:t>Audits on </a:t>
            </a:r>
            <a:r>
              <a:rPr lang="fr-FR" b="1" dirty="0" err="1">
                <a:sym typeface="Wingdings" panose="05000000000000000000" pitchFamily="2" charset="2"/>
              </a:rPr>
              <a:t>farms</a:t>
            </a:r>
            <a:r>
              <a:rPr lang="fr-FR" b="1" dirty="0">
                <a:sym typeface="Wingdings" panose="05000000000000000000" pitchFamily="2" charset="2"/>
              </a:rPr>
              <a:t>: </a:t>
            </a:r>
            <a:r>
              <a:rPr lang="fr-FR" dirty="0" err="1">
                <a:sym typeface="Wingdings" panose="05000000000000000000" pitchFamily="2" charset="2"/>
              </a:rPr>
              <a:t>Having</a:t>
            </a:r>
            <a:r>
              <a:rPr lang="fr-FR" dirty="0">
                <a:sym typeface="Wingdings" panose="05000000000000000000" pitchFamily="2" charset="2"/>
              </a:rPr>
              <a:t> </a:t>
            </a:r>
            <a:r>
              <a:rPr lang="fr-FR" dirty="0" err="1">
                <a:sym typeface="Wingdings" panose="05000000000000000000" pitchFamily="2" charset="2"/>
              </a:rPr>
              <a:t>measurements</a:t>
            </a:r>
            <a:r>
              <a:rPr lang="fr-FR" dirty="0">
                <a:sym typeface="Wingdings" panose="05000000000000000000" pitchFamily="2" charset="2"/>
              </a:rPr>
              <a:t> more </a:t>
            </a:r>
            <a:r>
              <a:rPr lang="fr-FR" dirty="0" err="1">
                <a:sym typeface="Wingdings" panose="05000000000000000000" pitchFamily="2" charset="2"/>
              </a:rPr>
              <a:t>precise</a:t>
            </a:r>
            <a:r>
              <a:rPr lang="fr-FR" dirty="0">
                <a:sym typeface="Wingdings" panose="05000000000000000000" pitchFamily="2" charset="2"/>
              </a:rPr>
              <a:t> on </a:t>
            </a:r>
            <a:r>
              <a:rPr lang="fr-FR" dirty="0" err="1">
                <a:sym typeface="Wingdings" panose="05000000000000000000" pitchFamily="2" charset="2"/>
              </a:rPr>
              <a:t>carbon</a:t>
            </a:r>
            <a:r>
              <a:rPr lang="fr-FR" dirty="0">
                <a:sym typeface="Wingdings" panose="05000000000000000000" pitchFamily="2" charset="2"/>
              </a:rPr>
              <a:t> </a:t>
            </a:r>
            <a:r>
              <a:rPr lang="fr-FR" dirty="0" err="1">
                <a:sym typeface="Wingdings" panose="05000000000000000000" pitchFamily="2" charset="2"/>
              </a:rPr>
              <a:t>soil</a:t>
            </a:r>
            <a:r>
              <a:rPr lang="fr-FR" dirty="0">
                <a:sym typeface="Wingdings" panose="05000000000000000000" pitchFamily="2" charset="2"/>
              </a:rPr>
              <a:t> and </a:t>
            </a:r>
            <a:r>
              <a:rPr lang="fr-FR" dirty="0" err="1">
                <a:sym typeface="Wingdings" panose="05000000000000000000" pitchFamily="2" charset="2"/>
              </a:rPr>
              <a:t>verify</a:t>
            </a:r>
            <a:r>
              <a:rPr lang="fr-FR" dirty="0">
                <a:sym typeface="Wingdings" panose="05000000000000000000" pitchFamily="2" charset="2"/>
              </a:rPr>
              <a:t> real </a:t>
            </a:r>
            <a:r>
              <a:rPr lang="fr-FR" dirty="0" err="1">
                <a:sym typeface="Wingdings" panose="05000000000000000000" pitchFamily="2" charset="2"/>
              </a:rPr>
              <a:t>carbon</a:t>
            </a:r>
            <a:r>
              <a:rPr lang="fr-FR" dirty="0">
                <a:sym typeface="Wingdings" panose="05000000000000000000" pitchFamily="2" charset="2"/>
              </a:rPr>
              <a:t> </a:t>
            </a:r>
            <a:r>
              <a:rPr lang="fr-FR" dirty="0" err="1">
                <a:sym typeface="Wingdings" panose="05000000000000000000" pitchFamily="2" charset="2"/>
              </a:rPr>
              <a:t>storage</a:t>
            </a:r>
            <a:r>
              <a:rPr lang="fr-FR" dirty="0">
                <a:sym typeface="Wingdings" panose="05000000000000000000" pitchFamily="2" charset="2"/>
              </a:rPr>
              <a:t>, and </a:t>
            </a:r>
            <a:r>
              <a:rPr lang="fr-FR" dirty="0" err="1">
                <a:sym typeface="Wingdings" panose="05000000000000000000" pitchFamily="2" charset="2"/>
              </a:rPr>
              <a:t>be</a:t>
            </a:r>
            <a:r>
              <a:rPr lang="fr-FR" dirty="0">
                <a:sym typeface="Wingdings" panose="05000000000000000000" pitchFamily="2" charset="2"/>
              </a:rPr>
              <a:t> </a:t>
            </a:r>
            <a:r>
              <a:rPr lang="fr-FR" dirty="0" err="1">
                <a:sym typeface="Wingdings" panose="05000000000000000000" pitchFamily="2" charset="2"/>
              </a:rPr>
              <a:t>clear</a:t>
            </a:r>
            <a:r>
              <a:rPr lang="fr-FR" dirty="0">
                <a:sym typeface="Wingdings" panose="05000000000000000000" pitchFamily="2" charset="2"/>
              </a:rPr>
              <a:t> on the </a:t>
            </a:r>
            <a:r>
              <a:rPr lang="fr-FR" dirty="0" err="1">
                <a:sym typeface="Wingdings" panose="05000000000000000000" pitchFamily="2" charset="2"/>
              </a:rPr>
              <a:t>models</a:t>
            </a:r>
            <a:r>
              <a:rPr lang="fr-FR" dirty="0">
                <a:sym typeface="Wingdings" panose="05000000000000000000" pitchFamily="2" charset="2"/>
              </a:rPr>
              <a:t> </a:t>
            </a:r>
            <a:r>
              <a:rPr lang="fr-FR" dirty="0" err="1">
                <a:sym typeface="Wingdings" panose="05000000000000000000" pitchFamily="2" charset="2"/>
              </a:rPr>
              <a:t>used</a:t>
            </a:r>
            <a:r>
              <a:rPr lang="fr-FR" dirty="0">
                <a:sym typeface="Wingdings" panose="05000000000000000000" pitchFamily="2" charset="2"/>
              </a:rPr>
              <a:t>, </a:t>
            </a:r>
            <a:r>
              <a:rPr lang="fr-FR" dirty="0" err="1">
                <a:sym typeface="Wingdings" panose="05000000000000000000" pitchFamily="2" charset="2"/>
              </a:rPr>
              <a:t>making</a:t>
            </a:r>
            <a:r>
              <a:rPr lang="fr-FR" dirty="0">
                <a:sym typeface="Wingdings" panose="05000000000000000000" pitchFamily="2" charset="2"/>
              </a:rPr>
              <a:t> sure </a:t>
            </a:r>
            <a:r>
              <a:rPr lang="fr-FR" dirty="0" err="1">
                <a:sym typeface="Wingdings" panose="05000000000000000000" pitchFamily="2" charset="2"/>
              </a:rPr>
              <a:t>they</a:t>
            </a:r>
            <a:r>
              <a:rPr lang="fr-FR" dirty="0">
                <a:sym typeface="Wingdings" panose="05000000000000000000" pitchFamily="2" charset="2"/>
              </a:rPr>
              <a:t> are </a:t>
            </a:r>
            <a:r>
              <a:rPr lang="fr-FR" dirty="0" err="1">
                <a:sym typeface="Wingdings" panose="05000000000000000000" pitchFamily="2" charset="2"/>
              </a:rPr>
              <a:t>adapted</a:t>
            </a:r>
            <a:r>
              <a:rPr lang="fr-FR" dirty="0">
                <a:sym typeface="Wingdings" panose="05000000000000000000" pitchFamily="2" charset="2"/>
              </a:rPr>
              <a:t> to </a:t>
            </a:r>
            <a:r>
              <a:rPr lang="fr-FR" dirty="0" err="1">
                <a:sym typeface="Wingdings" panose="05000000000000000000" pitchFamily="2" charset="2"/>
              </a:rPr>
              <a:t>specific</a:t>
            </a:r>
            <a:r>
              <a:rPr lang="fr-FR" dirty="0">
                <a:sym typeface="Wingdings" panose="05000000000000000000" pitchFamily="2" charset="2"/>
              </a:rPr>
              <a:t> conditions</a:t>
            </a:r>
          </a:p>
          <a:p>
            <a:pPr marL="285750" indent="-285750">
              <a:buFontTx/>
              <a:buChar char="-"/>
            </a:pPr>
            <a:r>
              <a:rPr lang="fr-FR" dirty="0" err="1">
                <a:sym typeface="Wingdings" panose="05000000000000000000" pitchFamily="2" charset="2"/>
              </a:rPr>
              <a:t>Different</a:t>
            </a:r>
            <a:r>
              <a:rPr lang="fr-FR" dirty="0">
                <a:sym typeface="Wingdings" panose="05000000000000000000" pitchFamily="2" charset="2"/>
              </a:rPr>
              <a:t> </a:t>
            </a:r>
            <a:r>
              <a:rPr lang="fr-FR" dirty="0" err="1">
                <a:sym typeface="Wingdings" panose="05000000000000000000" pitchFamily="2" charset="2"/>
              </a:rPr>
              <a:t>tools</a:t>
            </a:r>
            <a:r>
              <a:rPr lang="fr-FR" dirty="0">
                <a:sym typeface="Wingdings" panose="05000000000000000000" pitchFamily="2" charset="2"/>
              </a:rPr>
              <a:t> </a:t>
            </a:r>
            <a:r>
              <a:rPr lang="fr-FR" dirty="0" err="1">
                <a:sym typeface="Wingdings" panose="05000000000000000000" pitchFamily="2" charset="2"/>
              </a:rPr>
              <a:t>existing</a:t>
            </a:r>
            <a:r>
              <a:rPr lang="fr-FR" dirty="0">
                <a:sym typeface="Wingdings" panose="05000000000000000000" pitchFamily="2" charset="2"/>
              </a:rPr>
              <a:t>, </a:t>
            </a:r>
            <a:r>
              <a:rPr lang="fr-FR" dirty="0" err="1">
                <a:sym typeface="Wingdings" panose="05000000000000000000" pitchFamily="2" charset="2"/>
              </a:rPr>
              <a:t>with</a:t>
            </a:r>
            <a:r>
              <a:rPr lang="fr-FR" dirty="0">
                <a:sym typeface="Wingdings" panose="05000000000000000000" pitchFamily="2" charset="2"/>
              </a:rPr>
              <a:t> </a:t>
            </a:r>
            <a:r>
              <a:rPr lang="fr-FR" dirty="0" err="1">
                <a:sym typeface="Wingdings" panose="05000000000000000000" pitchFamily="2" charset="2"/>
              </a:rPr>
              <a:t>different</a:t>
            </a:r>
            <a:r>
              <a:rPr lang="fr-FR" dirty="0">
                <a:sym typeface="Wingdings" panose="05000000000000000000" pitchFamily="2" charset="2"/>
              </a:rPr>
              <a:t> </a:t>
            </a:r>
            <a:r>
              <a:rPr lang="fr-FR" dirty="0" err="1">
                <a:sym typeface="Wingdings" panose="05000000000000000000" pitchFamily="2" charset="2"/>
              </a:rPr>
              <a:t>indicators</a:t>
            </a:r>
            <a:r>
              <a:rPr lang="fr-FR" dirty="0">
                <a:sym typeface="Wingdings" panose="05000000000000000000" pitchFamily="2" charset="2"/>
              </a:rPr>
              <a:t>  </a:t>
            </a:r>
            <a:r>
              <a:rPr lang="fr-FR" dirty="0" err="1">
                <a:sym typeface="Wingdings" panose="05000000000000000000" pitchFamily="2" charset="2"/>
              </a:rPr>
              <a:t>Difficult</a:t>
            </a:r>
            <a:r>
              <a:rPr lang="fr-FR" dirty="0">
                <a:sym typeface="Wingdings" panose="05000000000000000000" pitchFamily="2" charset="2"/>
              </a:rPr>
              <a:t> to </a:t>
            </a:r>
            <a:r>
              <a:rPr lang="fr-FR" dirty="0" err="1">
                <a:sym typeface="Wingdings" panose="05000000000000000000" pitchFamily="2" charset="2"/>
              </a:rPr>
              <a:t>decide</a:t>
            </a:r>
            <a:r>
              <a:rPr lang="fr-FR" dirty="0">
                <a:sym typeface="Wingdings" panose="05000000000000000000" pitchFamily="2" charset="2"/>
              </a:rPr>
              <a:t> </a:t>
            </a:r>
            <a:r>
              <a:rPr lang="fr-FR" dirty="0" err="1">
                <a:sym typeface="Wingdings" panose="05000000000000000000" pitchFamily="2" charset="2"/>
              </a:rPr>
              <a:t>what</a:t>
            </a:r>
            <a:r>
              <a:rPr lang="fr-FR" dirty="0">
                <a:sym typeface="Wingdings" panose="05000000000000000000" pitchFamily="2" charset="2"/>
              </a:rPr>
              <a:t> </a:t>
            </a:r>
            <a:r>
              <a:rPr lang="fr-FR" dirty="0" err="1">
                <a:sym typeface="Wingdings" panose="05000000000000000000" pitchFamily="2" charset="2"/>
              </a:rPr>
              <a:t>tool</a:t>
            </a:r>
            <a:r>
              <a:rPr lang="fr-FR" dirty="0">
                <a:sym typeface="Wingdings" panose="05000000000000000000" pitchFamily="2" charset="2"/>
              </a:rPr>
              <a:t> to use</a:t>
            </a:r>
          </a:p>
          <a:p>
            <a:pPr marL="285750" indent="-285750">
              <a:buFontTx/>
              <a:buChar char="-"/>
            </a:pPr>
            <a:endParaRPr lang="fr-FR" dirty="0">
              <a:sym typeface="Wingdings" panose="05000000000000000000" pitchFamily="2" charset="2"/>
            </a:endParaRPr>
          </a:p>
          <a:p>
            <a:pPr marL="285750" indent="-285750">
              <a:buFontTx/>
              <a:buChar char="-"/>
            </a:pPr>
            <a:r>
              <a:rPr lang="fr-FR" b="1" dirty="0">
                <a:sym typeface="Wingdings" panose="05000000000000000000" pitchFamily="2" charset="2"/>
              </a:rPr>
              <a:t>Communication to </a:t>
            </a:r>
            <a:r>
              <a:rPr lang="fr-FR" b="1" dirty="0" err="1">
                <a:sym typeface="Wingdings" panose="05000000000000000000" pitchFamily="2" charset="2"/>
              </a:rPr>
              <a:t>farmers</a:t>
            </a:r>
            <a:r>
              <a:rPr lang="fr-FR" b="1" dirty="0">
                <a:sym typeface="Wingdings" panose="05000000000000000000" pitchFamily="2" charset="2"/>
              </a:rPr>
              <a:t> </a:t>
            </a:r>
            <a:r>
              <a:rPr lang="fr-FR" dirty="0">
                <a:sym typeface="Wingdings" panose="05000000000000000000" pitchFamily="2" charset="2"/>
              </a:rPr>
              <a:t>: </a:t>
            </a:r>
            <a:r>
              <a:rPr lang="fr-FR" dirty="0" err="1">
                <a:sym typeface="Wingdings" panose="05000000000000000000" pitchFamily="2" charset="2"/>
              </a:rPr>
              <a:t>gathering</a:t>
            </a:r>
            <a:r>
              <a:rPr lang="fr-FR" dirty="0">
                <a:sym typeface="Wingdings" panose="05000000000000000000" pitchFamily="2" charset="2"/>
              </a:rPr>
              <a:t> </a:t>
            </a:r>
            <a:r>
              <a:rPr lang="fr-FR" dirty="0" err="1">
                <a:sym typeface="Wingdings" panose="05000000000000000000" pitchFamily="2" charset="2"/>
              </a:rPr>
              <a:t>farmers</a:t>
            </a:r>
            <a:r>
              <a:rPr lang="fr-FR" dirty="0">
                <a:sym typeface="Wingdings" panose="05000000000000000000" pitchFamily="2" charset="2"/>
              </a:rPr>
              <a:t> to </a:t>
            </a:r>
            <a:r>
              <a:rPr lang="fr-FR" dirty="0" err="1">
                <a:sym typeface="Wingdings" panose="05000000000000000000" pitchFamily="2" charset="2"/>
              </a:rPr>
              <a:t>communicate</a:t>
            </a:r>
            <a:r>
              <a:rPr lang="fr-FR" dirty="0">
                <a:sym typeface="Wingdings" panose="05000000000000000000" pitchFamily="2" charset="2"/>
              </a:rPr>
              <a:t> and </a:t>
            </a:r>
            <a:r>
              <a:rPr lang="fr-FR" dirty="0" err="1">
                <a:sym typeface="Wingdings" panose="05000000000000000000" pitchFamily="2" charset="2"/>
              </a:rPr>
              <a:t>avoid</a:t>
            </a:r>
            <a:r>
              <a:rPr lang="fr-FR" dirty="0">
                <a:sym typeface="Wingdings" panose="05000000000000000000" pitchFamily="2" charset="2"/>
              </a:rPr>
              <a:t> top down </a:t>
            </a:r>
            <a:r>
              <a:rPr lang="fr-FR" dirty="0" err="1">
                <a:sym typeface="Wingdings" panose="05000000000000000000" pitchFamily="2" charset="2"/>
              </a:rPr>
              <a:t>approach</a:t>
            </a:r>
            <a:endParaRPr lang="fr-FR" dirty="0">
              <a:sym typeface="Wingdings" panose="05000000000000000000" pitchFamily="2" charset="2"/>
            </a:endParaRPr>
          </a:p>
          <a:p>
            <a:pPr marL="285750" indent="-285750">
              <a:buFontTx/>
              <a:buChar char="-"/>
            </a:pPr>
            <a:endParaRPr lang="fr-FR" dirty="0">
              <a:sym typeface="Wingdings" panose="05000000000000000000" pitchFamily="2" charset="2"/>
            </a:endParaRPr>
          </a:p>
          <a:p>
            <a:pPr marL="285750" indent="-285750">
              <a:buFontTx/>
              <a:buChar char="-"/>
            </a:pPr>
            <a:r>
              <a:rPr lang="fr-FR" b="1" dirty="0">
                <a:sym typeface="Wingdings" panose="05000000000000000000" pitchFamily="2" charset="2"/>
              </a:rPr>
              <a:t>Sharing </a:t>
            </a:r>
            <a:r>
              <a:rPr lang="fr-FR" b="1" dirty="0" err="1">
                <a:sym typeface="Wingdings" panose="05000000000000000000" pitchFamily="2" charset="2"/>
              </a:rPr>
              <a:t>responsiiblity</a:t>
            </a:r>
            <a:r>
              <a:rPr lang="fr-FR" b="1" dirty="0">
                <a:sym typeface="Wingdings" panose="05000000000000000000" pitchFamily="2" charset="2"/>
              </a:rPr>
              <a:t> all </a:t>
            </a:r>
            <a:r>
              <a:rPr lang="fr-FR" b="1" dirty="0" err="1">
                <a:sym typeface="Wingdings" panose="05000000000000000000" pitchFamily="2" charset="2"/>
              </a:rPr>
              <a:t>along</a:t>
            </a:r>
            <a:r>
              <a:rPr lang="fr-FR" b="1" dirty="0">
                <a:sym typeface="Wingdings" panose="05000000000000000000" pitchFamily="2" charset="2"/>
              </a:rPr>
              <a:t> the </a:t>
            </a:r>
            <a:r>
              <a:rPr lang="fr-FR" b="1" dirty="0" err="1">
                <a:sym typeface="Wingdings" panose="05000000000000000000" pitchFamily="2" charset="2"/>
              </a:rPr>
              <a:t>food</a:t>
            </a:r>
            <a:r>
              <a:rPr lang="fr-FR" b="1" dirty="0">
                <a:sym typeface="Wingdings" panose="05000000000000000000" pitchFamily="2" charset="2"/>
              </a:rPr>
              <a:t> </a:t>
            </a:r>
            <a:r>
              <a:rPr lang="fr-FR" b="1" dirty="0" err="1">
                <a:sym typeface="Wingdings" panose="05000000000000000000" pitchFamily="2" charset="2"/>
              </a:rPr>
              <a:t>chain</a:t>
            </a:r>
            <a:r>
              <a:rPr lang="fr-FR" b="1" dirty="0">
                <a:sym typeface="Wingdings" panose="05000000000000000000" pitchFamily="2" charset="2"/>
              </a:rPr>
              <a:t>:</a:t>
            </a:r>
            <a:r>
              <a:rPr lang="fr-FR" dirty="0">
                <a:sym typeface="Wingdings" panose="05000000000000000000" pitchFamily="2" charset="2"/>
              </a:rPr>
              <a:t> </a:t>
            </a:r>
            <a:r>
              <a:rPr lang="fr-FR" dirty="0" err="1"/>
              <a:t>Fundings</a:t>
            </a:r>
            <a:r>
              <a:rPr lang="fr-FR" dirty="0"/>
              <a:t> are </a:t>
            </a:r>
            <a:r>
              <a:rPr lang="fr-FR" dirty="0" err="1"/>
              <a:t>complementary</a:t>
            </a:r>
            <a:r>
              <a:rPr lang="fr-FR" dirty="0"/>
              <a:t>, </a:t>
            </a:r>
            <a:r>
              <a:rPr lang="fr-FR" dirty="0" err="1"/>
              <a:t>what</a:t>
            </a:r>
            <a:r>
              <a:rPr lang="fr-FR" dirty="0"/>
              <a:t> about </a:t>
            </a:r>
            <a:r>
              <a:rPr lang="fr-FR" dirty="0" err="1"/>
              <a:t>farmers</a:t>
            </a:r>
            <a:r>
              <a:rPr lang="fr-FR" dirty="0"/>
              <a:t> </a:t>
            </a:r>
            <a:r>
              <a:rPr lang="fr-FR" dirty="0" err="1"/>
              <a:t>already</a:t>
            </a:r>
            <a:r>
              <a:rPr lang="fr-FR" dirty="0"/>
              <a:t> good?</a:t>
            </a:r>
            <a:endParaRPr lang="fr-FR" dirty="0">
              <a:sym typeface="Wingdings" panose="05000000000000000000" pitchFamily="2" charset="2"/>
            </a:endParaRPr>
          </a:p>
          <a:p>
            <a:pPr marL="285750" indent="-285750">
              <a:buFontTx/>
              <a:buChar char="-"/>
            </a:pPr>
            <a:r>
              <a:rPr lang="fr-FR" dirty="0">
                <a:sym typeface="Wingdings" panose="05000000000000000000" pitchFamily="2" charset="2"/>
              </a:rPr>
              <a:t>Opportunity for the </a:t>
            </a:r>
            <a:r>
              <a:rPr lang="fr-FR" dirty="0" err="1">
                <a:sym typeface="Wingdings" panose="05000000000000000000" pitchFamily="2" charset="2"/>
              </a:rPr>
              <a:t>payment</a:t>
            </a:r>
            <a:r>
              <a:rPr lang="fr-FR" dirty="0">
                <a:sym typeface="Wingdings" panose="05000000000000000000" pitchFamily="2" charset="2"/>
              </a:rPr>
              <a:t> : </a:t>
            </a:r>
            <a:r>
              <a:rPr lang="fr-FR" dirty="0" err="1">
                <a:sym typeface="Wingdings" panose="05000000000000000000" pitchFamily="2" charset="2"/>
              </a:rPr>
              <a:t>polluter</a:t>
            </a:r>
            <a:r>
              <a:rPr lang="fr-FR" dirty="0">
                <a:sym typeface="Wingdings" panose="05000000000000000000" pitchFamily="2" charset="2"/>
              </a:rPr>
              <a:t> payer </a:t>
            </a:r>
            <a:r>
              <a:rPr lang="fr-FR" dirty="0" err="1">
                <a:sym typeface="Wingdings" panose="05000000000000000000" pitchFamily="2" charset="2"/>
              </a:rPr>
              <a:t>principle</a:t>
            </a:r>
            <a:endParaRPr lang="fr-FR" dirty="0">
              <a:sym typeface="Wingdings" panose="05000000000000000000" pitchFamily="2" charset="2"/>
            </a:endParaRPr>
          </a:p>
        </p:txBody>
      </p:sp>
    </p:spTree>
    <p:extLst>
      <p:ext uri="{BB962C8B-B14F-4D97-AF65-F5344CB8AC3E}">
        <p14:creationId xmlns:p14="http://schemas.microsoft.com/office/powerpoint/2010/main" val="10374288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123495"/>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84246" y="151595"/>
            <a:ext cx="10457040" cy="971900"/>
          </a:xfrm>
        </p:spPr>
        <p:txBody>
          <a:bodyPr>
            <a:normAutofit/>
          </a:bodyPr>
          <a:lstStyle/>
          <a:p>
            <a:r>
              <a:rPr lang="fr-FR" sz="3600" b="1" dirty="0">
                <a:solidFill>
                  <a:schemeClr val="bg1"/>
                </a:solidFill>
              </a:rPr>
              <a:t>LIFE CARBON FARMING </a:t>
            </a:r>
            <a:r>
              <a:rPr lang="fr-FR" sz="3600" b="1" dirty="0" err="1">
                <a:solidFill>
                  <a:schemeClr val="bg1"/>
                </a:solidFill>
              </a:rPr>
              <a:t>wokshop</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676381" y="1348142"/>
            <a:ext cx="11251916" cy="4261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600" b="1" i="1" dirty="0">
                <a:solidFill>
                  <a:prstClr val="black"/>
                </a:solidFill>
                <a:latin typeface="Calibri Light" panose="020F0302020204030204"/>
                <a:sym typeface="Wingdings" panose="05000000000000000000" pitchFamily="2" charset="2"/>
              </a:rPr>
              <a:t> </a:t>
            </a:r>
            <a:r>
              <a:rPr lang="en-US" sz="3600" b="1" i="1" dirty="0">
                <a:solidFill>
                  <a:prstClr val="black"/>
                </a:solidFill>
                <a:latin typeface="Calibri Light" panose="020F0302020204030204"/>
              </a:rPr>
              <a:t>Workshop sessions</a:t>
            </a:r>
          </a:p>
          <a:p>
            <a:pPr marL="800100" lvl="1" indent="-342900">
              <a:buSzPts val="1000"/>
              <a:buFont typeface="Symbol" panose="05050102010706020507" pitchFamily="18" charset="2"/>
              <a:buChar char=""/>
              <a:tabLst>
                <a:tab pos="457200" algn="l"/>
              </a:tabLst>
            </a:pPr>
            <a:r>
              <a:rPr lang="en-US" sz="3600" b="1" i="1" dirty="0">
                <a:latin typeface="Calibri Light" panose="020F0302020204030204"/>
                <a:ea typeface="+mj-ea"/>
                <a:cs typeface="+mj-cs"/>
              </a:rPr>
              <a:t>How to build an efficient monitoring and certification process for answering project developers, carbon buyers and public body’s needs?</a:t>
            </a:r>
          </a:p>
          <a:p>
            <a:pPr marL="800100" lvl="1" indent="-342900">
              <a:buSzPts val="1000"/>
              <a:buFont typeface="Symbol" panose="05050102010706020507" pitchFamily="18" charset="2"/>
              <a:buChar char=""/>
              <a:tabLst>
                <a:tab pos="457200" algn="l"/>
              </a:tabLst>
            </a:pPr>
            <a:r>
              <a:rPr lang="en-US" sz="3600" b="1" i="1" dirty="0">
                <a:solidFill>
                  <a:srgbClr val="49D35D"/>
                </a:solidFill>
                <a:latin typeface="Calibri Light" panose="020F0302020204030204"/>
                <a:ea typeface="+mj-ea"/>
                <a:cs typeface="+mj-cs"/>
              </a:rPr>
              <a:t>What funding mechanisms to support low carbon projects? </a:t>
            </a:r>
          </a:p>
          <a:p>
            <a:pPr marL="685800" marR="0" lvl="0" indent="-6858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fr-FR" sz="1000" b="1" i="1"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6" name="Image 15" descr="Une image contenant texte&#10;&#10;Description générée automatiquement">
            <a:extLst>
              <a:ext uri="{FF2B5EF4-FFF2-40B4-BE49-F238E27FC236}">
                <a16:creationId xmlns:a16="http://schemas.microsoft.com/office/drawing/2014/main" id="{3753F975-4DD5-2A86-6991-71D23006FA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5542" y="42871"/>
            <a:ext cx="1028454" cy="1041817"/>
          </a:xfrm>
          <a:prstGeom prst="rect">
            <a:avLst/>
          </a:prstGeom>
        </p:spPr>
      </p:pic>
      <p:pic>
        <p:nvPicPr>
          <p:cNvPr id="2" name="Image 1">
            <a:extLst>
              <a:ext uri="{FF2B5EF4-FFF2-40B4-BE49-F238E27FC236}">
                <a16:creationId xmlns:a16="http://schemas.microsoft.com/office/drawing/2014/main" id="{B7405216-2799-BEEE-748D-71F1EE8A7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 name="Image 2">
            <a:extLst>
              <a:ext uri="{FF2B5EF4-FFF2-40B4-BE49-F238E27FC236}">
                <a16:creationId xmlns:a16="http://schemas.microsoft.com/office/drawing/2014/main" id="{22FE18A5-79AC-87E1-4BAA-EFB735FD43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a:extLst>
              <a:ext uri="{FF2B5EF4-FFF2-40B4-BE49-F238E27FC236}">
                <a16:creationId xmlns:a16="http://schemas.microsoft.com/office/drawing/2014/main" id="{DFD7AAE7-61F1-F918-B892-F9EB7507B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6" name="Image 5">
            <a:extLst>
              <a:ext uri="{FF2B5EF4-FFF2-40B4-BE49-F238E27FC236}">
                <a16:creationId xmlns:a16="http://schemas.microsoft.com/office/drawing/2014/main" id="{0A1B52FD-71E0-3362-E6B6-1635AE095C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10" name="Image 9">
            <a:extLst>
              <a:ext uri="{FF2B5EF4-FFF2-40B4-BE49-F238E27FC236}">
                <a16:creationId xmlns:a16="http://schemas.microsoft.com/office/drawing/2014/main" id="{73094A7C-1AA6-D93C-F525-D089397E7A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AA000AFA-7710-39DD-70B0-E3CF2954BBC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F65D2CA2-5D8A-F622-DADB-7FE22E4517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DCA0A7B7-1401-3954-1F9F-1EC2FDDD90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3490243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99548" y="6582637"/>
            <a:ext cx="78105" cy="156845"/>
          </a:xfrm>
          <a:prstGeom prst="rect">
            <a:avLst/>
          </a:prstGeom>
        </p:spPr>
        <p:txBody>
          <a:bodyPr vert="horz" wrap="square" lIns="0" tIns="0" rIns="0" bIns="0" rtlCol="0">
            <a:spAutoFit/>
          </a:bodyPr>
          <a:lstStyle/>
          <a:p>
            <a:pPr>
              <a:lnSpc>
                <a:spcPts val="1220"/>
              </a:lnSpc>
            </a:pPr>
            <a:r>
              <a:rPr sz="1100" spc="10" dirty="0">
                <a:solidFill>
                  <a:srgbClr val="404041"/>
                </a:solidFill>
                <a:latin typeface="Tahoma"/>
                <a:cs typeface="Tahoma"/>
              </a:rPr>
              <a:t>1</a:t>
            </a:r>
            <a:endParaRPr sz="1100">
              <a:latin typeface="Tahoma"/>
              <a:cs typeface="Tahoma"/>
            </a:endParaRPr>
          </a:p>
        </p:txBody>
      </p:sp>
      <p:grpSp>
        <p:nvGrpSpPr>
          <p:cNvPr id="3" name="object 3"/>
          <p:cNvGrpSpPr/>
          <p:nvPr/>
        </p:nvGrpSpPr>
        <p:grpSpPr>
          <a:xfrm>
            <a:off x="1524000" y="0"/>
            <a:ext cx="9144000" cy="6858000"/>
            <a:chOff x="0" y="0"/>
            <a:chExt cx="9144000" cy="6858000"/>
          </a:xfrm>
        </p:grpSpPr>
        <p:pic>
          <p:nvPicPr>
            <p:cNvPr id="4" name="object 4"/>
            <p:cNvPicPr/>
            <p:nvPr/>
          </p:nvPicPr>
          <p:blipFill>
            <a:blip r:embed="rId2" cstate="print"/>
            <a:stretch>
              <a:fillRect/>
            </a:stretch>
          </p:blipFill>
          <p:spPr>
            <a:xfrm>
              <a:off x="0" y="0"/>
              <a:ext cx="9143999" cy="6857997"/>
            </a:xfrm>
            <a:prstGeom prst="rect">
              <a:avLst/>
            </a:prstGeom>
          </p:spPr>
        </p:pic>
        <p:sp>
          <p:nvSpPr>
            <p:cNvPr id="5" name="object 5"/>
            <p:cNvSpPr/>
            <p:nvPr/>
          </p:nvSpPr>
          <p:spPr>
            <a:xfrm>
              <a:off x="1836420" y="2470404"/>
              <a:ext cx="7307580" cy="2687320"/>
            </a:xfrm>
            <a:custGeom>
              <a:avLst/>
              <a:gdLst/>
              <a:ahLst/>
              <a:cxnLst/>
              <a:rect l="l" t="t" r="r" b="b"/>
              <a:pathLst>
                <a:path w="7307580" h="2687320">
                  <a:moveTo>
                    <a:pt x="0" y="2686812"/>
                  </a:moveTo>
                  <a:lnTo>
                    <a:pt x="7307579" y="2686812"/>
                  </a:lnTo>
                  <a:lnTo>
                    <a:pt x="7307580" y="0"/>
                  </a:lnTo>
                  <a:lnTo>
                    <a:pt x="0" y="0"/>
                  </a:lnTo>
                  <a:lnTo>
                    <a:pt x="0" y="2686812"/>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251460" y="205740"/>
              <a:ext cx="1296924" cy="1502663"/>
            </a:xfrm>
            <a:prstGeom prst="rect">
              <a:avLst/>
            </a:prstGeom>
          </p:spPr>
        </p:pic>
      </p:grpSp>
      <p:sp>
        <p:nvSpPr>
          <p:cNvPr id="7" name="object 7"/>
          <p:cNvSpPr txBox="1">
            <a:spLocks noGrp="1"/>
          </p:cNvSpPr>
          <p:nvPr>
            <p:ph type="title"/>
          </p:nvPr>
        </p:nvSpPr>
        <p:spPr>
          <a:xfrm>
            <a:off x="3655568" y="2583943"/>
            <a:ext cx="6068695" cy="513715"/>
          </a:xfrm>
          <a:prstGeom prst="rect">
            <a:avLst/>
          </a:prstGeom>
        </p:spPr>
        <p:txBody>
          <a:bodyPr vert="horz" wrap="square" lIns="0" tIns="13335" rIns="0" bIns="0" rtlCol="0" anchor="ctr">
            <a:spAutoFit/>
          </a:bodyPr>
          <a:lstStyle/>
          <a:p>
            <a:pPr marL="12700">
              <a:lnSpc>
                <a:spcPct val="100000"/>
              </a:lnSpc>
              <a:spcBef>
                <a:spcPts val="105"/>
              </a:spcBef>
            </a:pPr>
            <a:r>
              <a:rPr sz="3200" spc="-5" dirty="0">
                <a:latin typeface="Calibri"/>
                <a:cs typeface="Calibri"/>
              </a:rPr>
              <a:t>How </a:t>
            </a:r>
            <a:r>
              <a:rPr sz="3200" spc="-25" dirty="0">
                <a:latin typeface="Calibri"/>
                <a:cs typeface="Calibri"/>
              </a:rPr>
              <a:t>to</a:t>
            </a:r>
            <a:r>
              <a:rPr sz="3200" dirty="0">
                <a:latin typeface="Calibri"/>
                <a:cs typeface="Calibri"/>
              </a:rPr>
              <a:t> </a:t>
            </a:r>
            <a:r>
              <a:rPr sz="3200" spc="-5" dirty="0">
                <a:latin typeface="Calibri"/>
                <a:cs typeface="Calibri"/>
              </a:rPr>
              <a:t>finance</a:t>
            </a:r>
            <a:r>
              <a:rPr sz="3200" spc="25" dirty="0">
                <a:latin typeface="Calibri"/>
                <a:cs typeface="Calibri"/>
              </a:rPr>
              <a:t> </a:t>
            </a:r>
            <a:r>
              <a:rPr sz="3200" spc="-5" dirty="0">
                <a:latin typeface="Calibri"/>
                <a:cs typeface="Calibri"/>
              </a:rPr>
              <a:t>low</a:t>
            </a:r>
            <a:r>
              <a:rPr sz="3200" spc="-10" dirty="0">
                <a:latin typeface="Calibri"/>
                <a:cs typeface="Calibri"/>
              </a:rPr>
              <a:t> </a:t>
            </a:r>
            <a:r>
              <a:rPr sz="3200" spc="-5" dirty="0">
                <a:latin typeface="Calibri"/>
                <a:cs typeface="Calibri"/>
              </a:rPr>
              <a:t>carbon</a:t>
            </a:r>
            <a:r>
              <a:rPr sz="3200" spc="-15" dirty="0">
                <a:latin typeface="Calibri"/>
                <a:cs typeface="Calibri"/>
              </a:rPr>
              <a:t> </a:t>
            </a:r>
            <a:r>
              <a:rPr sz="3200" spc="-10" dirty="0">
                <a:latin typeface="Calibri"/>
                <a:cs typeface="Calibri"/>
              </a:rPr>
              <a:t>projects?</a:t>
            </a:r>
            <a:endParaRPr sz="3200">
              <a:latin typeface="Calibri"/>
              <a:cs typeface="Calibri"/>
            </a:endParaRPr>
          </a:p>
        </p:txBody>
      </p:sp>
      <p:sp>
        <p:nvSpPr>
          <p:cNvPr id="8" name="object 8"/>
          <p:cNvSpPr txBox="1"/>
          <p:nvPr/>
        </p:nvSpPr>
        <p:spPr>
          <a:xfrm>
            <a:off x="3654933" y="3807715"/>
            <a:ext cx="6009005" cy="1101725"/>
          </a:xfrm>
          <a:prstGeom prst="rect">
            <a:avLst/>
          </a:prstGeom>
        </p:spPr>
        <p:txBody>
          <a:bodyPr vert="horz" wrap="square" lIns="0" tIns="12700" rIns="0" bIns="0" rtlCol="0">
            <a:spAutoFit/>
          </a:bodyPr>
          <a:lstStyle/>
          <a:p>
            <a:pPr marL="13335">
              <a:spcBef>
                <a:spcPts val="100"/>
              </a:spcBef>
            </a:pPr>
            <a:r>
              <a:rPr spc="-20" dirty="0">
                <a:solidFill>
                  <a:srgbClr val="174194"/>
                </a:solidFill>
                <a:latin typeface="Calibri"/>
                <a:cs typeface="Calibri"/>
              </a:rPr>
              <a:t>Life</a:t>
            </a:r>
            <a:r>
              <a:rPr dirty="0">
                <a:solidFill>
                  <a:srgbClr val="174194"/>
                </a:solidFill>
                <a:latin typeface="Calibri"/>
                <a:cs typeface="Calibri"/>
              </a:rPr>
              <a:t> </a:t>
            </a:r>
            <a:r>
              <a:rPr spc="-5" dirty="0">
                <a:solidFill>
                  <a:srgbClr val="174194"/>
                </a:solidFill>
                <a:latin typeface="Calibri"/>
                <a:cs typeface="Calibri"/>
              </a:rPr>
              <a:t>Carbon</a:t>
            </a:r>
            <a:r>
              <a:rPr spc="10" dirty="0">
                <a:solidFill>
                  <a:srgbClr val="174194"/>
                </a:solidFill>
                <a:latin typeface="Calibri"/>
                <a:cs typeface="Calibri"/>
              </a:rPr>
              <a:t> </a:t>
            </a:r>
            <a:r>
              <a:rPr spc="-10" dirty="0">
                <a:solidFill>
                  <a:srgbClr val="174194"/>
                </a:solidFill>
                <a:latin typeface="Calibri"/>
                <a:cs typeface="Calibri"/>
              </a:rPr>
              <a:t>Farming</a:t>
            </a:r>
            <a:r>
              <a:rPr dirty="0">
                <a:solidFill>
                  <a:srgbClr val="174194"/>
                </a:solidFill>
                <a:latin typeface="Calibri"/>
                <a:cs typeface="Calibri"/>
              </a:rPr>
              <a:t> </a:t>
            </a:r>
            <a:r>
              <a:rPr spc="-5" dirty="0">
                <a:solidFill>
                  <a:srgbClr val="174194"/>
                </a:solidFill>
                <a:latin typeface="Calibri"/>
                <a:cs typeface="Calibri"/>
              </a:rPr>
              <a:t>Seminar</a:t>
            </a:r>
            <a:endParaRPr>
              <a:latin typeface="Calibri"/>
              <a:cs typeface="Calibri"/>
            </a:endParaRPr>
          </a:p>
          <a:p>
            <a:pPr>
              <a:lnSpc>
                <a:spcPct val="100000"/>
              </a:lnSpc>
            </a:pPr>
            <a:endParaRPr>
              <a:latin typeface="Calibri"/>
              <a:cs typeface="Calibri"/>
            </a:endParaRPr>
          </a:p>
          <a:p>
            <a:pPr>
              <a:lnSpc>
                <a:spcPct val="100000"/>
              </a:lnSpc>
            </a:pPr>
            <a:endParaRPr sz="1600">
              <a:latin typeface="Calibri"/>
              <a:cs typeface="Calibri"/>
            </a:endParaRPr>
          </a:p>
          <a:p>
            <a:pPr marL="12700"/>
            <a:r>
              <a:rPr spc="10" dirty="0">
                <a:solidFill>
                  <a:srgbClr val="174194"/>
                </a:solidFill>
                <a:latin typeface="Tahoma"/>
                <a:cs typeface="Tahoma"/>
              </a:rPr>
              <a:t>Clothilde</a:t>
            </a:r>
            <a:r>
              <a:rPr spc="-80" dirty="0">
                <a:solidFill>
                  <a:srgbClr val="174194"/>
                </a:solidFill>
                <a:latin typeface="Tahoma"/>
                <a:cs typeface="Tahoma"/>
              </a:rPr>
              <a:t> </a:t>
            </a:r>
            <a:r>
              <a:rPr spc="-15" dirty="0">
                <a:solidFill>
                  <a:srgbClr val="174194"/>
                </a:solidFill>
                <a:latin typeface="Tahoma"/>
                <a:cs typeface="Tahoma"/>
              </a:rPr>
              <a:t>Tronquet</a:t>
            </a:r>
            <a:r>
              <a:rPr spc="-55" dirty="0">
                <a:solidFill>
                  <a:srgbClr val="174194"/>
                </a:solidFill>
                <a:latin typeface="Tahoma"/>
                <a:cs typeface="Tahoma"/>
              </a:rPr>
              <a:t> </a:t>
            </a:r>
            <a:r>
              <a:rPr spc="15" dirty="0">
                <a:solidFill>
                  <a:srgbClr val="174194"/>
                </a:solidFill>
                <a:latin typeface="Tahoma"/>
                <a:cs typeface="Tahoma"/>
              </a:rPr>
              <a:t>–</a:t>
            </a:r>
            <a:r>
              <a:rPr spc="-55" dirty="0">
                <a:solidFill>
                  <a:srgbClr val="174194"/>
                </a:solidFill>
                <a:latin typeface="Tahoma"/>
                <a:cs typeface="Tahoma"/>
              </a:rPr>
              <a:t> </a:t>
            </a:r>
            <a:r>
              <a:rPr spc="-40" dirty="0">
                <a:solidFill>
                  <a:srgbClr val="174194"/>
                </a:solidFill>
                <a:latin typeface="Tahoma"/>
                <a:cs typeface="Tahoma"/>
              </a:rPr>
              <a:t>Institute</a:t>
            </a:r>
            <a:r>
              <a:rPr spc="-60" dirty="0">
                <a:solidFill>
                  <a:srgbClr val="174194"/>
                </a:solidFill>
                <a:latin typeface="Tahoma"/>
                <a:cs typeface="Tahoma"/>
              </a:rPr>
              <a:t> </a:t>
            </a:r>
            <a:r>
              <a:rPr spc="-35" dirty="0">
                <a:solidFill>
                  <a:srgbClr val="174194"/>
                </a:solidFill>
                <a:latin typeface="Tahoma"/>
                <a:cs typeface="Tahoma"/>
              </a:rPr>
              <a:t>for</a:t>
            </a:r>
            <a:r>
              <a:rPr spc="-55" dirty="0">
                <a:solidFill>
                  <a:srgbClr val="174194"/>
                </a:solidFill>
                <a:latin typeface="Tahoma"/>
                <a:cs typeface="Tahoma"/>
              </a:rPr>
              <a:t> </a:t>
            </a:r>
            <a:r>
              <a:rPr spc="20" dirty="0">
                <a:solidFill>
                  <a:srgbClr val="174194"/>
                </a:solidFill>
                <a:latin typeface="Tahoma"/>
                <a:cs typeface="Tahoma"/>
              </a:rPr>
              <a:t>Climate</a:t>
            </a:r>
            <a:r>
              <a:rPr spc="-40" dirty="0">
                <a:solidFill>
                  <a:srgbClr val="174194"/>
                </a:solidFill>
                <a:latin typeface="Tahoma"/>
                <a:cs typeface="Tahoma"/>
              </a:rPr>
              <a:t> </a:t>
            </a:r>
            <a:r>
              <a:rPr spc="45" dirty="0">
                <a:solidFill>
                  <a:srgbClr val="174194"/>
                </a:solidFill>
                <a:latin typeface="Tahoma"/>
                <a:cs typeface="Tahoma"/>
              </a:rPr>
              <a:t>Economics</a:t>
            </a:r>
            <a:r>
              <a:rPr spc="-45" dirty="0">
                <a:solidFill>
                  <a:srgbClr val="174194"/>
                </a:solidFill>
                <a:latin typeface="Tahoma"/>
                <a:cs typeface="Tahoma"/>
              </a:rPr>
              <a:t> </a:t>
            </a:r>
            <a:r>
              <a:rPr spc="10" dirty="0">
                <a:solidFill>
                  <a:srgbClr val="174194"/>
                </a:solidFill>
                <a:latin typeface="Tahoma"/>
                <a:cs typeface="Tahoma"/>
              </a:rPr>
              <a:t>(I4CE)</a:t>
            </a:r>
            <a:endParaRPr>
              <a:latin typeface="Tahoma"/>
              <a:cs typeface="Tahoma"/>
            </a:endParaRPr>
          </a:p>
        </p:txBody>
      </p:sp>
      <p:sp>
        <p:nvSpPr>
          <p:cNvPr id="9" name="object 9"/>
          <p:cNvSpPr txBox="1"/>
          <p:nvPr/>
        </p:nvSpPr>
        <p:spPr>
          <a:xfrm>
            <a:off x="8096758" y="6416141"/>
            <a:ext cx="935355" cy="228268"/>
          </a:xfrm>
          <a:prstGeom prst="rect">
            <a:avLst/>
          </a:prstGeom>
        </p:spPr>
        <p:txBody>
          <a:bodyPr vert="horz" wrap="square" lIns="0" tIns="12700" rIns="0" bIns="0" rtlCol="0">
            <a:spAutoFit/>
          </a:bodyPr>
          <a:lstStyle/>
          <a:p>
            <a:pPr marL="12700">
              <a:spcBef>
                <a:spcPts val="100"/>
              </a:spcBef>
            </a:pPr>
            <a:r>
              <a:rPr sz="1400" spc="10" dirty="0">
                <a:solidFill>
                  <a:srgbClr val="FFFFFF"/>
                </a:solidFill>
                <a:latin typeface="Tahoma"/>
                <a:cs typeface="Tahoma"/>
              </a:rPr>
              <a:t>25</a:t>
            </a:r>
            <a:r>
              <a:rPr sz="1400" spc="-45" dirty="0">
                <a:solidFill>
                  <a:srgbClr val="FFFFFF"/>
                </a:solidFill>
                <a:latin typeface="Tahoma"/>
                <a:cs typeface="Tahoma"/>
              </a:rPr>
              <a:t>-</a:t>
            </a:r>
            <a:r>
              <a:rPr sz="1400" spc="10" dirty="0">
                <a:solidFill>
                  <a:srgbClr val="FFFFFF"/>
                </a:solidFill>
                <a:latin typeface="Tahoma"/>
                <a:cs typeface="Tahoma"/>
              </a:rPr>
              <a:t>01</a:t>
            </a:r>
            <a:r>
              <a:rPr sz="1400" spc="-45" dirty="0">
                <a:solidFill>
                  <a:srgbClr val="FFFFFF"/>
                </a:solidFill>
                <a:latin typeface="Tahoma"/>
                <a:cs typeface="Tahoma"/>
              </a:rPr>
              <a:t>-</a:t>
            </a:r>
            <a:r>
              <a:rPr sz="1400" spc="15" dirty="0">
                <a:solidFill>
                  <a:srgbClr val="FFFFFF"/>
                </a:solidFill>
                <a:latin typeface="Tahoma"/>
                <a:cs typeface="Tahoma"/>
              </a:rPr>
              <a:t>20</a:t>
            </a:r>
            <a:r>
              <a:rPr sz="1400" dirty="0">
                <a:solidFill>
                  <a:srgbClr val="FFFFFF"/>
                </a:solidFill>
                <a:latin typeface="Tahoma"/>
                <a:cs typeface="Tahoma"/>
              </a:rPr>
              <a:t>2</a:t>
            </a:r>
            <a:r>
              <a:rPr sz="1400" spc="15" dirty="0">
                <a:solidFill>
                  <a:srgbClr val="FFFFFF"/>
                </a:solidFill>
                <a:latin typeface="Tahoma"/>
                <a:cs typeface="Tahoma"/>
              </a:rPr>
              <a:t>3</a:t>
            </a:r>
            <a:endParaRPr sz="1400">
              <a:latin typeface="Tahoma"/>
              <a:cs typeface="Tahoma"/>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4201" y="129781"/>
            <a:ext cx="7637145" cy="1006475"/>
          </a:xfrm>
          <a:prstGeom prst="rect">
            <a:avLst/>
          </a:prstGeom>
        </p:spPr>
        <p:txBody>
          <a:bodyPr vert="horz" wrap="square" lIns="0" tIns="26034" rIns="0" bIns="0" rtlCol="0">
            <a:spAutoFit/>
          </a:bodyPr>
          <a:lstStyle/>
          <a:p>
            <a:pPr marL="12700">
              <a:spcBef>
                <a:spcPts val="204"/>
              </a:spcBef>
            </a:pPr>
            <a:r>
              <a:rPr sz="1400" spc="25" dirty="0">
                <a:solidFill>
                  <a:srgbClr val="4564AE"/>
                </a:solidFill>
                <a:latin typeface="Tahoma"/>
                <a:cs typeface="Tahoma"/>
              </a:rPr>
              <a:t>The</a:t>
            </a:r>
            <a:r>
              <a:rPr sz="1400" spc="-80" dirty="0">
                <a:solidFill>
                  <a:srgbClr val="4564AE"/>
                </a:solidFill>
                <a:latin typeface="Tahoma"/>
                <a:cs typeface="Tahoma"/>
              </a:rPr>
              <a:t> </a:t>
            </a:r>
            <a:r>
              <a:rPr sz="1400" spc="15" dirty="0">
                <a:solidFill>
                  <a:srgbClr val="4564AE"/>
                </a:solidFill>
                <a:latin typeface="Tahoma"/>
                <a:cs typeface="Tahoma"/>
              </a:rPr>
              <a:t>carbon</a:t>
            </a:r>
            <a:r>
              <a:rPr sz="1400" spc="-90" dirty="0">
                <a:solidFill>
                  <a:srgbClr val="4564AE"/>
                </a:solidFill>
                <a:latin typeface="Tahoma"/>
                <a:cs typeface="Tahoma"/>
              </a:rPr>
              <a:t> </a:t>
            </a:r>
            <a:r>
              <a:rPr sz="1400" spc="-5" dirty="0">
                <a:solidFill>
                  <a:srgbClr val="4564AE"/>
                </a:solidFill>
                <a:latin typeface="Tahoma"/>
                <a:cs typeface="Tahoma"/>
              </a:rPr>
              <a:t>certification</a:t>
            </a:r>
            <a:r>
              <a:rPr sz="1400" spc="-100" dirty="0">
                <a:solidFill>
                  <a:srgbClr val="4564AE"/>
                </a:solidFill>
                <a:latin typeface="Tahoma"/>
                <a:cs typeface="Tahoma"/>
              </a:rPr>
              <a:t> </a:t>
            </a:r>
            <a:r>
              <a:rPr sz="1400" spc="25" dirty="0">
                <a:solidFill>
                  <a:srgbClr val="4564AE"/>
                </a:solidFill>
                <a:latin typeface="Tahoma"/>
                <a:cs typeface="Tahoma"/>
              </a:rPr>
              <a:t>mechanics</a:t>
            </a:r>
            <a:r>
              <a:rPr sz="1400" spc="-105" dirty="0">
                <a:solidFill>
                  <a:srgbClr val="4564AE"/>
                </a:solidFill>
                <a:latin typeface="Tahoma"/>
                <a:cs typeface="Tahoma"/>
              </a:rPr>
              <a:t> </a:t>
            </a:r>
            <a:r>
              <a:rPr sz="1400" spc="-50" dirty="0">
                <a:solidFill>
                  <a:srgbClr val="4564AE"/>
                </a:solidFill>
                <a:latin typeface="Tahoma"/>
                <a:cs typeface="Tahoma"/>
              </a:rPr>
              <a:t>(1/2)</a:t>
            </a:r>
            <a:endParaRPr sz="1400">
              <a:latin typeface="Tahoma"/>
              <a:cs typeface="Tahoma"/>
            </a:endParaRPr>
          </a:p>
          <a:p>
            <a:pPr marL="12700">
              <a:spcBef>
                <a:spcPts val="175"/>
              </a:spcBef>
            </a:pPr>
            <a:r>
              <a:rPr sz="2400" spc="160" dirty="0">
                <a:solidFill>
                  <a:srgbClr val="174194"/>
                </a:solidFill>
                <a:latin typeface="Tahoma"/>
                <a:cs typeface="Tahoma"/>
              </a:rPr>
              <a:t>A</a:t>
            </a:r>
            <a:r>
              <a:rPr sz="2400" spc="-229" dirty="0">
                <a:solidFill>
                  <a:srgbClr val="174194"/>
                </a:solidFill>
                <a:latin typeface="Tahoma"/>
                <a:cs typeface="Tahoma"/>
              </a:rPr>
              <a:t> </a:t>
            </a:r>
            <a:r>
              <a:rPr sz="2400" spc="15" dirty="0">
                <a:solidFill>
                  <a:srgbClr val="174194"/>
                </a:solidFill>
                <a:latin typeface="Tahoma"/>
                <a:cs typeface="Tahoma"/>
              </a:rPr>
              <a:t>result-based</a:t>
            </a:r>
            <a:r>
              <a:rPr sz="2400" spc="-55" dirty="0">
                <a:solidFill>
                  <a:srgbClr val="174194"/>
                </a:solidFill>
                <a:latin typeface="Tahoma"/>
                <a:cs typeface="Tahoma"/>
              </a:rPr>
              <a:t> </a:t>
            </a:r>
            <a:r>
              <a:rPr sz="2400" dirty="0">
                <a:solidFill>
                  <a:srgbClr val="174194"/>
                </a:solidFill>
                <a:latin typeface="Tahoma"/>
                <a:cs typeface="Tahoma"/>
              </a:rPr>
              <a:t>payment</a:t>
            </a:r>
            <a:r>
              <a:rPr sz="2400" spc="-80" dirty="0">
                <a:solidFill>
                  <a:srgbClr val="174194"/>
                </a:solidFill>
                <a:latin typeface="Tahoma"/>
                <a:cs typeface="Tahoma"/>
              </a:rPr>
              <a:t> </a:t>
            </a:r>
            <a:r>
              <a:rPr sz="2400" spc="20" dirty="0">
                <a:solidFill>
                  <a:srgbClr val="174194"/>
                </a:solidFill>
                <a:latin typeface="Tahoma"/>
                <a:cs typeface="Tahoma"/>
              </a:rPr>
              <a:t>calculated</a:t>
            </a:r>
            <a:r>
              <a:rPr sz="2400" spc="-60" dirty="0">
                <a:solidFill>
                  <a:srgbClr val="174194"/>
                </a:solidFill>
                <a:latin typeface="Tahoma"/>
                <a:cs typeface="Tahoma"/>
              </a:rPr>
              <a:t> </a:t>
            </a:r>
            <a:r>
              <a:rPr sz="2400" spc="-40" dirty="0">
                <a:solidFill>
                  <a:srgbClr val="174194"/>
                </a:solidFill>
                <a:latin typeface="Tahoma"/>
                <a:cs typeface="Tahoma"/>
              </a:rPr>
              <a:t>from</a:t>
            </a:r>
            <a:r>
              <a:rPr sz="2400" spc="-100" dirty="0">
                <a:solidFill>
                  <a:srgbClr val="174194"/>
                </a:solidFill>
                <a:latin typeface="Tahoma"/>
                <a:cs typeface="Tahoma"/>
              </a:rPr>
              <a:t> </a:t>
            </a:r>
            <a:r>
              <a:rPr sz="2400" spc="75" dirty="0">
                <a:solidFill>
                  <a:srgbClr val="174194"/>
                </a:solidFill>
                <a:latin typeface="Tahoma"/>
                <a:cs typeface="Tahoma"/>
              </a:rPr>
              <a:t>a</a:t>
            </a:r>
            <a:r>
              <a:rPr sz="2400" spc="-80" dirty="0">
                <a:solidFill>
                  <a:srgbClr val="174194"/>
                </a:solidFill>
                <a:latin typeface="Tahoma"/>
                <a:cs typeface="Tahoma"/>
              </a:rPr>
              <a:t> </a:t>
            </a:r>
            <a:r>
              <a:rPr sz="2400" spc="-5" dirty="0">
                <a:solidFill>
                  <a:srgbClr val="174194"/>
                </a:solidFill>
                <a:latin typeface="Tahoma"/>
                <a:cs typeface="Tahoma"/>
              </a:rPr>
              <a:t>counterfactual</a:t>
            </a:r>
            <a:endParaRPr sz="2400">
              <a:latin typeface="Tahoma"/>
              <a:cs typeface="Tahoma"/>
            </a:endParaRPr>
          </a:p>
          <a:p>
            <a:pPr marL="12700"/>
            <a:r>
              <a:rPr sz="2400" spc="35" dirty="0">
                <a:solidFill>
                  <a:srgbClr val="174194"/>
                </a:solidFill>
                <a:latin typeface="Tahoma"/>
                <a:cs typeface="Tahoma"/>
              </a:rPr>
              <a:t>scenario</a:t>
            </a:r>
            <a:endParaRPr sz="2400">
              <a:latin typeface="Tahoma"/>
              <a:cs typeface="Tahoma"/>
            </a:endParaRPr>
          </a:p>
        </p:txBody>
      </p:sp>
      <p:sp>
        <p:nvSpPr>
          <p:cNvPr id="3" name="object 3"/>
          <p:cNvSpPr txBox="1"/>
          <p:nvPr/>
        </p:nvSpPr>
        <p:spPr>
          <a:xfrm>
            <a:off x="5459730" y="3986021"/>
            <a:ext cx="628015" cy="391160"/>
          </a:xfrm>
          <a:prstGeom prst="rect">
            <a:avLst/>
          </a:prstGeom>
        </p:spPr>
        <p:txBody>
          <a:bodyPr vert="horz" wrap="square" lIns="0" tIns="12700" rIns="0" bIns="0" rtlCol="0">
            <a:spAutoFit/>
          </a:bodyPr>
          <a:lstStyle/>
          <a:p>
            <a:pPr marL="12700" marR="5080">
              <a:spcBef>
                <a:spcPts val="100"/>
              </a:spcBef>
            </a:pPr>
            <a:r>
              <a:rPr sz="1200" i="1" spc="-5" dirty="0">
                <a:solidFill>
                  <a:srgbClr val="404041"/>
                </a:solidFill>
                <a:latin typeface="Arial"/>
                <a:cs typeface="Arial"/>
              </a:rPr>
              <a:t>Baseline </a:t>
            </a:r>
            <a:r>
              <a:rPr sz="1200" i="1" spc="-320" dirty="0">
                <a:solidFill>
                  <a:srgbClr val="404041"/>
                </a:solidFill>
                <a:latin typeface="Arial"/>
                <a:cs typeface="Arial"/>
              </a:rPr>
              <a:t> </a:t>
            </a:r>
            <a:r>
              <a:rPr sz="1200" i="1" dirty="0">
                <a:solidFill>
                  <a:srgbClr val="404041"/>
                </a:solidFill>
                <a:latin typeface="Arial"/>
                <a:cs typeface="Arial"/>
              </a:rPr>
              <a:t>S</a:t>
            </a:r>
            <a:r>
              <a:rPr sz="1200" i="1" spc="-5" dirty="0">
                <a:solidFill>
                  <a:srgbClr val="404041"/>
                </a:solidFill>
                <a:latin typeface="Arial"/>
                <a:cs typeface="Arial"/>
              </a:rPr>
              <a:t>cenar</a:t>
            </a:r>
            <a:r>
              <a:rPr sz="1200" i="1" spc="-15" dirty="0">
                <a:solidFill>
                  <a:srgbClr val="404041"/>
                </a:solidFill>
                <a:latin typeface="Arial"/>
                <a:cs typeface="Arial"/>
              </a:rPr>
              <a:t>i</a:t>
            </a:r>
            <a:r>
              <a:rPr sz="1200" i="1" spc="-5" dirty="0">
                <a:solidFill>
                  <a:srgbClr val="404041"/>
                </a:solidFill>
                <a:latin typeface="Arial"/>
                <a:cs typeface="Arial"/>
              </a:rPr>
              <a:t>o</a:t>
            </a:r>
            <a:endParaRPr sz="1200">
              <a:latin typeface="Arial"/>
              <a:cs typeface="Arial"/>
            </a:endParaRPr>
          </a:p>
        </p:txBody>
      </p:sp>
      <p:grpSp>
        <p:nvGrpSpPr>
          <p:cNvPr id="4" name="object 4"/>
          <p:cNvGrpSpPr/>
          <p:nvPr/>
        </p:nvGrpSpPr>
        <p:grpSpPr>
          <a:xfrm>
            <a:off x="2920511" y="3258946"/>
            <a:ext cx="3196590" cy="1891664"/>
            <a:chOff x="1396511" y="3258946"/>
            <a:chExt cx="3196590" cy="1891664"/>
          </a:xfrm>
        </p:grpSpPr>
        <p:sp>
          <p:nvSpPr>
            <p:cNvPr id="5" name="object 5"/>
            <p:cNvSpPr/>
            <p:nvPr/>
          </p:nvSpPr>
          <p:spPr>
            <a:xfrm>
              <a:off x="2352294" y="4246625"/>
              <a:ext cx="1009015" cy="334010"/>
            </a:xfrm>
            <a:custGeom>
              <a:avLst/>
              <a:gdLst/>
              <a:ahLst/>
              <a:cxnLst/>
              <a:rect l="l" t="t" r="r" b="b"/>
              <a:pathLst>
                <a:path w="1009014" h="334010">
                  <a:moveTo>
                    <a:pt x="1008888" y="0"/>
                  </a:moveTo>
                  <a:lnTo>
                    <a:pt x="0" y="36956"/>
                  </a:lnTo>
                  <a:lnTo>
                    <a:pt x="9779" y="259715"/>
                  </a:lnTo>
                  <a:lnTo>
                    <a:pt x="1008888" y="333756"/>
                  </a:lnTo>
                  <a:lnTo>
                    <a:pt x="1008888" y="0"/>
                  </a:lnTo>
                  <a:close/>
                </a:path>
              </a:pathLst>
            </a:custGeom>
            <a:solidFill>
              <a:srgbClr val="F36E22"/>
            </a:solidFill>
          </p:spPr>
          <p:txBody>
            <a:bodyPr wrap="square" lIns="0" tIns="0" rIns="0" bIns="0" rtlCol="0"/>
            <a:lstStyle/>
            <a:p>
              <a:endParaRPr/>
            </a:p>
          </p:txBody>
        </p:sp>
        <p:sp>
          <p:nvSpPr>
            <p:cNvPr id="6" name="object 6"/>
            <p:cNvSpPr/>
            <p:nvPr/>
          </p:nvSpPr>
          <p:spPr>
            <a:xfrm>
              <a:off x="2352294" y="4246625"/>
              <a:ext cx="1009015" cy="334010"/>
            </a:xfrm>
            <a:custGeom>
              <a:avLst/>
              <a:gdLst/>
              <a:ahLst/>
              <a:cxnLst/>
              <a:rect l="l" t="t" r="r" b="b"/>
              <a:pathLst>
                <a:path w="1009014" h="334010">
                  <a:moveTo>
                    <a:pt x="0" y="36956"/>
                  </a:moveTo>
                  <a:lnTo>
                    <a:pt x="1008888" y="0"/>
                  </a:lnTo>
                  <a:lnTo>
                    <a:pt x="1008888" y="333756"/>
                  </a:lnTo>
                  <a:lnTo>
                    <a:pt x="9779" y="259715"/>
                  </a:lnTo>
                  <a:lnTo>
                    <a:pt x="0" y="36956"/>
                  </a:lnTo>
                  <a:close/>
                </a:path>
              </a:pathLst>
            </a:custGeom>
            <a:ln w="10795">
              <a:solidFill>
                <a:srgbClr val="F36E22"/>
              </a:solidFill>
            </a:ln>
          </p:spPr>
          <p:txBody>
            <a:bodyPr wrap="square" lIns="0" tIns="0" rIns="0" bIns="0" rtlCol="0"/>
            <a:lstStyle/>
            <a:p>
              <a:endParaRPr/>
            </a:p>
          </p:txBody>
        </p:sp>
        <p:sp>
          <p:nvSpPr>
            <p:cNvPr id="7" name="object 7"/>
            <p:cNvSpPr/>
            <p:nvPr/>
          </p:nvSpPr>
          <p:spPr>
            <a:xfrm>
              <a:off x="1463802" y="4979435"/>
              <a:ext cx="2828925" cy="171450"/>
            </a:xfrm>
            <a:custGeom>
              <a:avLst/>
              <a:gdLst/>
              <a:ahLst/>
              <a:cxnLst/>
              <a:rect l="l" t="t" r="r" b="b"/>
              <a:pathLst>
                <a:path w="2828925" h="171450">
                  <a:moveTo>
                    <a:pt x="2752870" y="85578"/>
                  </a:moveTo>
                  <a:lnTo>
                    <a:pt x="2666873" y="135743"/>
                  </a:lnTo>
                  <a:lnTo>
                    <a:pt x="2661247" y="140795"/>
                  </a:lnTo>
                  <a:lnTo>
                    <a:pt x="2658062" y="147395"/>
                  </a:lnTo>
                  <a:lnTo>
                    <a:pt x="2657568" y="154709"/>
                  </a:lnTo>
                  <a:lnTo>
                    <a:pt x="2660015" y="161905"/>
                  </a:lnTo>
                  <a:lnTo>
                    <a:pt x="2665065" y="167512"/>
                  </a:lnTo>
                  <a:lnTo>
                    <a:pt x="2671651" y="170668"/>
                  </a:lnTo>
                  <a:lnTo>
                    <a:pt x="2678928" y="171156"/>
                  </a:lnTo>
                  <a:lnTo>
                    <a:pt x="2686050" y="168763"/>
                  </a:lnTo>
                  <a:lnTo>
                    <a:pt x="2795911" y="104628"/>
                  </a:lnTo>
                  <a:lnTo>
                    <a:pt x="2790825" y="104628"/>
                  </a:lnTo>
                  <a:lnTo>
                    <a:pt x="2790825" y="102088"/>
                  </a:lnTo>
                  <a:lnTo>
                    <a:pt x="2781173" y="102088"/>
                  </a:lnTo>
                  <a:lnTo>
                    <a:pt x="2752870" y="85578"/>
                  </a:lnTo>
                  <a:close/>
                </a:path>
                <a:path w="2828925" h="171450">
                  <a:moveTo>
                    <a:pt x="2720213" y="66528"/>
                  </a:moveTo>
                  <a:lnTo>
                    <a:pt x="0" y="66528"/>
                  </a:lnTo>
                  <a:lnTo>
                    <a:pt x="0" y="104628"/>
                  </a:lnTo>
                  <a:lnTo>
                    <a:pt x="2720213" y="104628"/>
                  </a:lnTo>
                  <a:lnTo>
                    <a:pt x="2752870" y="85578"/>
                  </a:lnTo>
                  <a:lnTo>
                    <a:pt x="2720213" y="66528"/>
                  </a:lnTo>
                  <a:close/>
                </a:path>
                <a:path w="2828925" h="171450">
                  <a:moveTo>
                    <a:pt x="2795911" y="66528"/>
                  </a:moveTo>
                  <a:lnTo>
                    <a:pt x="2790825" y="66528"/>
                  </a:lnTo>
                  <a:lnTo>
                    <a:pt x="2790825" y="104628"/>
                  </a:lnTo>
                  <a:lnTo>
                    <a:pt x="2795911" y="104628"/>
                  </a:lnTo>
                  <a:lnTo>
                    <a:pt x="2828544" y="85578"/>
                  </a:lnTo>
                  <a:lnTo>
                    <a:pt x="2795911" y="66528"/>
                  </a:lnTo>
                  <a:close/>
                </a:path>
                <a:path w="2828925" h="171450">
                  <a:moveTo>
                    <a:pt x="2781173" y="69068"/>
                  </a:moveTo>
                  <a:lnTo>
                    <a:pt x="2752870" y="85578"/>
                  </a:lnTo>
                  <a:lnTo>
                    <a:pt x="2781173" y="102088"/>
                  </a:lnTo>
                  <a:lnTo>
                    <a:pt x="2781173" y="69068"/>
                  </a:lnTo>
                  <a:close/>
                </a:path>
                <a:path w="2828925" h="171450">
                  <a:moveTo>
                    <a:pt x="2790825" y="69068"/>
                  </a:moveTo>
                  <a:lnTo>
                    <a:pt x="2781173" y="69068"/>
                  </a:lnTo>
                  <a:lnTo>
                    <a:pt x="2781173" y="102088"/>
                  </a:lnTo>
                  <a:lnTo>
                    <a:pt x="2790825" y="102088"/>
                  </a:lnTo>
                  <a:lnTo>
                    <a:pt x="2790825" y="69068"/>
                  </a:lnTo>
                  <a:close/>
                </a:path>
                <a:path w="2828925" h="171450">
                  <a:moveTo>
                    <a:pt x="2678928" y="0"/>
                  </a:moveTo>
                  <a:lnTo>
                    <a:pt x="2671651" y="488"/>
                  </a:lnTo>
                  <a:lnTo>
                    <a:pt x="2665065" y="3643"/>
                  </a:lnTo>
                  <a:lnTo>
                    <a:pt x="2660015" y="9251"/>
                  </a:lnTo>
                  <a:lnTo>
                    <a:pt x="2657568" y="16446"/>
                  </a:lnTo>
                  <a:lnTo>
                    <a:pt x="2658062" y="23760"/>
                  </a:lnTo>
                  <a:lnTo>
                    <a:pt x="2661247" y="30360"/>
                  </a:lnTo>
                  <a:lnTo>
                    <a:pt x="2666873" y="35413"/>
                  </a:lnTo>
                  <a:lnTo>
                    <a:pt x="2752870" y="85578"/>
                  </a:lnTo>
                  <a:lnTo>
                    <a:pt x="2781173" y="69068"/>
                  </a:lnTo>
                  <a:lnTo>
                    <a:pt x="2790825" y="69068"/>
                  </a:lnTo>
                  <a:lnTo>
                    <a:pt x="2790825" y="66528"/>
                  </a:lnTo>
                  <a:lnTo>
                    <a:pt x="2795911" y="66528"/>
                  </a:lnTo>
                  <a:lnTo>
                    <a:pt x="2686050" y="2393"/>
                  </a:lnTo>
                  <a:lnTo>
                    <a:pt x="2678928" y="0"/>
                  </a:lnTo>
                  <a:close/>
                </a:path>
              </a:pathLst>
            </a:custGeom>
            <a:solidFill>
              <a:srgbClr val="404041"/>
            </a:solidFill>
          </p:spPr>
          <p:txBody>
            <a:bodyPr wrap="square" lIns="0" tIns="0" rIns="0" bIns="0" rtlCol="0"/>
            <a:lstStyle/>
            <a:p>
              <a:endParaRPr/>
            </a:p>
          </p:txBody>
        </p:sp>
        <p:pic>
          <p:nvPicPr>
            <p:cNvPr id="8" name="object 8"/>
            <p:cNvPicPr/>
            <p:nvPr/>
          </p:nvPicPr>
          <p:blipFill>
            <a:blip r:embed="rId2" cstate="print"/>
            <a:stretch>
              <a:fillRect/>
            </a:stretch>
          </p:blipFill>
          <p:spPr>
            <a:xfrm>
              <a:off x="1396511" y="3258946"/>
              <a:ext cx="3196163" cy="1820735"/>
            </a:xfrm>
            <a:prstGeom prst="rect">
              <a:avLst/>
            </a:prstGeom>
          </p:spPr>
        </p:pic>
      </p:grpSp>
      <p:sp>
        <p:nvSpPr>
          <p:cNvPr id="9" name="object 9"/>
          <p:cNvSpPr txBox="1"/>
          <p:nvPr/>
        </p:nvSpPr>
        <p:spPr>
          <a:xfrm>
            <a:off x="2742523" y="3983253"/>
            <a:ext cx="179536" cy="789940"/>
          </a:xfrm>
          <a:prstGeom prst="rect">
            <a:avLst/>
          </a:prstGeom>
        </p:spPr>
        <p:txBody>
          <a:bodyPr vert="vert270" wrap="square" lIns="0" tIns="0" rIns="0" bIns="0" rtlCol="0">
            <a:spAutoFit/>
          </a:bodyPr>
          <a:lstStyle/>
          <a:p>
            <a:pPr marL="12700">
              <a:lnSpc>
                <a:spcPts val="1425"/>
              </a:lnSpc>
            </a:pPr>
            <a:r>
              <a:rPr sz="1200" b="1" dirty="0">
                <a:latin typeface="Arial"/>
                <a:cs typeface="Arial"/>
              </a:rPr>
              <a:t>Emissions</a:t>
            </a:r>
            <a:endParaRPr sz="1200">
              <a:latin typeface="Arial"/>
              <a:cs typeface="Arial"/>
            </a:endParaRPr>
          </a:p>
        </p:txBody>
      </p:sp>
      <p:sp>
        <p:nvSpPr>
          <p:cNvPr id="10" name="object 10"/>
          <p:cNvSpPr txBox="1"/>
          <p:nvPr/>
        </p:nvSpPr>
        <p:spPr>
          <a:xfrm>
            <a:off x="5495925" y="5115814"/>
            <a:ext cx="378460" cy="197490"/>
          </a:xfrm>
          <a:prstGeom prst="rect">
            <a:avLst/>
          </a:prstGeom>
        </p:spPr>
        <p:txBody>
          <a:bodyPr vert="horz" wrap="square" lIns="0" tIns="12700" rIns="0" bIns="0" rtlCol="0">
            <a:spAutoFit/>
          </a:bodyPr>
          <a:lstStyle/>
          <a:p>
            <a:pPr marL="12700">
              <a:spcBef>
                <a:spcPts val="100"/>
              </a:spcBef>
            </a:pPr>
            <a:r>
              <a:rPr sz="1200" b="1" spc="-30" dirty="0">
                <a:latin typeface="Arial"/>
                <a:cs typeface="Arial"/>
              </a:rPr>
              <a:t>T</a:t>
            </a:r>
            <a:r>
              <a:rPr sz="1200" b="1" spc="-5" dirty="0">
                <a:latin typeface="Arial"/>
                <a:cs typeface="Arial"/>
              </a:rPr>
              <a:t>ime</a:t>
            </a:r>
            <a:endParaRPr sz="1200">
              <a:latin typeface="Arial"/>
              <a:cs typeface="Arial"/>
            </a:endParaRPr>
          </a:p>
        </p:txBody>
      </p:sp>
      <p:sp>
        <p:nvSpPr>
          <p:cNvPr id="11" name="object 11"/>
          <p:cNvSpPr txBox="1"/>
          <p:nvPr/>
        </p:nvSpPr>
        <p:spPr>
          <a:xfrm>
            <a:off x="3682110" y="5080253"/>
            <a:ext cx="1517650" cy="197490"/>
          </a:xfrm>
          <a:prstGeom prst="rect">
            <a:avLst/>
          </a:prstGeom>
        </p:spPr>
        <p:txBody>
          <a:bodyPr vert="horz" wrap="square" lIns="0" tIns="12700" rIns="0" bIns="0" rtlCol="0">
            <a:spAutoFit/>
          </a:bodyPr>
          <a:lstStyle/>
          <a:p>
            <a:pPr marL="12700">
              <a:spcBef>
                <a:spcPts val="100"/>
              </a:spcBef>
            </a:pPr>
            <a:r>
              <a:rPr sz="1200" b="1" spc="-5" dirty="0">
                <a:solidFill>
                  <a:srgbClr val="F36E22"/>
                </a:solidFill>
                <a:latin typeface="Arial"/>
                <a:cs typeface="Arial"/>
              </a:rPr>
              <a:t>Accreditation</a:t>
            </a:r>
            <a:r>
              <a:rPr sz="1200" b="1" spc="-30" dirty="0">
                <a:solidFill>
                  <a:srgbClr val="F36E22"/>
                </a:solidFill>
                <a:latin typeface="Arial"/>
                <a:cs typeface="Arial"/>
              </a:rPr>
              <a:t> </a:t>
            </a:r>
            <a:r>
              <a:rPr sz="1200" b="1" dirty="0">
                <a:solidFill>
                  <a:srgbClr val="F36E22"/>
                </a:solidFill>
                <a:latin typeface="Arial"/>
                <a:cs typeface="Arial"/>
              </a:rPr>
              <a:t>Period</a:t>
            </a:r>
            <a:endParaRPr sz="1200">
              <a:latin typeface="Arial"/>
              <a:cs typeface="Arial"/>
            </a:endParaRPr>
          </a:p>
        </p:txBody>
      </p:sp>
      <p:sp>
        <p:nvSpPr>
          <p:cNvPr id="12" name="object 12"/>
          <p:cNvSpPr txBox="1"/>
          <p:nvPr/>
        </p:nvSpPr>
        <p:spPr>
          <a:xfrm>
            <a:off x="7306184" y="4724528"/>
            <a:ext cx="2445385" cy="182101"/>
          </a:xfrm>
          <a:prstGeom prst="rect">
            <a:avLst/>
          </a:prstGeom>
        </p:spPr>
        <p:txBody>
          <a:bodyPr vert="horz" wrap="square" lIns="0" tIns="12700" rIns="0" bIns="0" rtlCol="0">
            <a:spAutoFit/>
          </a:bodyPr>
          <a:lstStyle/>
          <a:p>
            <a:pPr marL="12700">
              <a:spcBef>
                <a:spcPts val="100"/>
              </a:spcBef>
            </a:pPr>
            <a:r>
              <a:rPr sz="1100" spc="25" dirty="0">
                <a:solidFill>
                  <a:srgbClr val="404041"/>
                </a:solidFill>
                <a:latin typeface="Tahoma"/>
                <a:cs typeface="Tahoma"/>
              </a:rPr>
              <a:t>Carbon</a:t>
            </a:r>
            <a:r>
              <a:rPr sz="1100" spc="-55" dirty="0">
                <a:solidFill>
                  <a:srgbClr val="404041"/>
                </a:solidFill>
                <a:latin typeface="Tahoma"/>
                <a:cs typeface="Tahoma"/>
              </a:rPr>
              <a:t> </a:t>
            </a:r>
            <a:r>
              <a:rPr sz="1100" spc="-5" dirty="0">
                <a:solidFill>
                  <a:srgbClr val="404041"/>
                </a:solidFill>
                <a:latin typeface="Tahoma"/>
                <a:cs typeface="Tahoma"/>
              </a:rPr>
              <a:t>certification</a:t>
            </a:r>
            <a:r>
              <a:rPr sz="1100" spc="-65" dirty="0">
                <a:solidFill>
                  <a:srgbClr val="404041"/>
                </a:solidFill>
                <a:latin typeface="Tahoma"/>
                <a:cs typeface="Tahoma"/>
              </a:rPr>
              <a:t> </a:t>
            </a:r>
            <a:r>
              <a:rPr sz="1100" spc="10" dirty="0">
                <a:solidFill>
                  <a:srgbClr val="404041"/>
                </a:solidFill>
                <a:latin typeface="Tahoma"/>
                <a:cs typeface="Tahoma"/>
              </a:rPr>
              <a:t>accredits</a:t>
            </a:r>
            <a:r>
              <a:rPr sz="1100" spc="-70" dirty="0">
                <a:solidFill>
                  <a:srgbClr val="404041"/>
                </a:solidFill>
                <a:latin typeface="Tahoma"/>
                <a:cs typeface="Tahoma"/>
              </a:rPr>
              <a:t> </a:t>
            </a:r>
            <a:r>
              <a:rPr sz="1100" spc="35" dirty="0">
                <a:solidFill>
                  <a:srgbClr val="404041"/>
                </a:solidFill>
                <a:latin typeface="Tahoma"/>
                <a:cs typeface="Tahoma"/>
              </a:rPr>
              <a:t>a</a:t>
            </a:r>
            <a:r>
              <a:rPr sz="1100" spc="-50" dirty="0">
                <a:solidFill>
                  <a:srgbClr val="404041"/>
                </a:solidFill>
                <a:latin typeface="Tahoma"/>
                <a:cs typeface="Tahoma"/>
              </a:rPr>
              <a:t> </a:t>
            </a:r>
            <a:r>
              <a:rPr sz="1100" b="1" spc="-5" dirty="0">
                <a:solidFill>
                  <a:srgbClr val="404041"/>
                </a:solidFill>
                <a:latin typeface="Arial"/>
                <a:cs typeface="Arial"/>
              </a:rPr>
              <a:t>project</a:t>
            </a:r>
            <a:endParaRPr sz="1100">
              <a:latin typeface="Arial"/>
              <a:cs typeface="Arial"/>
            </a:endParaRPr>
          </a:p>
        </p:txBody>
      </p:sp>
      <p:sp>
        <p:nvSpPr>
          <p:cNvPr id="13" name="object 13"/>
          <p:cNvSpPr/>
          <p:nvPr/>
        </p:nvSpPr>
        <p:spPr>
          <a:xfrm>
            <a:off x="9271635" y="4891532"/>
            <a:ext cx="466725" cy="15240"/>
          </a:xfrm>
          <a:custGeom>
            <a:avLst/>
            <a:gdLst/>
            <a:ahLst/>
            <a:cxnLst/>
            <a:rect l="l" t="t" r="r" b="b"/>
            <a:pathLst>
              <a:path w="466725" h="15239">
                <a:moveTo>
                  <a:pt x="466344" y="0"/>
                </a:moveTo>
                <a:lnTo>
                  <a:pt x="0" y="0"/>
                </a:lnTo>
                <a:lnTo>
                  <a:pt x="0" y="15239"/>
                </a:lnTo>
                <a:lnTo>
                  <a:pt x="466344" y="15239"/>
                </a:lnTo>
                <a:lnTo>
                  <a:pt x="466344" y="0"/>
                </a:lnTo>
                <a:close/>
              </a:path>
            </a:pathLst>
          </a:custGeom>
          <a:solidFill>
            <a:srgbClr val="404041"/>
          </a:solidFill>
        </p:spPr>
        <p:txBody>
          <a:bodyPr wrap="square" lIns="0" tIns="0" rIns="0" bIns="0" rtlCol="0"/>
          <a:lstStyle/>
          <a:p>
            <a:endParaRPr/>
          </a:p>
        </p:txBody>
      </p:sp>
      <p:sp>
        <p:nvSpPr>
          <p:cNvPr id="14" name="object 14"/>
          <p:cNvSpPr txBox="1"/>
          <p:nvPr/>
        </p:nvSpPr>
        <p:spPr>
          <a:xfrm>
            <a:off x="7271131" y="4942460"/>
            <a:ext cx="2517775" cy="528955"/>
          </a:xfrm>
          <a:prstGeom prst="rect">
            <a:avLst/>
          </a:prstGeom>
        </p:spPr>
        <p:txBody>
          <a:bodyPr vert="horz" wrap="square" lIns="0" tIns="12700" rIns="0" bIns="0" rtlCol="0">
            <a:spAutoFit/>
          </a:bodyPr>
          <a:lstStyle/>
          <a:p>
            <a:pPr marL="12700" marR="5080" indent="39370" algn="just">
              <a:spcBef>
                <a:spcPts val="100"/>
              </a:spcBef>
            </a:pPr>
            <a:r>
              <a:rPr sz="1100" spc="30" dirty="0">
                <a:solidFill>
                  <a:srgbClr val="404041"/>
                </a:solidFill>
                <a:latin typeface="Tahoma"/>
                <a:cs typeface="Tahoma"/>
              </a:rPr>
              <a:t>No </a:t>
            </a:r>
            <a:r>
              <a:rPr sz="1100" spc="5" dirty="0">
                <a:solidFill>
                  <a:srgbClr val="404041"/>
                </a:solidFill>
                <a:latin typeface="Tahoma"/>
                <a:cs typeface="Tahoma"/>
              </a:rPr>
              <a:t>company, no </a:t>
            </a:r>
            <a:r>
              <a:rPr sz="1100" spc="-20" dirty="0">
                <a:solidFill>
                  <a:srgbClr val="404041"/>
                </a:solidFill>
                <a:latin typeface="Tahoma"/>
                <a:cs typeface="Tahoma"/>
              </a:rPr>
              <a:t>farm, </a:t>
            </a:r>
            <a:r>
              <a:rPr sz="1100" spc="5" dirty="0">
                <a:solidFill>
                  <a:srgbClr val="404041"/>
                </a:solidFill>
                <a:latin typeface="Tahoma"/>
                <a:cs typeface="Tahoma"/>
              </a:rPr>
              <a:t>no </a:t>
            </a:r>
            <a:r>
              <a:rPr sz="1100" dirty="0">
                <a:solidFill>
                  <a:srgbClr val="404041"/>
                </a:solidFill>
                <a:latin typeface="Tahoma"/>
                <a:cs typeface="Tahoma"/>
              </a:rPr>
              <a:t>practice, no </a:t>
            </a:r>
            <a:r>
              <a:rPr sz="1100" spc="5" dirty="0">
                <a:solidFill>
                  <a:srgbClr val="404041"/>
                </a:solidFill>
                <a:latin typeface="Tahoma"/>
                <a:cs typeface="Tahoma"/>
              </a:rPr>
              <a:t> </a:t>
            </a:r>
            <a:r>
              <a:rPr sz="1100" dirty="0">
                <a:solidFill>
                  <a:srgbClr val="404041"/>
                </a:solidFill>
                <a:latin typeface="Tahoma"/>
                <a:cs typeface="Tahoma"/>
              </a:rPr>
              <a:t>technology </a:t>
            </a:r>
            <a:r>
              <a:rPr sz="1100" spc="10" dirty="0">
                <a:solidFill>
                  <a:srgbClr val="404041"/>
                </a:solidFill>
                <a:latin typeface="Tahoma"/>
                <a:cs typeface="Tahoma"/>
              </a:rPr>
              <a:t>and </a:t>
            </a:r>
            <a:r>
              <a:rPr sz="1100" spc="5" dirty="0">
                <a:solidFill>
                  <a:srgbClr val="404041"/>
                </a:solidFill>
                <a:latin typeface="Tahoma"/>
                <a:cs typeface="Tahoma"/>
              </a:rPr>
              <a:t>no </a:t>
            </a:r>
            <a:r>
              <a:rPr sz="1100" spc="-10" dirty="0">
                <a:solidFill>
                  <a:srgbClr val="404041"/>
                </a:solidFill>
                <a:latin typeface="Tahoma"/>
                <a:cs typeface="Tahoma"/>
              </a:rPr>
              <a:t>product </a:t>
            </a:r>
            <a:r>
              <a:rPr sz="1100" spc="10" dirty="0">
                <a:solidFill>
                  <a:srgbClr val="404041"/>
                </a:solidFill>
                <a:latin typeface="Tahoma"/>
                <a:cs typeface="Tahoma"/>
              </a:rPr>
              <a:t>are </a:t>
            </a:r>
            <a:r>
              <a:rPr sz="1100" spc="-10" dirty="0">
                <a:solidFill>
                  <a:srgbClr val="404041"/>
                </a:solidFill>
                <a:latin typeface="Tahoma"/>
                <a:cs typeface="Tahoma"/>
              </a:rPr>
              <a:t>certified </a:t>
            </a:r>
            <a:r>
              <a:rPr sz="1100" spc="-5" dirty="0">
                <a:solidFill>
                  <a:srgbClr val="404041"/>
                </a:solidFill>
                <a:latin typeface="Tahoma"/>
                <a:cs typeface="Tahoma"/>
              </a:rPr>
              <a:t> </a:t>
            </a:r>
            <a:r>
              <a:rPr sz="1100" spc="-65" dirty="0">
                <a:solidFill>
                  <a:srgbClr val="404041"/>
                </a:solidFill>
                <a:latin typeface="Tahoma"/>
                <a:cs typeface="Tahoma"/>
              </a:rPr>
              <a:t>t</a:t>
            </a:r>
            <a:r>
              <a:rPr sz="1100" spc="-5" dirty="0">
                <a:solidFill>
                  <a:srgbClr val="404041"/>
                </a:solidFill>
                <a:latin typeface="Tahoma"/>
                <a:cs typeface="Tahoma"/>
              </a:rPr>
              <a:t>hrou</a:t>
            </a:r>
            <a:r>
              <a:rPr sz="1100" dirty="0">
                <a:solidFill>
                  <a:srgbClr val="404041"/>
                </a:solidFill>
                <a:latin typeface="Tahoma"/>
                <a:cs typeface="Tahoma"/>
              </a:rPr>
              <a:t>gh</a:t>
            </a:r>
            <a:r>
              <a:rPr sz="1100" spc="-80" dirty="0">
                <a:solidFill>
                  <a:srgbClr val="404041"/>
                </a:solidFill>
                <a:latin typeface="Tahoma"/>
                <a:cs typeface="Tahoma"/>
              </a:rPr>
              <a:t> </a:t>
            </a:r>
            <a:r>
              <a:rPr sz="1100" spc="-65" dirty="0">
                <a:solidFill>
                  <a:srgbClr val="404041"/>
                </a:solidFill>
                <a:latin typeface="Tahoma"/>
                <a:cs typeface="Tahoma"/>
              </a:rPr>
              <a:t>t</a:t>
            </a:r>
            <a:r>
              <a:rPr sz="1100" spc="-5" dirty="0">
                <a:solidFill>
                  <a:srgbClr val="404041"/>
                </a:solidFill>
                <a:latin typeface="Tahoma"/>
                <a:cs typeface="Tahoma"/>
              </a:rPr>
              <a:t>h</a:t>
            </a:r>
            <a:r>
              <a:rPr sz="1100" spc="-15" dirty="0">
                <a:solidFill>
                  <a:srgbClr val="404041"/>
                </a:solidFill>
                <a:latin typeface="Tahoma"/>
                <a:cs typeface="Tahoma"/>
              </a:rPr>
              <a:t>i</a:t>
            </a:r>
            <a:r>
              <a:rPr sz="1100" spc="60" dirty="0">
                <a:solidFill>
                  <a:srgbClr val="404041"/>
                </a:solidFill>
                <a:latin typeface="Tahoma"/>
                <a:cs typeface="Tahoma"/>
              </a:rPr>
              <a:t>s</a:t>
            </a:r>
            <a:r>
              <a:rPr sz="1100" spc="-45" dirty="0">
                <a:solidFill>
                  <a:srgbClr val="404041"/>
                </a:solidFill>
                <a:latin typeface="Tahoma"/>
                <a:cs typeface="Tahoma"/>
              </a:rPr>
              <a:t> </a:t>
            </a:r>
            <a:r>
              <a:rPr sz="1100" spc="-5" dirty="0">
                <a:solidFill>
                  <a:srgbClr val="404041"/>
                </a:solidFill>
                <a:latin typeface="Tahoma"/>
                <a:cs typeface="Tahoma"/>
              </a:rPr>
              <a:t>m</a:t>
            </a:r>
            <a:r>
              <a:rPr sz="1100" spc="25" dirty="0">
                <a:solidFill>
                  <a:srgbClr val="404041"/>
                </a:solidFill>
                <a:latin typeface="Tahoma"/>
                <a:cs typeface="Tahoma"/>
              </a:rPr>
              <a:t>ec</a:t>
            </a:r>
            <a:r>
              <a:rPr sz="1100" spc="20" dirty="0">
                <a:solidFill>
                  <a:srgbClr val="404041"/>
                </a:solidFill>
                <a:latin typeface="Tahoma"/>
                <a:cs typeface="Tahoma"/>
              </a:rPr>
              <a:t>h</a:t>
            </a:r>
            <a:r>
              <a:rPr sz="1100" spc="15" dirty="0">
                <a:solidFill>
                  <a:srgbClr val="404041"/>
                </a:solidFill>
                <a:latin typeface="Tahoma"/>
                <a:cs typeface="Tahoma"/>
              </a:rPr>
              <a:t>a</a:t>
            </a:r>
            <a:r>
              <a:rPr sz="1100" spc="10" dirty="0">
                <a:solidFill>
                  <a:srgbClr val="404041"/>
                </a:solidFill>
                <a:latin typeface="Tahoma"/>
                <a:cs typeface="Tahoma"/>
              </a:rPr>
              <a:t>n</a:t>
            </a:r>
            <a:r>
              <a:rPr sz="1100" spc="-20" dirty="0">
                <a:solidFill>
                  <a:srgbClr val="404041"/>
                </a:solidFill>
                <a:latin typeface="Tahoma"/>
                <a:cs typeface="Tahoma"/>
              </a:rPr>
              <a:t>i</a:t>
            </a:r>
            <a:r>
              <a:rPr sz="1100" spc="15" dirty="0">
                <a:solidFill>
                  <a:srgbClr val="404041"/>
                </a:solidFill>
                <a:latin typeface="Tahoma"/>
                <a:cs typeface="Tahoma"/>
              </a:rPr>
              <a:t>s</a:t>
            </a:r>
            <a:r>
              <a:rPr sz="1100" spc="40" dirty="0">
                <a:solidFill>
                  <a:srgbClr val="404041"/>
                </a:solidFill>
                <a:latin typeface="Tahoma"/>
                <a:cs typeface="Tahoma"/>
              </a:rPr>
              <a:t>m</a:t>
            </a:r>
            <a:r>
              <a:rPr sz="1100" spc="-30" dirty="0">
                <a:solidFill>
                  <a:srgbClr val="404041"/>
                </a:solidFill>
                <a:latin typeface="Tahoma"/>
                <a:cs typeface="Tahoma"/>
              </a:rPr>
              <a:t>.</a:t>
            </a:r>
            <a:endParaRPr sz="1100">
              <a:latin typeface="Tahoma"/>
              <a:cs typeface="Tahoma"/>
            </a:endParaRPr>
          </a:p>
        </p:txBody>
      </p:sp>
      <p:sp>
        <p:nvSpPr>
          <p:cNvPr id="15" name="object 15"/>
          <p:cNvSpPr/>
          <p:nvPr/>
        </p:nvSpPr>
        <p:spPr>
          <a:xfrm>
            <a:off x="8221981" y="2988565"/>
            <a:ext cx="574675" cy="269875"/>
          </a:xfrm>
          <a:custGeom>
            <a:avLst/>
            <a:gdLst/>
            <a:ahLst/>
            <a:cxnLst/>
            <a:rect l="l" t="t" r="r" b="b"/>
            <a:pathLst>
              <a:path w="574675" h="269875">
                <a:moveTo>
                  <a:pt x="430911" y="0"/>
                </a:moveTo>
                <a:lnTo>
                  <a:pt x="143637" y="0"/>
                </a:lnTo>
                <a:lnTo>
                  <a:pt x="143637" y="134874"/>
                </a:lnTo>
                <a:lnTo>
                  <a:pt x="0" y="134874"/>
                </a:lnTo>
                <a:lnTo>
                  <a:pt x="287274" y="269748"/>
                </a:lnTo>
                <a:lnTo>
                  <a:pt x="574548" y="134874"/>
                </a:lnTo>
                <a:lnTo>
                  <a:pt x="430911" y="134874"/>
                </a:lnTo>
                <a:lnTo>
                  <a:pt x="430911" y="0"/>
                </a:lnTo>
                <a:close/>
              </a:path>
            </a:pathLst>
          </a:custGeom>
          <a:solidFill>
            <a:srgbClr val="F36E22"/>
          </a:solidFill>
        </p:spPr>
        <p:txBody>
          <a:bodyPr wrap="square" lIns="0" tIns="0" rIns="0" bIns="0" rtlCol="0"/>
          <a:lstStyle/>
          <a:p>
            <a:endParaRPr/>
          </a:p>
        </p:txBody>
      </p:sp>
      <p:sp>
        <p:nvSpPr>
          <p:cNvPr id="16" name="object 16"/>
          <p:cNvSpPr txBox="1"/>
          <p:nvPr/>
        </p:nvSpPr>
        <p:spPr>
          <a:xfrm>
            <a:off x="2358034" y="1751202"/>
            <a:ext cx="6636384" cy="258404"/>
          </a:xfrm>
          <a:prstGeom prst="rect">
            <a:avLst/>
          </a:prstGeom>
        </p:spPr>
        <p:txBody>
          <a:bodyPr vert="horz" wrap="square" lIns="0" tIns="12065" rIns="0" bIns="0" rtlCol="0">
            <a:spAutoFit/>
          </a:bodyPr>
          <a:lstStyle/>
          <a:p>
            <a:pPr marL="299085" indent="-287020">
              <a:spcBef>
                <a:spcPts val="95"/>
              </a:spcBef>
              <a:buFont typeface="Arial MT"/>
              <a:buChar char="•"/>
              <a:tabLst>
                <a:tab pos="299085" algn="l"/>
                <a:tab pos="299720" algn="l"/>
              </a:tabLst>
            </a:pPr>
            <a:r>
              <a:rPr sz="1600" spc="5" dirty="0">
                <a:solidFill>
                  <a:srgbClr val="404041"/>
                </a:solidFill>
                <a:latin typeface="Tahoma"/>
                <a:cs typeface="Tahoma"/>
              </a:rPr>
              <a:t>Certified</a:t>
            </a:r>
            <a:r>
              <a:rPr sz="1600" spc="-55" dirty="0">
                <a:solidFill>
                  <a:srgbClr val="404041"/>
                </a:solidFill>
                <a:latin typeface="Tahoma"/>
                <a:cs typeface="Tahoma"/>
              </a:rPr>
              <a:t> </a:t>
            </a:r>
            <a:r>
              <a:rPr sz="1600" spc="-10" dirty="0">
                <a:solidFill>
                  <a:srgbClr val="404041"/>
                </a:solidFill>
                <a:latin typeface="Tahoma"/>
                <a:cs typeface="Tahoma"/>
              </a:rPr>
              <a:t>low</a:t>
            </a:r>
            <a:r>
              <a:rPr sz="1600" spc="-50" dirty="0">
                <a:solidFill>
                  <a:srgbClr val="404041"/>
                </a:solidFill>
                <a:latin typeface="Tahoma"/>
                <a:cs typeface="Tahoma"/>
              </a:rPr>
              <a:t> </a:t>
            </a:r>
            <a:r>
              <a:rPr sz="1600" spc="10" dirty="0">
                <a:solidFill>
                  <a:srgbClr val="404041"/>
                </a:solidFill>
                <a:latin typeface="Tahoma"/>
                <a:cs typeface="Tahoma"/>
              </a:rPr>
              <a:t>carbon</a:t>
            </a:r>
            <a:r>
              <a:rPr sz="1600" spc="-45" dirty="0">
                <a:solidFill>
                  <a:srgbClr val="404041"/>
                </a:solidFill>
                <a:latin typeface="Tahoma"/>
                <a:cs typeface="Tahoma"/>
              </a:rPr>
              <a:t> </a:t>
            </a:r>
            <a:r>
              <a:rPr sz="1600" spc="-5" dirty="0">
                <a:solidFill>
                  <a:srgbClr val="404041"/>
                </a:solidFill>
                <a:latin typeface="Tahoma"/>
                <a:cs typeface="Tahoma"/>
              </a:rPr>
              <a:t>projects</a:t>
            </a:r>
            <a:r>
              <a:rPr sz="1600" spc="-45" dirty="0">
                <a:solidFill>
                  <a:srgbClr val="404041"/>
                </a:solidFill>
                <a:latin typeface="Tahoma"/>
                <a:cs typeface="Tahoma"/>
              </a:rPr>
              <a:t> </a:t>
            </a:r>
            <a:r>
              <a:rPr sz="1600" spc="15" dirty="0">
                <a:solidFill>
                  <a:srgbClr val="404041"/>
                </a:solidFill>
                <a:latin typeface="Tahoma"/>
                <a:cs typeface="Tahoma"/>
              </a:rPr>
              <a:t>are</a:t>
            </a:r>
            <a:r>
              <a:rPr sz="1600" spc="-50" dirty="0">
                <a:solidFill>
                  <a:srgbClr val="404041"/>
                </a:solidFill>
                <a:latin typeface="Tahoma"/>
                <a:cs typeface="Tahoma"/>
              </a:rPr>
              <a:t> </a:t>
            </a:r>
            <a:r>
              <a:rPr sz="1600" spc="35" dirty="0">
                <a:solidFill>
                  <a:srgbClr val="404041"/>
                </a:solidFill>
                <a:latin typeface="Tahoma"/>
                <a:cs typeface="Tahoma"/>
              </a:rPr>
              <a:t>based</a:t>
            </a:r>
            <a:r>
              <a:rPr sz="1600" spc="-50" dirty="0">
                <a:solidFill>
                  <a:srgbClr val="404041"/>
                </a:solidFill>
                <a:latin typeface="Tahoma"/>
                <a:cs typeface="Tahoma"/>
              </a:rPr>
              <a:t> </a:t>
            </a:r>
            <a:r>
              <a:rPr sz="1600" spc="5" dirty="0">
                <a:solidFill>
                  <a:srgbClr val="404041"/>
                </a:solidFill>
                <a:latin typeface="Tahoma"/>
                <a:cs typeface="Tahoma"/>
              </a:rPr>
              <a:t>on</a:t>
            </a:r>
            <a:r>
              <a:rPr sz="1600" spc="-60" dirty="0">
                <a:solidFill>
                  <a:srgbClr val="404041"/>
                </a:solidFill>
                <a:latin typeface="Tahoma"/>
                <a:cs typeface="Tahoma"/>
              </a:rPr>
              <a:t> </a:t>
            </a:r>
            <a:r>
              <a:rPr sz="1600" spc="45" dirty="0">
                <a:solidFill>
                  <a:srgbClr val="404041"/>
                </a:solidFill>
                <a:latin typeface="Tahoma"/>
                <a:cs typeface="Tahoma"/>
              </a:rPr>
              <a:t>a</a:t>
            </a:r>
            <a:r>
              <a:rPr sz="1600" spc="-40" dirty="0">
                <a:solidFill>
                  <a:srgbClr val="404041"/>
                </a:solidFill>
                <a:latin typeface="Tahoma"/>
                <a:cs typeface="Tahoma"/>
              </a:rPr>
              <a:t> </a:t>
            </a:r>
            <a:r>
              <a:rPr sz="1600" b="1" spc="-5" dirty="0">
                <a:solidFill>
                  <a:srgbClr val="404041"/>
                </a:solidFill>
                <a:latin typeface="Arial"/>
                <a:cs typeface="Arial"/>
              </a:rPr>
              <a:t>counterfactual</a:t>
            </a:r>
            <a:r>
              <a:rPr sz="1600" b="1" spc="50" dirty="0">
                <a:solidFill>
                  <a:srgbClr val="404041"/>
                </a:solidFill>
                <a:latin typeface="Arial"/>
                <a:cs typeface="Arial"/>
              </a:rPr>
              <a:t> </a:t>
            </a:r>
            <a:r>
              <a:rPr sz="1600" b="1" spc="-5" dirty="0">
                <a:solidFill>
                  <a:srgbClr val="404041"/>
                </a:solidFill>
                <a:latin typeface="Arial"/>
                <a:cs typeface="Arial"/>
              </a:rPr>
              <a:t>scenario</a:t>
            </a:r>
            <a:endParaRPr sz="1600">
              <a:latin typeface="Arial"/>
              <a:cs typeface="Arial"/>
            </a:endParaRPr>
          </a:p>
        </p:txBody>
      </p:sp>
      <p:sp>
        <p:nvSpPr>
          <p:cNvPr id="17" name="object 17"/>
          <p:cNvSpPr txBox="1"/>
          <p:nvPr/>
        </p:nvSpPr>
        <p:spPr>
          <a:xfrm>
            <a:off x="1991868" y="2628900"/>
            <a:ext cx="1918970" cy="411010"/>
          </a:xfrm>
          <a:prstGeom prst="rect">
            <a:avLst/>
          </a:prstGeom>
          <a:ln w="9525">
            <a:solidFill>
              <a:srgbClr val="289CDB"/>
            </a:solidFill>
          </a:ln>
        </p:spPr>
        <p:txBody>
          <a:bodyPr vert="horz" wrap="square" lIns="0" tIns="41275" rIns="0" bIns="0" rtlCol="0">
            <a:spAutoFit/>
          </a:bodyPr>
          <a:lstStyle/>
          <a:p>
            <a:pPr algn="ctr">
              <a:spcBef>
                <a:spcPts val="325"/>
              </a:spcBef>
            </a:pPr>
            <a:r>
              <a:rPr sz="1200" b="1" spc="-10" dirty="0">
                <a:solidFill>
                  <a:srgbClr val="289CDB"/>
                </a:solidFill>
                <a:latin typeface="Arial"/>
                <a:cs typeface="Arial"/>
              </a:rPr>
              <a:t>Actual</a:t>
            </a:r>
            <a:r>
              <a:rPr sz="1200" b="1" dirty="0">
                <a:solidFill>
                  <a:srgbClr val="289CDB"/>
                </a:solidFill>
                <a:latin typeface="Arial"/>
                <a:cs typeface="Arial"/>
              </a:rPr>
              <a:t> GHG</a:t>
            </a:r>
            <a:r>
              <a:rPr sz="1200" b="1" spc="-10" dirty="0">
                <a:solidFill>
                  <a:srgbClr val="289CDB"/>
                </a:solidFill>
                <a:latin typeface="Arial"/>
                <a:cs typeface="Arial"/>
              </a:rPr>
              <a:t> </a:t>
            </a:r>
            <a:r>
              <a:rPr sz="1200" b="1" dirty="0">
                <a:solidFill>
                  <a:srgbClr val="289CDB"/>
                </a:solidFill>
                <a:latin typeface="Arial"/>
                <a:cs typeface="Arial"/>
              </a:rPr>
              <a:t>emissions</a:t>
            </a:r>
            <a:endParaRPr sz="1200">
              <a:latin typeface="Arial"/>
              <a:cs typeface="Arial"/>
            </a:endParaRPr>
          </a:p>
          <a:p>
            <a:pPr algn="ctr">
              <a:lnSpc>
                <a:spcPct val="100000"/>
              </a:lnSpc>
            </a:pPr>
            <a:r>
              <a:rPr sz="1200" b="1" dirty="0">
                <a:solidFill>
                  <a:srgbClr val="289CDB"/>
                </a:solidFill>
                <a:latin typeface="Arial"/>
                <a:cs typeface="Arial"/>
              </a:rPr>
              <a:t>from</a:t>
            </a:r>
            <a:r>
              <a:rPr sz="1200" b="1" spc="-30" dirty="0">
                <a:solidFill>
                  <a:srgbClr val="289CDB"/>
                </a:solidFill>
                <a:latin typeface="Arial"/>
                <a:cs typeface="Arial"/>
              </a:rPr>
              <a:t> </a:t>
            </a:r>
            <a:r>
              <a:rPr sz="1200" b="1" dirty="0">
                <a:solidFill>
                  <a:srgbClr val="289CDB"/>
                </a:solidFill>
                <a:latin typeface="Arial"/>
                <a:cs typeface="Arial"/>
              </a:rPr>
              <a:t>a</a:t>
            </a:r>
            <a:r>
              <a:rPr sz="1200" b="1" spc="-30" dirty="0">
                <a:solidFill>
                  <a:srgbClr val="289CDB"/>
                </a:solidFill>
                <a:latin typeface="Arial"/>
                <a:cs typeface="Arial"/>
              </a:rPr>
              <a:t> </a:t>
            </a:r>
            <a:r>
              <a:rPr sz="1200" b="1" spc="-5" dirty="0">
                <a:solidFill>
                  <a:srgbClr val="289CDB"/>
                </a:solidFill>
                <a:latin typeface="Arial"/>
                <a:cs typeface="Arial"/>
              </a:rPr>
              <a:t>project</a:t>
            </a:r>
            <a:endParaRPr sz="1200">
              <a:latin typeface="Arial"/>
              <a:cs typeface="Arial"/>
            </a:endParaRPr>
          </a:p>
        </p:txBody>
      </p:sp>
      <p:sp>
        <p:nvSpPr>
          <p:cNvPr id="18" name="object 18"/>
          <p:cNvSpPr txBox="1"/>
          <p:nvPr/>
        </p:nvSpPr>
        <p:spPr>
          <a:xfrm>
            <a:off x="7385303" y="2510027"/>
            <a:ext cx="2278380" cy="411010"/>
          </a:xfrm>
          <a:prstGeom prst="rect">
            <a:avLst/>
          </a:prstGeom>
          <a:ln w="9525">
            <a:solidFill>
              <a:srgbClr val="F36E22"/>
            </a:solidFill>
          </a:ln>
        </p:spPr>
        <p:txBody>
          <a:bodyPr vert="horz" wrap="square" lIns="0" tIns="41275" rIns="0" bIns="0" rtlCol="0">
            <a:spAutoFit/>
          </a:bodyPr>
          <a:lstStyle/>
          <a:p>
            <a:pPr marL="3175" algn="ctr">
              <a:spcBef>
                <a:spcPts val="325"/>
              </a:spcBef>
            </a:pPr>
            <a:r>
              <a:rPr sz="1200" b="1" spc="-5" dirty="0">
                <a:solidFill>
                  <a:srgbClr val="F36E22"/>
                </a:solidFill>
                <a:latin typeface="Arial"/>
                <a:cs typeface="Arial"/>
              </a:rPr>
              <a:t>Certified</a:t>
            </a:r>
            <a:r>
              <a:rPr sz="1200" b="1" spc="-30" dirty="0">
                <a:solidFill>
                  <a:srgbClr val="F36E22"/>
                </a:solidFill>
                <a:latin typeface="Arial"/>
                <a:cs typeface="Arial"/>
              </a:rPr>
              <a:t> </a:t>
            </a:r>
            <a:r>
              <a:rPr sz="1200" b="1" dirty="0">
                <a:solidFill>
                  <a:srgbClr val="F36E22"/>
                </a:solidFill>
                <a:latin typeface="Arial"/>
                <a:cs typeface="Arial"/>
              </a:rPr>
              <a:t>emission</a:t>
            </a:r>
            <a:endParaRPr sz="1200">
              <a:latin typeface="Arial"/>
              <a:cs typeface="Arial"/>
            </a:endParaRPr>
          </a:p>
          <a:p>
            <a:pPr marL="1905" algn="ctr"/>
            <a:r>
              <a:rPr sz="1200" b="1" dirty="0">
                <a:solidFill>
                  <a:srgbClr val="F36E22"/>
                </a:solidFill>
                <a:latin typeface="Arial"/>
                <a:cs typeface="Arial"/>
              </a:rPr>
              <a:t>reductions</a:t>
            </a:r>
            <a:endParaRPr sz="1200">
              <a:latin typeface="Arial"/>
              <a:cs typeface="Arial"/>
            </a:endParaRPr>
          </a:p>
        </p:txBody>
      </p:sp>
      <p:sp>
        <p:nvSpPr>
          <p:cNvPr id="19" name="object 19"/>
          <p:cNvSpPr txBox="1"/>
          <p:nvPr/>
        </p:nvSpPr>
        <p:spPr>
          <a:xfrm>
            <a:off x="4535423" y="2531365"/>
            <a:ext cx="1925320" cy="596957"/>
          </a:xfrm>
          <a:prstGeom prst="rect">
            <a:avLst/>
          </a:prstGeom>
          <a:ln w="9525">
            <a:solidFill>
              <a:srgbClr val="289CDB"/>
            </a:solidFill>
          </a:ln>
        </p:spPr>
        <p:txBody>
          <a:bodyPr vert="horz" wrap="square" lIns="0" tIns="42544" rIns="0" bIns="0" rtlCol="0">
            <a:spAutoFit/>
          </a:bodyPr>
          <a:lstStyle/>
          <a:p>
            <a:pPr marL="125095" marR="118745" indent="1905" algn="ctr">
              <a:spcBef>
                <a:spcPts val="334"/>
              </a:spcBef>
            </a:pPr>
            <a:r>
              <a:rPr sz="1200" b="1" dirty="0">
                <a:solidFill>
                  <a:srgbClr val="289CDB"/>
                </a:solidFill>
                <a:latin typeface="Arial"/>
                <a:cs typeface="Arial"/>
              </a:rPr>
              <a:t>GHG emissions </a:t>
            </a:r>
            <a:r>
              <a:rPr sz="1200" b="1" spc="5" dirty="0">
                <a:solidFill>
                  <a:srgbClr val="289CDB"/>
                </a:solidFill>
                <a:latin typeface="Arial"/>
                <a:cs typeface="Arial"/>
              </a:rPr>
              <a:t> </a:t>
            </a:r>
            <a:r>
              <a:rPr sz="1200" b="1" dirty="0">
                <a:solidFill>
                  <a:srgbClr val="289CDB"/>
                </a:solidFill>
                <a:latin typeface="Arial"/>
                <a:cs typeface="Arial"/>
              </a:rPr>
              <a:t>simulated</a:t>
            </a:r>
            <a:r>
              <a:rPr sz="1200" b="1" spc="-35" dirty="0">
                <a:solidFill>
                  <a:srgbClr val="289CDB"/>
                </a:solidFill>
                <a:latin typeface="Arial"/>
                <a:cs typeface="Arial"/>
              </a:rPr>
              <a:t> </a:t>
            </a:r>
            <a:r>
              <a:rPr sz="1200" b="1" dirty="0">
                <a:solidFill>
                  <a:srgbClr val="289CDB"/>
                </a:solidFill>
                <a:latin typeface="Arial"/>
                <a:cs typeface="Arial"/>
              </a:rPr>
              <a:t>in</a:t>
            </a:r>
            <a:r>
              <a:rPr sz="1200" b="1" spc="-30" dirty="0">
                <a:solidFill>
                  <a:srgbClr val="289CDB"/>
                </a:solidFill>
                <a:latin typeface="Arial"/>
                <a:cs typeface="Arial"/>
              </a:rPr>
              <a:t> </a:t>
            </a:r>
            <a:r>
              <a:rPr sz="1200" b="1" spc="-5" dirty="0">
                <a:solidFill>
                  <a:srgbClr val="289CDB"/>
                </a:solidFill>
                <a:latin typeface="Arial"/>
                <a:cs typeface="Arial"/>
              </a:rPr>
              <a:t>a</a:t>
            </a:r>
            <a:r>
              <a:rPr sz="1200" b="1" spc="-25" dirty="0">
                <a:solidFill>
                  <a:srgbClr val="289CDB"/>
                </a:solidFill>
                <a:latin typeface="Arial"/>
                <a:cs typeface="Arial"/>
              </a:rPr>
              <a:t> </a:t>
            </a:r>
            <a:r>
              <a:rPr sz="1200" b="1" dirty="0">
                <a:solidFill>
                  <a:srgbClr val="289CDB"/>
                </a:solidFill>
                <a:latin typeface="Arial"/>
                <a:cs typeface="Arial"/>
              </a:rPr>
              <a:t>baseline </a:t>
            </a:r>
            <a:r>
              <a:rPr sz="1200" b="1" spc="-315" dirty="0">
                <a:solidFill>
                  <a:srgbClr val="289CDB"/>
                </a:solidFill>
                <a:latin typeface="Arial"/>
                <a:cs typeface="Arial"/>
              </a:rPr>
              <a:t> </a:t>
            </a:r>
            <a:r>
              <a:rPr sz="1200" b="1" dirty="0">
                <a:solidFill>
                  <a:srgbClr val="289CDB"/>
                </a:solidFill>
                <a:latin typeface="Arial"/>
                <a:cs typeface="Arial"/>
              </a:rPr>
              <a:t>scenario</a:t>
            </a:r>
            <a:r>
              <a:rPr sz="1200" b="1" spc="-25" dirty="0">
                <a:solidFill>
                  <a:srgbClr val="289CDB"/>
                </a:solidFill>
                <a:latin typeface="Arial"/>
                <a:cs typeface="Arial"/>
              </a:rPr>
              <a:t> </a:t>
            </a:r>
            <a:r>
              <a:rPr sz="1200" b="1" spc="-15" dirty="0">
                <a:solidFill>
                  <a:srgbClr val="289CDB"/>
                </a:solidFill>
                <a:latin typeface="Arial"/>
                <a:cs typeface="Arial"/>
              </a:rPr>
              <a:t>(BAU)</a:t>
            </a:r>
            <a:endParaRPr sz="1200">
              <a:latin typeface="Arial"/>
              <a:cs typeface="Arial"/>
            </a:endParaRPr>
          </a:p>
        </p:txBody>
      </p:sp>
      <p:sp>
        <p:nvSpPr>
          <p:cNvPr id="20" name="object 20"/>
          <p:cNvSpPr txBox="1"/>
          <p:nvPr/>
        </p:nvSpPr>
        <p:spPr>
          <a:xfrm>
            <a:off x="4090161" y="2667380"/>
            <a:ext cx="254000" cy="299720"/>
          </a:xfrm>
          <a:prstGeom prst="rect">
            <a:avLst/>
          </a:prstGeom>
        </p:spPr>
        <p:txBody>
          <a:bodyPr vert="horz" wrap="square" lIns="0" tIns="12700" rIns="0" bIns="0" rtlCol="0">
            <a:spAutoFit/>
          </a:bodyPr>
          <a:lstStyle/>
          <a:p>
            <a:pPr marL="12700">
              <a:spcBef>
                <a:spcPts val="100"/>
              </a:spcBef>
            </a:pPr>
            <a:r>
              <a:rPr b="1" dirty="0">
                <a:solidFill>
                  <a:srgbClr val="404041"/>
                </a:solidFill>
                <a:latin typeface="Arial"/>
                <a:cs typeface="Arial"/>
              </a:rPr>
              <a:t>―</a:t>
            </a:r>
            <a:endParaRPr>
              <a:latin typeface="Arial"/>
              <a:cs typeface="Arial"/>
            </a:endParaRPr>
          </a:p>
        </p:txBody>
      </p:sp>
      <p:sp>
        <p:nvSpPr>
          <p:cNvPr id="21" name="object 21"/>
          <p:cNvSpPr txBox="1"/>
          <p:nvPr/>
        </p:nvSpPr>
        <p:spPr>
          <a:xfrm>
            <a:off x="6700521" y="2597913"/>
            <a:ext cx="263525" cy="513715"/>
          </a:xfrm>
          <a:prstGeom prst="rect">
            <a:avLst/>
          </a:prstGeom>
        </p:spPr>
        <p:txBody>
          <a:bodyPr vert="horz" wrap="square" lIns="0" tIns="13335" rIns="0" bIns="0" rtlCol="0">
            <a:spAutoFit/>
          </a:bodyPr>
          <a:lstStyle/>
          <a:p>
            <a:pPr marL="12700">
              <a:spcBef>
                <a:spcPts val="105"/>
              </a:spcBef>
            </a:pPr>
            <a:r>
              <a:rPr sz="3200" spc="-459" dirty="0">
                <a:solidFill>
                  <a:srgbClr val="404041"/>
                </a:solidFill>
                <a:latin typeface="Tahoma"/>
                <a:cs typeface="Tahoma"/>
              </a:rPr>
              <a:t>=</a:t>
            </a:r>
            <a:endParaRPr sz="3200">
              <a:latin typeface="Tahoma"/>
              <a:cs typeface="Tahoma"/>
            </a:endParaRPr>
          </a:p>
        </p:txBody>
      </p:sp>
      <p:sp>
        <p:nvSpPr>
          <p:cNvPr id="22" name="object 22"/>
          <p:cNvSpPr/>
          <p:nvPr/>
        </p:nvSpPr>
        <p:spPr>
          <a:xfrm>
            <a:off x="7081266" y="2334006"/>
            <a:ext cx="2898775" cy="3400425"/>
          </a:xfrm>
          <a:custGeom>
            <a:avLst/>
            <a:gdLst/>
            <a:ahLst/>
            <a:cxnLst/>
            <a:rect l="l" t="t" r="r" b="b"/>
            <a:pathLst>
              <a:path w="2898775" h="3400425">
                <a:moveTo>
                  <a:pt x="0" y="483108"/>
                </a:moveTo>
                <a:lnTo>
                  <a:pt x="2211" y="436579"/>
                </a:lnTo>
                <a:lnTo>
                  <a:pt x="8710" y="391302"/>
                </a:lnTo>
                <a:lnTo>
                  <a:pt x="19295" y="347479"/>
                </a:lnTo>
                <a:lnTo>
                  <a:pt x="33763" y="305313"/>
                </a:lnTo>
                <a:lnTo>
                  <a:pt x="51911" y="265006"/>
                </a:lnTo>
                <a:lnTo>
                  <a:pt x="73538" y="226760"/>
                </a:lnTo>
                <a:lnTo>
                  <a:pt x="98440" y="190779"/>
                </a:lnTo>
                <a:lnTo>
                  <a:pt x="126416" y="157263"/>
                </a:lnTo>
                <a:lnTo>
                  <a:pt x="157263" y="126416"/>
                </a:lnTo>
                <a:lnTo>
                  <a:pt x="190779" y="98440"/>
                </a:lnTo>
                <a:lnTo>
                  <a:pt x="226760" y="73538"/>
                </a:lnTo>
                <a:lnTo>
                  <a:pt x="265006" y="51911"/>
                </a:lnTo>
                <a:lnTo>
                  <a:pt x="305313" y="33763"/>
                </a:lnTo>
                <a:lnTo>
                  <a:pt x="347479" y="19295"/>
                </a:lnTo>
                <a:lnTo>
                  <a:pt x="391302" y="8710"/>
                </a:lnTo>
                <a:lnTo>
                  <a:pt x="436579" y="2211"/>
                </a:lnTo>
                <a:lnTo>
                  <a:pt x="483108" y="0"/>
                </a:lnTo>
                <a:lnTo>
                  <a:pt x="2415540" y="0"/>
                </a:lnTo>
                <a:lnTo>
                  <a:pt x="2462068" y="2211"/>
                </a:lnTo>
                <a:lnTo>
                  <a:pt x="2507345" y="8710"/>
                </a:lnTo>
                <a:lnTo>
                  <a:pt x="2551168" y="19295"/>
                </a:lnTo>
                <a:lnTo>
                  <a:pt x="2593334" y="33763"/>
                </a:lnTo>
                <a:lnTo>
                  <a:pt x="2633641" y="51911"/>
                </a:lnTo>
                <a:lnTo>
                  <a:pt x="2671887" y="73538"/>
                </a:lnTo>
                <a:lnTo>
                  <a:pt x="2707868" y="98440"/>
                </a:lnTo>
                <a:lnTo>
                  <a:pt x="2741384" y="126416"/>
                </a:lnTo>
                <a:lnTo>
                  <a:pt x="2772231" y="157263"/>
                </a:lnTo>
                <a:lnTo>
                  <a:pt x="2800207" y="190779"/>
                </a:lnTo>
                <a:lnTo>
                  <a:pt x="2825109" y="226760"/>
                </a:lnTo>
                <a:lnTo>
                  <a:pt x="2846736" y="265006"/>
                </a:lnTo>
                <a:lnTo>
                  <a:pt x="2864884" y="305313"/>
                </a:lnTo>
                <a:lnTo>
                  <a:pt x="2879352" y="347479"/>
                </a:lnTo>
                <a:lnTo>
                  <a:pt x="2889937" y="391302"/>
                </a:lnTo>
                <a:lnTo>
                  <a:pt x="2896436" y="436579"/>
                </a:lnTo>
                <a:lnTo>
                  <a:pt x="2898648" y="483108"/>
                </a:lnTo>
                <a:lnTo>
                  <a:pt x="2898648" y="2916936"/>
                </a:lnTo>
                <a:lnTo>
                  <a:pt x="2896436" y="2963464"/>
                </a:lnTo>
                <a:lnTo>
                  <a:pt x="2889937" y="3008741"/>
                </a:lnTo>
                <a:lnTo>
                  <a:pt x="2879352" y="3052564"/>
                </a:lnTo>
                <a:lnTo>
                  <a:pt x="2864884" y="3094730"/>
                </a:lnTo>
                <a:lnTo>
                  <a:pt x="2846736" y="3135037"/>
                </a:lnTo>
                <a:lnTo>
                  <a:pt x="2825109" y="3173283"/>
                </a:lnTo>
                <a:lnTo>
                  <a:pt x="2800207" y="3209264"/>
                </a:lnTo>
                <a:lnTo>
                  <a:pt x="2772231" y="3242780"/>
                </a:lnTo>
                <a:lnTo>
                  <a:pt x="2741384" y="3273627"/>
                </a:lnTo>
                <a:lnTo>
                  <a:pt x="2707868" y="3301603"/>
                </a:lnTo>
                <a:lnTo>
                  <a:pt x="2671887" y="3326505"/>
                </a:lnTo>
                <a:lnTo>
                  <a:pt x="2633641" y="3348132"/>
                </a:lnTo>
                <a:lnTo>
                  <a:pt x="2593334" y="3366280"/>
                </a:lnTo>
                <a:lnTo>
                  <a:pt x="2551168" y="3380748"/>
                </a:lnTo>
                <a:lnTo>
                  <a:pt x="2507345" y="3391333"/>
                </a:lnTo>
                <a:lnTo>
                  <a:pt x="2462068" y="3397832"/>
                </a:lnTo>
                <a:lnTo>
                  <a:pt x="2415540" y="3400044"/>
                </a:lnTo>
                <a:lnTo>
                  <a:pt x="483108" y="3400044"/>
                </a:lnTo>
                <a:lnTo>
                  <a:pt x="436579" y="3397832"/>
                </a:lnTo>
                <a:lnTo>
                  <a:pt x="391302" y="3391333"/>
                </a:lnTo>
                <a:lnTo>
                  <a:pt x="347479" y="3380748"/>
                </a:lnTo>
                <a:lnTo>
                  <a:pt x="305313" y="3366280"/>
                </a:lnTo>
                <a:lnTo>
                  <a:pt x="265006" y="3348132"/>
                </a:lnTo>
                <a:lnTo>
                  <a:pt x="226760" y="3326505"/>
                </a:lnTo>
                <a:lnTo>
                  <a:pt x="190779" y="3301603"/>
                </a:lnTo>
                <a:lnTo>
                  <a:pt x="157263" y="3273627"/>
                </a:lnTo>
                <a:lnTo>
                  <a:pt x="126416" y="3242780"/>
                </a:lnTo>
                <a:lnTo>
                  <a:pt x="98440" y="3209264"/>
                </a:lnTo>
                <a:lnTo>
                  <a:pt x="73538" y="3173283"/>
                </a:lnTo>
                <a:lnTo>
                  <a:pt x="51911" y="3135037"/>
                </a:lnTo>
                <a:lnTo>
                  <a:pt x="33763" y="3094730"/>
                </a:lnTo>
                <a:lnTo>
                  <a:pt x="19295" y="3052564"/>
                </a:lnTo>
                <a:lnTo>
                  <a:pt x="8710" y="3008741"/>
                </a:lnTo>
                <a:lnTo>
                  <a:pt x="2211" y="2963464"/>
                </a:lnTo>
                <a:lnTo>
                  <a:pt x="0" y="2916936"/>
                </a:lnTo>
                <a:lnTo>
                  <a:pt x="0" y="483108"/>
                </a:lnTo>
                <a:close/>
              </a:path>
            </a:pathLst>
          </a:custGeom>
          <a:ln w="10795">
            <a:solidFill>
              <a:srgbClr val="DF9C35"/>
            </a:solidFill>
          </a:ln>
        </p:spPr>
        <p:txBody>
          <a:bodyPr wrap="square" lIns="0" tIns="0" rIns="0" bIns="0" rtlCol="0"/>
          <a:lstStyle/>
          <a:p>
            <a:endParaRPr/>
          </a:p>
        </p:txBody>
      </p:sp>
      <p:sp>
        <p:nvSpPr>
          <p:cNvPr id="23" name="object 23"/>
          <p:cNvSpPr txBox="1"/>
          <p:nvPr/>
        </p:nvSpPr>
        <p:spPr>
          <a:xfrm>
            <a:off x="7252209" y="3294127"/>
            <a:ext cx="2546985" cy="1406525"/>
          </a:xfrm>
          <a:prstGeom prst="rect">
            <a:avLst/>
          </a:prstGeom>
        </p:spPr>
        <p:txBody>
          <a:bodyPr vert="horz" wrap="square" lIns="0" tIns="13335" rIns="0" bIns="0" rtlCol="0">
            <a:spAutoFit/>
          </a:bodyPr>
          <a:lstStyle/>
          <a:p>
            <a:pPr marL="184785" indent="-172720">
              <a:spcBef>
                <a:spcPts val="105"/>
              </a:spcBef>
              <a:buFont typeface="Arial MT"/>
              <a:buChar char="•"/>
              <a:tabLst>
                <a:tab pos="185420" algn="l"/>
              </a:tabLst>
            </a:pPr>
            <a:r>
              <a:rPr sz="1100" b="1" dirty="0">
                <a:solidFill>
                  <a:srgbClr val="F36E22"/>
                </a:solidFill>
                <a:latin typeface="Arial"/>
                <a:cs typeface="Arial"/>
              </a:rPr>
              <a:t>«</a:t>
            </a:r>
            <a:r>
              <a:rPr sz="1100" b="1" spc="-25" dirty="0">
                <a:solidFill>
                  <a:srgbClr val="F36E22"/>
                </a:solidFill>
                <a:latin typeface="Arial"/>
                <a:cs typeface="Arial"/>
              </a:rPr>
              <a:t> </a:t>
            </a:r>
            <a:r>
              <a:rPr sz="1100" b="1" dirty="0">
                <a:solidFill>
                  <a:srgbClr val="F36E22"/>
                </a:solidFill>
                <a:latin typeface="Arial"/>
                <a:cs typeface="Arial"/>
              </a:rPr>
              <a:t>Emission</a:t>
            </a:r>
            <a:r>
              <a:rPr sz="1100" b="1" spc="-45" dirty="0">
                <a:solidFill>
                  <a:srgbClr val="F36E22"/>
                </a:solidFill>
                <a:latin typeface="Arial"/>
                <a:cs typeface="Arial"/>
              </a:rPr>
              <a:t> </a:t>
            </a:r>
            <a:r>
              <a:rPr sz="1100" b="1" dirty="0">
                <a:solidFill>
                  <a:srgbClr val="F36E22"/>
                </a:solidFill>
                <a:latin typeface="Arial"/>
                <a:cs typeface="Arial"/>
              </a:rPr>
              <a:t>reduction</a:t>
            </a:r>
            <a:r>
              <a:rPr sz="1100" b="1" spc="-45" dirty="0">
                <a:solidFill>
                  <a:srgbClr val="F36E22"/>
                </a:solidFill>
                <a:latin typeface="Arial"/>
                <a:cs typeface="Arial"/>
              </a:rPr>
              <a:t> </a:t>
            </a:r>
            <a:r>
              <a:rPr sz="1100" b="1" dirty="0">
                <a:solidFill>
                  <a:srgbClr val="F36E22"/>
                </a:solidFill>
                <a:latin typeface="Arial"/>
                <a:cs typeface="Arial"/>
              </a:rPr>
              <a:t>units</a:t>
            </a:r>
            <a:r>
              <a:rPr sz="1100" b="1" spc="-30" dirty="0">
                <a:solidFill>
                  <a:srgbClr val="F36E22"/>
                </a:solidFill>
                <a:latin typeface="Arial"/>
                <a:cs typeface="Arial"/>
              </a:rPr>
              <a:t> </a:t>
            </a:r>
            <a:r>
              <a:rPr sz="1100" b="1" dirty="0">
                <a:solidFill>
                  <a:srgbClr val="F36E22"/>
                </a:solidFill>
                <a:latin typeface="Arial"/>
                <a:cs typeface="Arial"/>
              </a:rPr>
              <a:t>»</a:t>
            </a:r>
            <a:endParaRPr sz="1100">
              <a:latin typeface="Arial"/>
              <a:cs typeface="Arial"/>
            </a:endParaRPr>
          </a:p>
          <a:p>
            <a:pPr marL="184785" indent="-172720">
              <a:buFont typeface="Arial MT"/>
              <a:buChar char="•"/>
              <a:tabLst>
                <a:tab pos="185420" algn="l"/>
              </a:tabLst>
            </a:pPr>
            <a:r>
              <a:rPr sz="1100" b="1" dirty="0">
                <a:solidFill>
                  <a:srgbClr val="F36E22"/>
                </a:solidFill>
                <a:latin typeface="Arial"/>
                <a:cs typeface="Arial"/>
              </a:rPr>
              <a:t>«</a:t>
            </a:r>
            <a:r>
              <a:rPr sz="1100" b="1" spc="-30" dirty="0">
                <a:solidFill>
                  <a:srgbClr val="F36E22"/>
                </a:solidFill>
                <a:latin typeface="Arial"/>
                <a:cs typeface="Arial"/>
              </a:rPr>
              <a:t> </a:t>
            </a:r>
            <a:r>
              <a:rPr sz="1100" b="1" dirty="0">
                <a:solidFill>
                  <a:srgbClr val="F36E22"/>
                </a:solidFill>
                <a:latin typeface="Arial"/>
                <a:cs typeface="Arial"/>
              </a:rPr>
              <a:t>Emission</a:t>
            </a:r>
            <a:r>
              <a:rPr sz="1100" b="1" spc="-55" dirty="0">
                <a:solidFill>
                  <a:srgbClr val="F36E22"/>
                </a:solidFill>
                <a:latin typeface="Arial"/>
                <a:cs typeface="Arial"/>
              </a:rPr>
              <a:t> </a:t>
            </a:r>
            <a:r>
              <a:rPr sz="1100" b="1" dirty="0">
                <a:solidFill>
                  <a:srgbClr val="F36E22"/>
                </a:solidFill>
                <a:latin typeface="Arial"/>
                <a:cs typeface="Arial"/>
              </a:rPr>
              <a:t>Reduction</a:t>
            </a:r>
            <a:r>
              <a:rPr sz="1100" b="1" spc="-25" dirty="0">
                <a:solidFill>
                  <a:srgbClr val="F36E22"/>
                </a:solidFill>
                <a:latin typeface="Arial"/>
                <a:cs typeface="Arial"/>
              </a:rPr>
              <a:t> </a:t>
            </a:r>
            <a:r>
              <a:rPr sz="1100" b="1" dirty="0">
                <a:solidFill>
                  <a:srgbClr val="F36E22"/>
                </a:solidFill>
                <a:latin typeface="Arial"/>
                <a:cs typeface="Arial"/>
              </a:rPr>
              <a:t>certificates</a:t>
            </a:r>
            <a:r>
              <a:rPr sz="1100" b="1" spc="-60" dirty="0">
                <a:solidFill>
                  <a:srgbClr val="F36E22"/>
                </a:solidFill>
                <a:latin typeface="Arial"/>
                <a:cs typeface="Arial"/>
              </a:rPr>
              <a:t> </a:t>
            </a:r>
            <a:r>
              <a:rPr sz="1100" b="1" dirty="0">
                <a:solidFill>
                  <a:srgbClr val="F36E22"/>
                </a:solidFill>
                <a:latin typeface="Arial"/>
                <a:cs typeface="Arial"/>
              </a:rPr>
              <a:t>»</a:t>
            </a:r>
            <a:endParaRPr sz="1100">
              <a:latin typeface="Arial"/>
              <a:cs typeface="Arial"/>
            </a:endParaRPr>
          </a:p>
          <a:p>
            <a:pPr marL="184785" indent="-172720">
              <a:buFont typeface="Arial MT"/>
              <a:buChar char="•"/>
              <a:tabLst>
                <a:tab pos="185420" algn="l"/>
              </a:tabLst>
            </a:pPr>
            <a:r>
              <a:rPr sz="1100" b="1" dirty="0">
                <a:solidFill>
                  <a:srgbClr val="F36E22"/>
                </a:solidFill>
                <a:latin typeface="Arial"/>
                <a:cs typeface="Arial"/>
              </a:rPr>
              <a:t>«</a:t>
            </a:r>
            <a:r>
              <a:rPr sz="1100" b="1" spc="-25" dirty="0">
                <a:solidFill>
                  <a:srgbClr val="F36E22"/>
                </a:solidFill>
                <a:latin typeface="Arial"/>
                <a:cs typeface="Arial"/>
              </a:rPr>
              <a:t> </a:t>
            </a:r>
            <a:r>
              <a:rPr sz="1100" b="1" spc="-5" dirty="0">
                <a:solidFill>
                  <a:srgbClr val="F36E22"/>
                </a:solidFill>
                <a:latin typeface="Arial"/>
                <a:cs typeface="Arial"/>
              </a:rPr>
              <a:t>Carbon</a:t>
            </a:r>
            <a:r>
              <a:rPr sz="1100" b="1" spc="-15" dirty="0">
                <a:solidFill>
                  <a:srgbClr val="F36E22"/>
                </a:solidFill>
                <a:latin typeface="Arial"/>
                <a:cs typeface="Arial"/>
              </a:rPr>
              <a:t> </a:t>
            </a:r>
            <a:r>
              <a:rPr sz="1100" b="1" dirty="0">
                <a:solidFill>
                  <a:srgbClr val="F36E22"/>
                </a:solidFill>
                <a:latin typeface="Arial"/>
                <a:cs typeface="Arial"/>
              </a:rPr>
              <a:t>offsets</a:t>
            </a:r>
            <a:r>
              <a:rPr sz="1100" b="1" spc="-45" dirty="0">
                <a:solidFill>
                  <a:srgbClr val="F36E22"/>
                </a:solidFill>
                <a:latin typeface="Arial"/>
                <a:cs typeface="Arial"/>
              </a:rPr>
              <a:t> </a:t>
            </a:r>
            <a:r>
              <a:rPr sz="1100" b="1" dirty="0">
                <a:solidFill>
                  <a:srgbClr val="F36E22"/>
                </a:solidFill>
                <a:latin typeface="Arial"/>
                <a:cs typeface="Arial"/>
              </a:rPr>
              <a:t>»</a:t>
            </a:r>
            <a:endParaRPr sz="1100">
              <a:latin typeface="Arial"/>
              <a:cs typeface="Arial"/>
            </a:endParaRPr>
          </a:p>
          <a:p>
            <a:pPr algn="ctr">
              <a:lnSpc>
                <a:spcPts val="3320"/>
              </a:lnSpc>
              <a:spcBef>
                <a:spcPts val="30"/>
              </a:spcBef>
            </a:pPr>
            <a:r>
              <a:rPr sz="2800" b="1" spc="-5" dirty="0">
                <a:solidFill>
                  <a:srgbClr val="F36E22"/>
                </a:solidFill>
                <a:latin typeface="Arial"/>
                <a:cs typeface="Arial"/>
              </a:rPr>
              <a:t>=</a:t>
            </a:r>
            <a:endParaRPr sz="2800">
              <a:latin typeface="Arial"/>
              <a:cs typeface="Arial"/>
            </a:endParaRPr>
          </a:p>
          <a:p>
            <a:pPr marL="523875">
              <a:lnSpc>
                <a:spcPts val="1280"/>
              </a:lnSpc>
            </a:pPr>
            <a:r>
              <a:rPr sz="1100" b="1" spc="-5" dirty="0">
                <a:solidFill>
                  <a:srgbClr val="F36E22"/>
                </a:solidFill>
                <a:latin typeface="Arial"/>
                <a:cs typeface="Arial"/>
              </a:rPr>
              <a:t>Result-based</a:t>
            </a:r>
            <a:r>
              <a:rPr sz="1100" b="1" spc="-35" dirty="0">
                <a:solidFill>
                  <a:srgbClr val="F36E22"/>
                </a:solidFill>
                <a:latin typeface="Arial"/>
                <a:cs typeface="Arial"/>
              </a:rPr>
              <a:t> </a:t>
            </a:r>
            <a:r>
              <a:rPr sz="1100" b="1" dirty="0">
                <a:solidFill>
                  <a:srgbClr val="F36E22"/>
                </a:solidFill>
                <a:latin typeface="Arial"/>
                <a:cs typeface="Arial"/>
              </a:rPr>
              <a:t>performance</a:t>
            </a:r>
            <a:endParaRPr sz="1100">
              <a:latin typeface="Arial"/>
              <a:cs typeface="Arial"/>
            </a:endParaRPr>
          </a:p>
          <a:p>
            <a:pPr marL="4445" algn="ctr">
              <a:spcBef>
                <a:spcPts val="950"/>
              </a:spcBef>
            </a:pPr>
            <a:r>
              <a:rPr sz="1100" b="1" spc="-5" dirty="0">
                <a:solidFill>
                  <a:srgbClr val="404041"/>
                </a:solidFill>
                <a:latin typeface="Arial"/>
                <a:cs typeface="Arial"/>
              </a:rPr>
              <a:t>Caution:</a:t>
            </a:r>
            <a:endParaRPr sz="1100">
              <a:latin typeface="Arial"/>
              <a:cs typeface="Arial"/>
            </a:endParaRPr>
          </a:p>
        </p:txBody>
      </p:sp>
      <p:sp>
        <p:nvSpPr>
          <p:cNvPr id="25" name="object 25"/>
          <p:cNvSpPr txBox="1">
            <a:spLocks noGrp="1"/>
          </p:cNvSpPr>
          <p:nvPr>
            <p:ph type="ftr" sz="quarter" idx="5"/>
          </p:nvPr>
        </p:nvSpPr>
        <p:spPr>
          <a:xfrm>
            <a:off x="5562600" y="6454275"/>
            <a:ext cx="4114800" cy="169277"/>
          </a:xfrm>
          <a:prstGeom prst="rect">
            <a:avLst/>
          </a:prstGeom>
        </p:spPr>
        <p:txBody>
          <a:bodyPr vert="horz" wrap="square" lIns="0" tIns="0" rIns="0" bIns="0" rtlCol="0" anchor="ctr">
            <a:spAutoFit/>
          </a:bodyPr>
          <a:lstStyle/>
          <a:p>
            <a:pPr marL="12700"/>
            <a:r>
              <a:rPr b="1" dirty="0">
                <a:latin typeface="Arial"/>
                <a:cs typeface="Arial"/>
              </a:rPr>
              <a:t>I</a:t>
            </a:r>
            <a:r>
              <a:rPr b="1" dirty="0">
                <a:solidFill>
                  <a:srgbClr val="ED0512"/>
                </a:solidFill>
                <a:latin typeface="Arial"/>
                <a:cs typeface="Arial"/>
              </a:rPr>
              <a:t>4</a:t>
            </a:r>
            <a:r>
              <a:rPr b="1" dirty="0">
                <a:latin typeface="Arial"/>
                <a:cs typeface="Arial"/>
              </a:rPr>
              <a:t>CE</a:t>
            </a:r>
            <a:r>
              <a:rPr b="1" spc="-10" dirty="0">
                <a:latin typeface="Arial"/>
                <a:cs typeface="Arial"/>
              </a:rPr>
              <a:t> </a:t>
            </a:r>
            <a:r>
              <a:rPr spc="10" dirty="0"/>
              <a:t>–</a:t>
            </a:r>
            <a:r>
              <a:rPr spc="-50" dirty="0"/>
              <a:t> </a:t>
            </a:r>
            <a:r>
              <a:rPr spc="-35" dirty="0"/>
              <a:t>Institut</a:t>
            </a:r>
            <a:r>
              <a:rPr spc="-70" dirty="0"/>
              <a:t> </a:t>
            </a:r>
            <a:r>
              <a:rPr spc="15" dirty="0"/>
              <a:t>de</a:t>
            </a:r>
            <a:r>
              <a:rPr spc="-50" dirty="0"/>
              <a:t> </a:t>
            </a:r>
            <a:r>
              <a:rPr spc="5" dirty="0"/>
              <a:t>l’économie</a:t>
            </a:r>
            <a:r>
              <a:rPr spc="-25" dirty="0"/>
              <a:t> </a:t>
            </a:r>
            <a:r>
              <a:rPr spc="-10" dirty="0"/>
              <a:t>pour</a:t>
            </a:r>
            <a:r>
              <a:rPr spc="-50" dirty="0"/>
              <a:t> </a:t>
            </a:r>
            <a:r>
              <a:rPr spc="5" dirty="0"/>
              <a:t>le</a:t>
            </a:r>
            <a:r>
              <a:rPr spc="-40" dirty="0"/>
              <a:t> </a:t>
            </a:r>
            <a:r>
              <a:rPr spc="-5" dirty="0"/>
              <a:t>climat</a:t>
            </a:r>
          </a:p>
        </p:txBody>
      </p:sp>
      <p:sp>
        <p:nvSpPr>
          <p:cNvPr id="26" name="object 26"/>
          <p:cNvSpPr txBox="1"/>
          <p:nvPr/>
        </p:nvSpPr>
        <p:spPr>
          <a:xfrm>
            <a:off x="10061448" y="6569937"/>
            <a:ext cx="154305" cy="169277"/>
          </a:xfrm>
          <a:prstGeom prst="rect">
            <a:avLst/>
          </a:prstGeom>
        </p:spPr>
        <p:txBody>
          <a:bodyPr vert="horz" wrap="square" lIns="0" tIns="0" rIns="0" bIns="0" rtlCol="0">
            <a:spAutoFit/>
          </a:bodyPr>
          <a:lstStyle/>
          <a:p>
            <a:pPr marL="38100"/>
            <a:fld id="{81D60167-4931-47E6-BA6A-407CBD079E47}" type="slidenum">
              <a:rPr sz="1100" spc="10" dirty="0">
                <a:solidFill>
                  <a:srgbClr val="404041"/>
                </a:solidFill>
                <a:latin typeface="Tahoma"/>
                <a:cs typeface="Tahoma"/>
              </a:rPr>
              <a:pPr marL="38100"/>
              <a:t>134</a:t>
            </a:fld>
            <a:endParaRPr sz="1100">
              <a:latin typeface="Tahoma"/>
              <a:cs typeface="Tahoma"/>
            </a:endParaRPr>
          </a:p>
        </p:txBody>
      </p:sp>
      <p:sp>
        <p:nvSpPr>
          <p:cNvPr id="24" name="object 24"/>
          <p:cNvSpPr txBox="1"/>
          <p:nvPr/>
        </p:nvSpPr>
        <p:spPr>
          <a:xfrm>
            <a:off x="1908760" y="5918098"/>
            <a:ext cx="8072755" cy="258404"/>
          </a:xfrm>
          <a:prstGeom prst="rect">
            <a:avLst/>
          </a:prstGeom>
        </p:spPr>
        <p:txBody>
          <a:bodyPr vert="horz" wrap="square" lIns="0" tIns="12065" rIns="0" bIns="0" rtlCol="0">
            <a:spAutoFit/>
          </a:bodyPr>
          <a:lstStyle/>
          <a:p>
            <a:pPr marL="299085" indent="-287020">
              <a:spcBef>
                <a:spcPts val="95"/>
              </a:spcBef>
              <a:buFont typeface="Wingdings"/>
              <a:buChar char=""/>
              <a:tabLst>
                <a:tab pos="299720" algn="l"/>
              </a:tabLst>
            </a:pPr>
            <a:r>
              <a:rPr sz="1600" spc="35" dirty="0">
                <a:solidFill>
                  <a:srgbClr val="404041"/>
                </a:solidFill>
                <a:latin typeface="Tahoma"/>
                <a:cs typeface="Tahoma"/>
              </a:rPr>
              <a:t>Carbon</a:t>
            </a:r>
            <a:r>
              <a:rPr sz="1600" spc="-45" dirty="0">
                <a:solidFill>
                  <a:srgbClr val="404041"/>
                </a:solidFill>
                <a:latin typeface="Tahoma"/>
                <a:cs typeface="Tahoma"/>
              </a:rPr>
              <a:t> </a:t>
            </a:r>
            <a:r>
              <a:rPr sz="1600" spc="-10" dirty="0">
                <a:solidFill>
                  <a:srgbClr val="404041"/>
                </a:solidFill>
                <a:latin typeface="Tahoma"/>
                <a:cs typeface="Tahoma"/>
              </a:rPr>
              <a:t>certification</a:t>
            </a:r>
            <a:r>
              <a:rPr sz="1600" spc="-60" dirty="0">
                <a:solidFill>
                  <a:srgbClr val="404041"/>
                </a:solidFill>
                <a:latin typeface="Tahoma"/>
                <a:cs typeface="Tahoma"/>
              </a:rPr>
              <a:t> </a:t>
            </a:r>
            <a:r>
              <a:rPr sz="1600" spc="15" dirty="0">
                <a:solidFill>
                  <a:srgbClr val="404041"/>
                </a:solidFill>
                <a:latin typeface="Tahoma"/>
                <a:cs typeface="Tahoma"/>
              </a:rPr>
              <a:t>corresponds</a:t>
            </a:r>
            <a:r>
              <a:rPr sz="1600" spc="-30" dirty="0">
                <a:solidFill>
                  <a:srgbClr val="404041"/>
                </a:solidFill>
                <a:latin typeface="Tahoma"/>
                <a:cs typeface="Tahoma"/>
              </a:rPr>
              <a:t> </a:t>
            </a:r>
            <a:r>
              <a:rPr sz="1600" spc="-40" dirty="0">
                <a:solidFill>
                  <a:srgbClr val="404041"/>
                </a:solidFill>
                <a:latin typeface="Tahoma"/>
                <a:cs typeface="Tahoma"/>
              </a:rPr>
              <a:t>to </a:t>
            </a:r>
            <a:r>
              <a:rPr sz="1600" spc="45" dirty="0">
                <a:solidFill>
                  <a:srgbClr val="404041"/>
                </a:solidFill>
                <a:latin typeface="Tahoma"/>
                <a:cs typeface="Tahoma"/>
              </a:rPr>
              <a:t>a</a:t>
            </a:r>
            <a:r>
              <a:rPr sz="1600" spc="-15" dirty="0">
                <a:solidFill>
                  <a:srgbClr val="404041"/>
                </a:solidFill>
                <a:latin typeface="Tahoma"/>
                <a:cs typeface="Tahoma"/>
              </a:rPr>
              <a:t> </a:t>
            </a:r>
            <a:r>
              <a:rPr sz="1600" b="1" spc="-5" dirty="0">
                <a:solidFill>
                  <a:srgbClr val="404041"/>
                </a:solidFill>
                <a:latin typeface="Arial"/>
                <a:cs typeface="Arial"/>
              </a:rPr>
              <a:t>performance</a:t>
            </a:r>
            <a:r>
              <a:rPr sz="1600" b="1" spc="30" dirty="0">
                <a:solidFill>
                  <a:srgbClr val="404041"/>
                </a:solidFill>
                <a:latin typeface="Arial"/>
                <a:cs typeface="Arial"/>
              </a:rPr>
              <a:t> </a:t>
            </a:r>
            <a:r>
              <a:rPr sz="1600" b="1" spc="-5" dirty="0">
                <a:solidFill>
                  <a:srgbClr val="404041"/>
                </a:solidFill>
                <a:latin typeface="Arial"/>
                <a:cs typeface="Arial"/>
              </a:rPr>
              <a:t>obligation</a:t>
            </a:r>
            <a:r>
              <a:rPr sz="1600" b="1" spc="55" dirty="0">
                <a:solidFill>
                  <a:srgbClr val="404041"/>
                </a:solidFill>
                <a:latin typeface="Arial"/>
                <a:cs typeface="Arial"/>
              </a:rPr>
              <a:t> </a:t>
            </a:r>
            <a:r>
              <a:rPr sz="1600" spc="-185" dirty="0">
                <a:solidFill>
                  <a:srgbClr val="404041"/>
                </a:solidFill>
                <a:latin typeface="Tahoma"/>
                <a:cs typeface="Tahoma"/>
              </a:rPr>
              <a:t>(≠</a:t>
            </a:r>
            <a:r>
              <a:rPr sz="1600" spc="-30" dirty="0">
                <a:solidFill>
                  <a:srgbClr val="404041"/>
                </a:solidFill>
                <a:latin typeface="Tahoma"/>
                <a:cs typeface="Tahoma"/>
              </a:rPr>
              <a:t> </a:t>
            </a:r>
            <a:r>
              <a:rPr sz="1600" spc="-10" dirty="0">
                <a:solidFill>
                  <a:srgbClr val="404041"/>
                </a:solidFill>
                <a:latin typeface="Tahoma"/>
                <a:cs typeface="Tahoma"/>
              </a:rPr>
              <a:t>obligation</a:t>
            </a:r>
            <a:r>
              <a:rPr sz="1600" spc="-75" dirty="0">
                <a:solidFill>
                  <a:srgbClr val="404041"/>
                </a:solidFill>
                <a:latin typeface="Tahoma"/>
                <a:cs typeface="Tahoma"/>
              </a:rPr>
              <a:t> </a:t>
            </a:r>
            <a:r>
              <a:rPr sz="1600" spc="-30" dirty="0">
                <a:solidFill>
                  <a:srgbClr val="404041"/>
                </a:solidFill>
                <a:latin typeface="Tahoma"/>
                <a:cs typeface="Tahoma"/>
              </a:rPr>
              <a:t>of </a:t>
            </a:r>
            <a:r>
              <a:rPr sz="1600" spc="10" dirty="0">
                <a:solidFill>
                  <a:srgbClr val="404041"/>
                </a:solidFill>
                <a:latin typeface="Tahoma"/>
                <a:cs typeface="Tahoma"/>
              </a:rPr>
              <a:t>means)</a:t>
            </a:r>
            <a:endParaRPr sz="1600">
              <a:latin typeface="Tahoma"/>
              <a:cs typeface="Tahoma"/>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362200" y="1825625"/>
            <a:ext cx="10515600" cy="6447278"/>
          </a:xfrm>
          <a:prstGeom prst="rect">
            <a:avLst/>
          </a:prstGeom>
        </p:spPr>
        <p:txBody>
          <a:bodyPr vert="horz" wrap="square" lIns="0" tIns="12065" rIns="0" bIns="0" rtlCol="0">
            <a:spAutoFit/>
          </a:bodyPr>
          <a:lstStyle/>
          <a:p>
            <a:pPr marL="364490" marR="451484" indent="-287020">
              <a:lnSpc>
                <a:spcPct val="100000"/>
              </a:lnSpc>
              <a:spcBef>
                <a:spcPts val="95"/>
              </a:spcBef>
              <a:buClr>
                <a:srgbClr val="404041"/>
              </a:buClr>
              <a:buFont typeface="Tahoma"/>
              <a:buChar char="–"/>
              <a:tabLst>
                <a:tab pos="364490" algn="l"/>
                <a:tab pos="365125" algn="l"/>
              </a:tabLst>
            </a:pPr>
            <a:r>
              <a:rPr spc="-10" dirty="0"/>
              <a:t>The</a:t>
            </a:r>
            <a:r>
              <a:rPr spc="15" dirty="0"/>
              <a:t> </a:t>
            </a:r>
            <a:r>
              <a:rPr spc="-5" dirty="0"/>
              <a:t>measurability</a:t>
            </a:r>
            <a:r>
              <a:rPr spc="45" dirty="0"/>
              <a:t> </a:t>
            </a:r>
            <a:r>
              <a:rPr spc="-5" dirty="0"/>
              <a:t>and</a:t>
            </a:r>
            <a:r>
              <a:rPr spc="5" dirty="0"/>
              <a:t> </a:t>
            </a:r>
            <a:r>
              <a:rPr spc="-10" dirty="0"/>
              <a:t>the</a:t>
            </a:r>
            <a:r>
              <a:rPr spc="15" dirty="0"/>
              <a:t> </a:t>
            </a:r>
            <a:r>
              <a:rPr spc="-5" dirty="0"/>
              <a:t>monitoring</a:t>
            </a:r>
            <a:r>
              <a:rPr spc="55" dirty="0"/>
              <a:t> </a:t>
            </a:r>
            <a:r>
              <a:rPr spc="-5" dirty="0"/>
              <a:t>of</a:t>
            </a:r>
            <a:r>
              <a:rPr spc="15" dirty="0"/>
              <a:t> </a:t>
            </a:r>
            <a:r>
              <a:rPr spc="-5" dirty="0"/>
              <a:t>emissions</a:t>
            </a:r>
            <a:r>
              <a:rPr spc="40" dirty="0"/>
              <a:t> </a:t>
            </a:r>
            <a:r>
              <a:rPr spc="-5" dirty="0"/>
              <a:t>and</a:t>
            </a:r>
            <a:r>
              <a:rPr spc="10" dirty="0"/>
              <a:t> </a:t>
            </a:r>
            <a:r>
              <a:rPr spc="-10" dirty="0"/>
              <a:t>removals,</a:t>
            </a:r>
            <a:r>
              <a:rPr spc="65" dirty="0"/>
              <a:t> </a:t>
            </a:r>
            <a:r>
              <a:rPr spc="-10" dirty="0">
                <a:latin typeface="Tahoma"/>
                <a:cs typeface="Tahoma"/>
              </a:rPr>
              <a:t>taking</a:t>
            </a:r>
            <a:r>
              <a:rPr spc="-45" dirty="0">
                <a:latin typeface="Tahoma"/>
                <a:cs typeface="Tahoma"/>
              </a:rPr>
              <a:t> </a:t>
            </a:r>
            <a:r>
              <a:rPr spc="-25" dirty="0">
                <a:latin typeface="Tahoma"/>
                <a:cs typeface="Tahoma"/>
              </a:rPr>
              <a:t>into </a:t>
            </a:r>
            <a:r>
              <a:rPr spc="-484" dirty="0">
                <a:latin typeface="Tahoma"/>
                <a:cs typeface="Tahoma"/>
              </a:rPr>
              <a:t> </a:t>
            </a:r>
            <a:r>
              <a:rPr spc="10" dirty="0">
                <a:latin typeface="Tahoma"/>
                <a:cs typeface="Tahoma"/>
              </a:rPr>
              <a:t>account</a:t>
            </a:r>
            <a:r>
              <a:rPr spc="-60" dirty="0">
                <a:latin typeface="Tahoma"/>
                <a:cs typeface="Tahoma"/>
              </a:rPr>
              <a:t> </a:t>
            </a:r>
            <a:r>
              <a:rPr spc="25" dirty="0">
                <a:latin typeface="Tahoma"/>
                <a:cs typeface="Tahoma"/>
              </a:rPr>
              <a:t>possible</a:t>
            </a:r>
            <a:r>
              <a:rPr spc="-75" dirty="0">
                <a:latin typeface="Tahoma"/>
                <a:cs typeface="Tahoma"/>
              </a:rPr>
              <a:t> </a:t>
            </a:r>
            <a:r>
              <a:rPr spc="25" dirty="0">
                <a:latin typeface="Tahoma"/>
                <a:cs typeface="Tahoma"/>
              </a:rPr>
              <a:t>leakage</a:t>
            </a:r>
            <a:r>
              <a:rPr spc="-65" dirty="0">
                <a:latin typeface="Tahoma"/>
                <a:cs typeface="Tahoma"/>
              </a:rPr>
              <a:t> </a:t>
            </a:r>
            <a:r>
              <a:rPr spc="5" dirty="0">
                <a:latin typeface="Tahoma"/>
                <a:cs typeface="Tahoma"/>
              </a:rPr>
              <a:t>phenomena.</a:t>
            </a:r>
          </a:p>
          <a:p>
            <a:pPr marL="364490" indent="-287020">
              <a:lnSpc>
                <a:spcPct val="100000"/>
              </a:lnSpc>
              <a:spcBef>
                <a:spcPts val="1300"/>
              </a:spcBef>
              <a:buFont typeface="Tahoma"/>
              <a:buChar char="–"/>
              <a:tabLst>
                <a:tab pos="364490" algn="l"/>
                <a:tab pos="365125" algn="l"/>
              </a:tabLst>
            </a:pPr>
            <a:r>
              <a:rPr spc="-10" dirty="0"/>
              <a:t>Transparency</a:t>
            </a:r>
            <a:r>
              <a:rPr spc="5" dirty="0"/>
              <a:t> </a:t>
            </a:r>
            <a:r>
              <a:rPr spc="-5" dirty="0"/>
              <a:t>and</a:t>
            </a:r>
            <a:r>
              <a:rPr dirty="0"/>
              <a:t> </a:t>
            </a:r>
            <a:r>
              <a:rPr spc="-5" dirty="0"/>
              <a:t>verification</a:t>
            </a:r>
            <a:r>
              <a:rPr spc="50" dirty="0"/>
              <a:t> </a:t>
            </a:r>
            <a:r>
              <a:rPr b="0" dirty="0">
                <a:latin typeface="Tahoma"/>
                <a:cs typeface="Tahoma"/>
              </a:rPr>
              <a:t>by</a:t>
            </a:r>
            <a:r>
              <a:rPr spc="-60" dirty="0">
                <a:latin typeface="Tahoma"/>
                <a:cs typeface="Tahoma"/>
              </a:rPr>
              <a:t> </a:t>
            </a:r>
            <a:r>
              <a:rPr spc="20" dirty="0">
                <a:latin typeface="Tahoma"/>
                <a:cs typeface="Tahoma"/>
              </a:rPr>
              <a:t>an</a:t>
            </a:r>
            <a:r>
              <a:rPr spc="-40" dirty="0">
                <a:latin typeface="Tahoma"/>
                <a:cs typeface="Tahoma"/>
              </a:rPr>
              <a:t> </a:t>
            </a:r>
            <a:r>
              <a:rPr b="0" dirty="0">
                <a:latin typeface="Tahoma"/>
                <a:cs typeface="Tahoma"/>
              </a:rPr>
              <a:t>independant</a:t>
            </a:r>
            <a:r>
              <a:rPr spc="-70" dirty="0">
                <a:latin typeface="Tahoma"/>
                <a:cs typeface="Tahoma"/>
              </a:rPr>
              <a:t> </a:t>
            </a:r>
            <a:r>
              <a:rPr spc="-30" dirty="0">
                <a:latin typeface="Tahoma"/>
                <a:cs typeface="Tahoma"/>
              </a:rPr>
              <a:t>third</a:t>
            </a:r>
            <a:r>
              <a:rPr spc="-50" dirty="0">
                <a:latin typeface="Tahoma"/>
                <a:cs typeface="Tahoma"/>
              </a:rPr>
              <a:t> </a:t>
            </a:r>
            <a:r>
              <a:rPr spc="-20" dirty="0">
                <a:latin typeface="Tahoma"/>
                <a:cs typeface="Tahoma"/>
              </a:rPr>
              <a:t>party</a:t>
            </a:r>
          </a:p>
          <a:p>
            <a:pPr marL="364490" marR="38735" indent="-287020">
              <a:lnSpc>
                <a:spcPct val="100000"/>
              </a:lnSpc>
              <a:spcBef>
                <a:spcPts val="1295"/>
              </a:spcBef>
              <a:buFont typeface="Tahoma"/>
              <a:buChar char="–"/>
              <a:tabLst>
                <a:tab pos="364490" algn="l"/>
                <a:tab pos="365125" algn="l"/>
              </a:tabLst>
            </a:pPr>
            <a:r>
              <a:rPr spc="-5" dirty="0"/>
              <a:t>Uniqueness</a:t>
            </a:r>
            <a:r>
              <a:rPr spc="30" dirty="0"/>
              <a:t> </a:t>
            </a:r>
            <a:r>
              <a:rPr spc="-5" dirty="0"/>
              <a:t>and</a:t>
            </a:r>
            <a:r>
              <a:rPr spc="15" dirty="0"/>
              <a:t> </a:t>
            </a:r>
            <a:r>
              <a:rPr spc="-5" dirty="0"/>
              <a:t>traceability</a:t>
            </a:r>
            <a:r>
              <a:rPr spc="15" dirty="0"/>
              <a:t> </a:t>
            </a:r>
            <a:r>
              <a:rPr spc="-25" dirty="0">
                <a:latin typeface="Tahoma"/>
                <a:cs typeface="Tahoma"/>
              </a:rPr>
              <a:t>of</a:t>
            </a:r>
            <a:r>
              <a:rPr spc="-35" dirty="0">
                <a:latin typeface="Tahoma"/>
                <a:cs typeface="Tahoma"/>
              </a:rPr>
              <a:t> </a:t>
            </a:r>
            <a:r>
              <a:rPr spc="20" dirty="0">
                <a:latin typeface="Tahoma"/>
                <a:cs typeface="Tahoma"/>
              </a:rPr>
              <a:t>emission</a:t>
            </a:r>
            <a:r>
              <a:rPr spc="-55" dirty="0">
                <a:latin typeface="Tahoma"/>
                <a:cs typeface="Tahoma"/>
              </a:rPr>
              <a:t> </a:t>
            </a:r>
            <a:r>
              <a:rPr spc="-5" dirty="0">
                <a:latin typeface="Tahoma"/>
                <a:cs typeface="Tahoma"/>
              </a:rPr>
              <a:t>reduction</a:t>
            </a:r>
            <a:r>
              <a:rPr spc="-45" dirty="0">
                <a:latin typeface="Tahoma"/>
                <a:cs typeface="Tahoma"/>
              </a:rPr>
              <a:t> </a:t>
            </a:r>
            <a:r>
              <a:rPr spc="-10" dirty="0">
                <a:latin typeface="Tahoma"/>
                <a:cs typeface="Tahoma"/>
              </a:rPr>
              <a:t>units</a:t>
            </a:r>
            <a:r>
              <a:rPr spc="-35" dirty="0">
                <a:latin typeface="Tahoma"/>
                <a:cs typeface="Tahoma"/>
              </a:rPr>
              <a:t> </a:t>
            </a:r>
            <a:r>
              <a:rPr spc="-40" dirty="0">
                <a:latin typeface="Tahoma"/>
                <a:cs typeface="Tahoma"/>
              </a:rPr>
              <a:t>with</a:t>
            </a:r>
            <a:r>
              <a:rPr spc="-35" dirty="0">
                <a:latin typeface="Tahoma"/>
                <a:cs typeface="Tahoma"/>
              </a:rPr>
              <a:t> </a:t>
            </a:r>
            <a:r>
              <a:rPr spc="-20" dirty="0">
                <a:latin typeface="Tahoma"/>
                <a:cs typeface="Tahoma"/>
              </a:rPr>
              <a:t>the</a:t>
            </a:r>
            <a:r>
              <a:rPr spc="-40" dirty="0">
                <a:latin typeface="Tahoma"/>
                <a:cs typeface="Tahoma"/>
              </a:rPr>
              <a:t> </a:t>
            </a:r>
            <a:r>
              <a:rPr spc="-10" dirty="0">
                <a:latin typeface="Tahoma"/>
                <a:cs typeface="Tahoma"/>
              </a:rPr>
              <a:t>implementation</a:t>
            </a:r>
            <a:r>
              <a:rPr spc="-50" dirty="0">
                <a:latin typeface="Tahoma"/>
                <a:cs typeface="Tahoma"/>
              </a:rPr>
              <a:t> </a:t>
            </a:r>
            <a:r>
              <a:rPr spc="-25" dirty="0">
                <a:latin typeface="Tahoma"/>
                <a:cs typeface="Tahoma"/>
              </a:rPr>
              <a:t>of</a:t>
            </a:r>
            <a:r>
              <a:rPr spc="-40" dirty="0">
                <a:latin typeface="Tahoma"/>
                <a:cs typeface="Tahoma"/>
              </a:rPr>
              <a:t> </a:t>
            </a:r>
            <a:r>
              <a:rPr spc="45" dirty="0">
                <a:latin typeface="Tahoma"/>
                <a:cs typeface="Tahoma"/>
              </a:rPr>
              <a:t>a </a:t>
            </a:r>
            <a:r>
              <a:rPr spc="-484" dirty="0">
                <a:latin typeface="Tahoma"/>
                <a:cs typeface="Tahoma"/>
              </a:rPr>
              <a:t> </a:t>
            </a:r>
            <a:r>
              <a:rPr spc="-10" dirty="0">
                <a:latin typeface="Tahoma"/>
                <a:cs typeface="Tahoma"/>
              </a:rPr>
              <a:t>registry</a:t>
            </a:r>
            <a:r>
              <a:rPr spc="-50" dirty="0">
                <a:latin typeface="Tahoma"/>
                <a:cs typeface="Tahoma"/>
              </a:rPr>
              <a:t> </a:t>
            </a:r>
            <a:r>
              <a:rPr spc="-10" dirty="0">
                <a:latin typeface="Tahoma"/>
                <a:cs typeface="Tahoma"/>
              </a:rPr>
              <a:t>in</a:t>
            </a:r>
            <a:r>
              <a:rPr spc="-55" dirty="0">
                <a:latin typeface="Tahoma"/>
                <a:cs typeface="Tahoma"/>
              </a:rPr>
              <a:t> </a:t>
            </a:r>
            <a:r>
              <a:rPr spc="-5" dirty="0">
                <a:latin typeface="Tahoma"/>
                <a:cs typeface="Tahoma"/>
              </a:rPr>
              <a:t>order</a:t>
            </a:r>
            <a:r>
              <a:rPr spc="-40" dirty="0">
                <a:latin typeface="Tahoma"/>
                <a:cs typeface="Tahoma"/>
              </a:rPr>
              <a:t> to</a:t>
            </a:r>
            <a:r>
              <a:rPr spc="-45" dirty="0">
                <a:latin typeface="Tahoma"/>
                <a:cs typeface="Tahoma"/>
              </a:rPr>
              <a:t> </a:t>
            </a:r>
            <a:r>
              <a:rPr spc="10" dirty="0">
                <a:latin typeface="Tahoma"/>
                <a:cs typeface="Tahoma"/>
              </a:rPr>
              <a:t>avoid</a:t>
            </a:r>
            <a:r>
              <a:rPr spc="-70" dirty="0">
                <a:latin typeface="Tahoma"/>
                <a:cs typeface="Tahoma"/>
              </a:rPr>
              <a:t> </a:t>
            </a:r>
            <a:r>
              <a:rPr spc="5" dirty="0">
                <a:latin typeface="Tahoma"/>
                <a:cs typeface="Tahoma"/>
              </a:rPr>
              <a:t>double</a:t>
            </a:r>
            <a:r>
              <a:rPr spc="-70" dirty="0">
                <a:latin typeface="Tahoma"/>
                <a:cs typeface="Tahoma"/>
              </a:rPr>
              <a:t> </a:t>
            </a:r>
            <a:r>
              <a:rPr spc="-5" dirty="0">
                <a:latin typeface="Tahoma"/>
                <a:cs typeface="Tahoma"/>
              </a:rPr>
              <a:t>counting</a:t>
            </a:r>
          </a:p>
          <a:p>
            <a:pPr marL="364490" indent="-287020">
              <a:lnSpc>
                <a:spcPct val="100000"/>
              </a:lnSpc>
              <a:spcBef>
                <a:spcPts val="1305"/>
              </a:spcBef>
              <a:buFont typeface="Tahoma"/>
              <a:buChar char="–"/>
              <a:tabLst>
                <a:tab pos="364490" algn="l"/>
                <a:tab pos="365125" algn="l"/>
              </a:tabLst>
            </a:pPr>
            <a:r>
              <a:rPr spc="-5" dirty="0"/>
              <a:t>Permanence</a:t>
            </a:r>
            <a:r>
              <a:rPr spc="5" dirty="0"/>
              <a:t> </a:t>
            </a:r>
            <a:r>
              <a:rPr spc="-5" dirty="0"/>
              <a:t>of</a:t>
            </a:r>
            <a:r>
              <a:rPr spc="20" dirty="0"/>
              <a:t> </a:t>
            </a:r>
            <a:r>
              <a:rPr spc="-5" dirty="0"/>
              <a:t>emission</a:t>
            </a:r>
            <a:r>
              <a:rPr spc="20" dirty="0"/>
              <a:t> </a:t>
            </a:r>
            <a:r>
              <a:rPr spc="-5" dirty="0"/>
              <a:t>reductions</a:t>
            </a:r>
            <a:r>
              <a:rPr spc="35" dirty="0"/>
              <a:t> </a:t>
            </a:r>
            <a:r>
              <a:rPr spc="-5" dirty="0"/>
              <a:t>or</a:t>
            </a:r>
            <a:r>
              <a:rPr spc="10" dirty="0"/>
              <a:t> </a:t>
            </a:r>
            <a:r>
              <a:rPr spc="-5" dirty="0"/>
              <a:t>management</a:t>
            </a:r>
            <a:r>
              <a:rPr spc="35" dirty="0"/>
              <a:t> </a:t>
            </a:r>
            <a:r>
              <a:rPr spc="-5" dirty="0"/>
              <a:t>of</a:t>
            </a:r>
            <a:r>
              <a:rPr spc="15" dirty="0"/>
              <a:t> </a:t>
            </a:r>
            <a:r>
              <a:rPr spc="-5" dirty="0"/>
              <a:t>the</a:t>
            </a:r>
            <a:r>
              <a:rPr spc="10" dirty="0"/>
              <a:t> </a:t>
            </a:r>
            <a:r>
              <a:rPr spc="-5" dirty="0"/>
              <a:t>non-permanence</a:t>
            </a:r>
            <a:r>
              <a:rPr spc="50" dirty="0"/>
              <a:t> </a:t>
            </a:r>
            <a:r>
              <a:rPr spc="-5" dirty="0"/>
              <a:t>risk</a:t>
            </a:r>
          </a:p>
          <a:p>
            <a:pPr marL="364490">
              <a:lnSpc>
                <a:spcPct val="100000"/>
              </a:lnSpc>
              <a:spcBef>
                <a:spcPts val="5"/>
              </a:spcBef>
            </a:pPr>
            <a:r>
              <a:rPr spc="-5" dirty="0">
                <a:latin typeface="Tahoma"/>
                <a:cs typeface="Tahoma"/>
              </a:rPr>
              <a:t>when</a:t>
            </a:r>
            <a:r>
              <a:rPr spc="-40" dirty="0">
                <a:latin typeface="Tahoma"/>
                <a:cs typeface="Tahoma"/>
              </a:rPr>
              <a:t> </a:t>
            </a:r>
            <a:r>
              <a:rPr spc="35" dirty="0">
                <a:latin typeface="Tahoma"/>
                <a:cs typeface="Tahoma"/>
              </a:rPr>
              <a:t>necessary</a:t>
            </a:r>
            <a:r>
              <a:rPr spc="-40" dirty="0">
                <a:latin typeface="Tahoma"/>
                <a:cs typeface="Tahoma"/>
              </a:rPr>
              <a:t> </a:t>
            </a:r>
            <a:r>
              <a:rPr spc="-5" dirty="0">
                <a:latin typeface="Tahoma"/>
                <a:cs typeface="Tahoma"/>
              </a:rPr>
              <a:t>(carbon</a:t>
            </a:r>
            <a:r>
              <a:rPr spc="-25" dirty="0">
                <a:latin typeface="Tahoma"/>
                <a:cs typeface="Tahoma"/>
              </a:rPr>
              <a:t> </a:t>
            </a:r>
            <a:r>
              <a:rPr spc="10" dirty="0"/>
              <a:t>:</a:t>
            </a:r>
            <a:r>
              <a:rPr spc="10" dirty="0">
                <a:latin typeface="Tahoma"/>
                <a:cs typeface="Tahoma"/>
              </a:rPr>
              <a:t>removals</a:t>
            </a:r>
            <a:r>
              <a:rPr spc="-25" dirty="0">
                <a:latin typeface="Tahoma"/>
                <a:cs typeface="Tahoma"/>
              </a:rPr>
              <a:t> </a:t>
            </a:r>
            <a:r>
              <a:rPr spc="-10" dirty="0">
                <a:latin typeface="Tahoma"/>
                <a:cs typeface="Tahoma"/>
              </a:rPr>
              <a:t>in</a:t>
            </a:r>
            <a:r>
              <a:rPr spc="-60" dirty="0">
                <a:latin typeface="Tahoma"/>
                <a:cs typeface="Tahoma"/>
              </a:rPr>
              <a:t> </a:t>
            </a:r>
            <a:r>
              <a:rPr spc="-10" dirty="0">
                <a:latin typeface="Tahoma"/>
                <a:cs typeface="Tahoma"/>
              </a:rPr>
              <a:t>agricultural</a:t>
            </a:r>
            <a:r>
              <a:rPr spc="-45" dirty="0">
                <a:latin typeface="Tahoma"/>
                <a:cs typeface="Tahoma"/>
              </a:rPr>
              <a:t> </a:t>
            </a:r>
            <a:r>
              <a:rPr spc="10" dirty="0">
                <a:latin typeface="Tahoma"/>
                <a:cs typeface="Tahoma"/>
              </a:rPr>
              <a:t>soils)</a:t>
            </a:r>
          </a:p>
          <a:p>
            <a:pPr marL="364490" marR="194945" indent="-287020">
              <a:lnSpc>
                <a:spcPct val="100000"/>
              </a:lnSpc>
              <a:spcBef>
                <a:spcPts val="1295"/>
              </a:spcBef>
              <a:buFont typeface="Tahoma"/>
              <a:buChar char="–"/>
              <a:tabLst>
                <a:tab pos="364490" algn="l"/>
                <a:tab pos="365125" algn="l"/>
              </a:tabLst>
            </a:pPr>
            <a:r>
              <a:rPr spc="-5" dirty="0"/>
              <a:t>Additionnality:</a:t>
            </a:r>
            <a:r>
              <a:rPr spc="70" dirty="0"/>
              <a:t> </a:t>
            </a:r>
            <a:r>
              <a:rPr spc="-5" dirty="0">
                <a:latin typeface="Tahoma"/>
                <a:cs typeface="Tahoma"/>
              </a:rPr>
              <a:t>demonstrate</a:t>
            </a:r>
            <a:r>
              <a:rPr spc="-25" dirty="0">
                <a:latin typeface="Tahoma"/>
                <a:cs typeface="Tahoma"/>
              </a:rPr>
              <a:t> </a:t>
            </a:r>
            <a:r>
              <a:rPr spc="-20" dirty="0">
                <a:latin typeface="Tahoma"/>
                <a:cs typeface="Tahoma"/>
              </a:rPr>
              <a:t>the</a:t>
            </a:r>
            <a:r>
              <a:rPr spc="-40" dirty="0">
                <a:latin typeface="Tahoma"/>
                <a:cs typeface="Tahoma"/>
              </a:rPr>
              <a:t> </a:t>
            </a:r>
            <a:r>
              <a:rPr spc="-15" dirty="0">
                <a:latin typeface="Tahoma"/>
                <a:cs typeface="Tahoma"/>
              </a:rPr>
              <a:t>project</a:t>
            </a:r>
            <a:r>
              <a:rPr spc="-50" dirty="0">
                <a:latin typeface="Tahoma"/>
                <a:cs typeface="Tahoma"/>
              </a:rPr>
              <a:t> </a:t>
            </a:r>
            <a:r>
              <a:rPr spc="-20" dirty="0">
                <a:latin typeface="Tahoma"/>
                <a:cs typeface="Tahoma"/>
              </a:rPr>
              <a:t>wouldn’t</a:t>
            </a:r>
            <a:r>
              <a:rPr spc="-45" dirty="0">
                <a:latin typeface="Tahoma"/>
                <a:cs typeface="Tahoma"/>
              </a:rPr>
              <a:t> </a:t>
            </a:r>
            <a:r>
              <a:rPr spc="20" dirty="0">
                <a:latin typeface="Tahoma"/>
                <a:cs typeface="Tahoma"/>
              </a:rPr>
              <a:t>have</a:t>
            </a:r>
            <a:r>
              <a:rPr spc="-40" dirty="0">
                <a:latin typeface="Tahoma"/>
                <a:cs typeface="Tahoma"/>
              </a:rPr>
              <a:t> </a:t>
            </a:r>
            <a:r>
              <a:rPr spc="15" dirty="0">
                <a:latin typeface="Tahoma"/>
                <a:cs typeface="Tahoma"/>
              </a:rPr>
              <a:t>happened</a:t>
            </a:r>
            <a:r>
              <a:rPr spc="-50" dirty="0">
                <a:latin typeface="Tahoma"/>
                <a:cs typeface="Tahoma"/>
              </a:rPr>
              <a:t> </a:t>
            </a:r>
            <a:r>
              <a:rPr spc="-35" dirty="0">
                <a:latin typeface="Tahoma"/>
                <a:cs typeface="Tahoma"/>
              </a:rPr>
              <a:t>without</a:t>
            </a:r>
            <a:r>
              <a:rPr spc="-40" dirty="0">
                <a:latin typeface="Tahoma"/>
                <a:cs typeface="Tahoma"/>
              </a:rPr>
              <a:t> </a:t>
            </a:r>
            <a:r>
              <a:rPr spc="-20" dirty="0">
                <a:latin typeface="Tahoma"/>
                <a:cs typeface="Tahoma"/>
              </a:rPr>
              <a:t>the</a:t>
            </a:r>
            <a:r>
              <a:rPr spc="-40" dirty="0">
                <a:latin typeface="Tahoma"/>
                <a:cs typeface="Tahoma"/>
              </a:rPr>
              <a:t> </a:t>
            </a:r>
            <a:r>
              <a:rPr spc="10" dirty="0">
                <a:latin typeface="Tahoma"/>
                <a:cs typeface="Tahoma"/>
              </a:rPr>
              <a:t>carbon </a:t>
            </a:r>
            <a:r>
              <a:rPr spc="-484" dirty="0">
                <a:latin typeface="Tahoma"/>
                <a:cs typeface="Tahoma"/>
              </a:rPr>
              <a:t> </a:t>
            </a:r>
            <a:r>
              <a:rPr b="0" dirty="0">
                <a:latin typeface="Tahoma"/>
                <a:cs typeface="Tahoma"/>
              </a:rPr>
              <a:t>incentive</a:t>
            </a:r>
          </a:p>
          <a:p>
            <a:pPr marL="364490" indent="-287020">
              <a:lnSpc>
                <a:spcPct val="100000"/>
              </a:lnSpc>
              <a:spcBef>
                <a:spcPts val="1295"/>
              </a:spcBef>
              <a:buFont typeface="Tahoma"/>
              <a:buChar char="–"/>
              <a:tabLst>
                <a:tab pos="364490" algn="l"/>
                <a:tab pos="365125" algn="l"/>
              </a:tabLst>
            </a:pPr>
            <a:r>
              <a:rPr spc="-5" dirty="0"/>
              <a:t>Co-benefits:</a:t>
            </a:r>
            <a:r>
              <a:rPr spc="55" dirty="0"/>
              <a:t> </a:t>
            </a:r>
            <a:r>
              <a:rPr b="0" dirty="0">
                <a:latin typeface="Tahoma"/>
                <a:cs typeface="Tahoma"/>
              </a:rPr>
              <a:t>demonstrate</a:t>
            </a:r>
            <a:r>
              <a:rPr spc="-35" dirty="0">
                <a:latin typeface="Tahoma"/>
                <a:cs typeface="Tahoma"/>
              </a:rPr>
              <a:t> </a:t>
            </a:r>
            <a:r>
              <a:rPr spc="-20" dirty="0">
                <a:latin typeface="Tahoma"/>
                <a:cs typeface="Tahoma"/>
              </a:rPr>
              <a:t>the</a:t>
            </a:r>
            <a:r>
              <a:rPr spc="-45" dirty="0">
                <a:latin typeface="Tahoma"/>
                <a:cs typeface="Tahoma"/>
              </a:rPr>
              <a:t> </a:t>
            </a:r>
            <a:r>
              <a:rPr spc="-15" dirty="0">
                <a:latin typeface="Tahoma"/>
                <a:cs typeface="Tahoma"/>
              </a:rPr>
              <a:t>project</a:t>
            </a:r>
            <a:r>
              <a:rPr spc="-55" dirty="0">
                <a:latin typeface="Tahoma"/>
                <a:cs typeface="Tahoma"/>
              </a:rPr>
              <a:t> </a:t>
            </a:r>
            <a:r>
              <a:rPr spc="10" dirty="0">
                <a:latin typeface="Tahoma"/>
                <a:cs typeface="Tahoma"/>
              </a:rPr>
              <a:t>doesn’t</a:t>
            </a:r>
            <a:r>
              <a:rPr spc="-65" dirty="0">
                <a:latin typeface="Tahoma"/>
                <a:cs typeface="Tahoma"/>
              </a:rPr>
              <a:t> </a:t>
            </a:r>
            <a:r>
              <a:rPr spc="20" dirty="0">
                <a:latin typeface="Tahoma"/>
                <a:cs typeface="Tahoma"/>
              </a:rPr>
              <a:t>have</a:t>
            </a:r>
            <a:r>
              <a:rPr spc="-55" dirty="0">
                <a:latin typeface="Tahoma"/>
                <a:cs typeface="Tahoma"/>
              </a:rPr>
              <a:t> </a:t>
            </a:r>
            <a:r>
              <a:rPr spc="-15" dirty="0">
                <a:latin typeface="Tahoma"/>
                <a:cs typeface="Tahoma"/>
              </a:rPr>
              <a:t>detrimental</a:t>
            </a:r>
            <a:r>
              <a:rPr spc="-35" dirty="0">
                <a:latin typeface="Tahoma"/>
                <a:cs typeface="Tahoma"/>
              </a:rPr>
              <a:t> </a:t>
            </a:r>
            <a:r>
              <a:rPr spc="-5" dirty="0">
                <a:latin typeface="Tahoma"/>
                <a:cs typeface="Tahoma"/>
              </a:rPr>
              <a:t>effects</a:t>
            </a:r>
            <a:r>
              <a:rPr spc="-40" dirty="0">
                <a:latin typeface="Tahoma"/>
                <a:cs typeface="Tahoma"/>
              </a:rPr>
              <a:t> </a:t>
            </a:r>
            <a:r>
              <a:rPr spc="5" dirty="0">
                <a:latin typeface="Tahoma"/>
                <a:cs typeface="Tahoma"/>
              </a:rPr>
              <a:t>on</a:t>
            </a:r>
            <a:r>
              <a:rPr spc="-60" dirty="0">
                <a:latin typeface="Tahoma"/>
                <a:cs typeface="Tahoma"/>
              </a:rPr>
              <a:t> </a:t>
            </a:r>
            <a:r>
              <a:rPr spc="-25" dirty="0">
                <a:latin typeface="Tahoma"/>
                <a:cs typeface="Tahoma"/>
              </a:rPr>
              <a:t>the</a:t>
            </a:r>
          </a:p>
          <a:p>
            <a:pPr marL="364490">
              <a:lnSpc>
                <a:spcPct val="100000"/>
              </a:lnSpc>
              <a:spcBef>
                <a:spcPts val="5"/>
              </a:spcBef>
            </a:pPr>
            <a:r>
              <a:rPr spc="-10" dirty="0">
                <a:latin typeface="Tahoma"/>
                <a:cs typeface="Tahoma"/>
              </a:rPr>
              <a:t>environment,</a:t>
            </a:r>
            <a:r>
              <a:rPr spc="-60" dirty="0">
                <a:latin typeface="Tahoma"/>
                <a:cs typeface="Tahoma"/>
              </a:rPr>
              <a:t> </a:t>
            </a:r>
            <a:r>
              <a:rPr spc="-15" dirty="0">
                <a:latin typeface="Tahoma"/>
                <a:cs typeface="Tahoma"/>
              </a:rPr>
              <a:t>or</a:t>
            </a:r>
            <a:r>
              <a:rPr spc="-50" dirty="0">
                <a:latin typeface="Tahoma"/>
                <a:cs typeface="Tahoma"/>
              </a:rPr>
              <a:t> </a:t>
            </a:r>
            <a:r>
              <a:rPr spc="-20" dirty="0">
                <a:latin typeface="Tahoma"/>
                <a:cs typeface="Tahoma"/>
              </a:rPr>
              <a:t>the</a:t>
            </a:r>
            <a:r>
              <a:rPr spc="-50" dirty="0">
                <a:latin typeface="Tahoma"/>
                <a:cs typeface="Tahoma"/>
              </a:rPr>
              <a:t> </a:t>
            </a:r>
            <a:r>
              <a:rPr spc="20" dirty="0">
                <a:latin typeface="Tahoma"/>
                <a:cs typeface="Tahoma"/>
              </a:rPr>
              <a:t>socio-economic</a:t>
            </a:r>
            <a:r>
              <a:rPr spc="-85" dirty="0">
                <a:latin typeface="Tahoma"/>
                <a:cs typeface="Tahoma"/>
              </a:rPr>
              <a:t> </a:t>
            </a:r>
            <a:r>
              <a:rPr spc="-10" dirty="0">
                <a:latin typeface="Tahoma"/>
                <a:cs typeface="Tahoma"/>
              </a:rPr>
              <a:t>context</a:t>
            </a:r>
          </a:p>
        </p:txBody>
      </p:sp>
      <p:sp>
        <p:nvSpPr>
          <p:cNvPr id="5" name="object 5"/>
          <p:cNvSpPr txBox="1">
            <a:spLocks noGrp="1"/>
          </p:cNvSpPr>
          <p:nvPr>
            <p:ph type="ftr" sz="quarter" idx="5"/>
          </p:nvPr>
        </p:nvSpPr>
        <p:spPr>
          <a:xfrm>
            <a:off x="330200" y="6568716"/>
            <a:ext cx="2670175"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spc="-5" dirty="0"/>
          </a:p>
        </p:txBody>
      </p:sp>
      <p:sp>
        <p:nvSpPr>
          <p:cNvPr id="6" name="object 6"/>
          <p:cNvSpPr txBox="1"/>
          <p:nvPr/>
        </p:nvSpPr>
        <p:spPr>
          <a:xfrm>
            <a:off x="10061448" y="6569937"/>
            <a:ext cx="154305" cy="169277"/>
          </a:xfrm>
          <a:prstGeom prst="rect">
            <a:avLst/>
          </a:prstGeom>
        </p:spPr>
        <p:txBody>
          <a:bodyPr vert="horz" wrap="square" lIns="0" tIns="0" rIns="0" bIns="0" rtlCol="0">
            <a:spAutoFit/>
          </a:bodyPr>
          <a:lstStyle/>
          <a:p>
            <a:pPr marL="38100"/>
            <a:fld id="{81D60167-4931-47E6-BA6A-407CBD079E47}" type="slidenum">
              <a:rPr sz="1100" spc="10" dirty="0">
                <a:solidFill>
                  <a:srgbClr val="404041"/>
                </a:solidFill>
                <a:latin typeface="Tahoma"/>
                <a:cs typeface="Tahoma"/>
              </a:rPr>
              <a:pPr marL="38100"/>
              <a:t>135</a:t>
            </a:fld>
            <a:endParaRPr sz="1100">
              <a:latin typeface="Tahoma"/>
              <a:cs typeface="Tahoma"/>
            </a:endParaRPr>
          </a:p>
        </p:txBody>
      </p:sp>
      <p:sp>
        <p:nvSpPr>
          <p:cNvPr id="3" name="object 3"/>
          <p:cNvSpPr txBox="1">
            <a:spLocks noGrp="1"/>
          </p:cNvSpPr>
          <p:nvPr>
            <p:ph type="title"/>
          </p:nvPr>
        </p:nvSpPr>
        <p:spPr>
          <a:xfrm>
            <a:off x="1854201" y="496316"/>
            <a:ext cx="5013325" cy="513715"/>
          </a:xfrm>
          <a:prstGeom prst="rect">
            <a:avLst/>
          </a:prstGeom>
        </p:spPr>
        <p:txBody>
          <a:bodyPr vert="horz" wrap="square" lIns="0" tIns="13335" rIns="0" bIns="0" rtlCol="0" anchor="ctr">
            <a:spAutoFit/>
          </a:bodyPr>
          <a:lstStyle/>
          <a:p>
            <a:pPr marL="12700">
              <a:lnSpc>
                <a:spcPct val="100000"/>
              </a:lnSpc>
              <a:spcBef>
                <a:spcPts val="105"/>
              </a:spcBef>
            </a:pPr>
            <a:r>
              <a:rPr sz="3200" spc="30" dirty="0"/>
              <a:t>Fundamental</a:t>
            </a:r>
            <a:r>
              <a:rPr sz="3200" spc="-175" dirty="0"/>
              <a:t> </a:t>
            </a:r>
            <a:r>
              <a:rPr sz="3200" spc="-20" dirty="0"/>
              <a:t>quality</a:t>
            </a:r>
            <a:r>
              <a:rPr sz="3200" spc="-135" dirty="0"/>
              <a:t> </a:t>
            </a:r>
            <a:r>
              <a:rPr sz="3200" spc="-10" dirty="0"/>
              <a:t>criteria</a:t>
            </a:r>
            <a:endParaRPr sz="3200"/>
          </a:p>
        </p:txBody>
      </p:sp>
      <p:sp>
        <p:nvSpPr>
          <p:cNvPr id="4" name="object 4"/>
          <p:cNvSpPr txBox="1"/>
          <p:nvPr/>
        </p:nvSpPr>
        <p:spPr>
          <a:xfrm>
            <a:off x="1854201" y="142444"/>
            <a:ext cx="3180715" cy="228909"/>
          </a:xfrm>
          <a:prstGeom prst="rect">
            <a:avLst/>
          </a:prstGeom>
        </p:spPr>
        <p:txBody>
          <a:bodyPr vert="horz" wrap="square" lIns="0" tIns="13335" rIns="0" bIns="0" rtlCol="0">
            <a:spAutoFit/>
          </a:bodyPr>
          <a:lstStyle/>
          <a:p>
            <a:pPr marL="12700">
              <a:spcBef>
                <a:spcPts val="105"/>
              </a:spcBef>
            </a:pPr>
            <a:r>
              <a:rPr sz="1400" spc="25" dirty="0">
                <a:solidFill>
                  <a:srgbClr val="4564AE"/>
                </a:solidFill>
                <a:latin typeface="Tahoma"/>
                <a:cs typeface="Tahoma"/>
              </a:rPr>
              <a:t>The</a:t>
            </a:r>
            <a:r>
              <a:rPr sz="1400" spc="-80" dirty="0">
                <a:solidFill>
                  <a:srgbClr val="4564AE"/>
                </a:solidFill>
                <a:latin typeface="Tahoma"/>
                <a:cs typeface="Tahoma"/>
              </a:rPr>
              <a:t> </a:t>
            </a:r>
            <a:r>
              <a:rPr sz="1400" spc="15" dirty="0">
                <a:solidFill>
                  <a:srgbClr val="4564AE"/>
                </a:solidFill>
                <a:latin typeface="Tahoma"/>
                <a:cs typeface="Tahoma"/>
              </a:rPr>
              <a:t>carbon</a:t>
            </a:r>
            <a:r>
              <a:rPr sz="1400" spc="-90" dirty="0">
                <a:solidFill>
                  <a:srgbClr val="4564AE"/>
                </a:solidFill>
                <a:latin typeface="Tahoma"/>
                <a:cs typeface="Tahoma"/>
              </a:rPr>
              <a:t> </a:t>
            </a:r>
            <a:r>
              <a:rPr sz="1400" spc="-5" dirty="0">
                <a:solidFill>
                  <a:srgbClr val="4564AE"/>
                </a:solidFill>
                <a:latin typeface="Tahoma"/>
                <a:cs typeface="Tahoma"/>
              </a:rPr>
              <a:t>certification</a:t>
            </a:r>
            <a:r>
              <a:rPr sz="1400" spc="-95" dirty="0">
                <a:solidFill>
                  <a:srgbClr val="4564AE"/>
                </a:solidFill>
                <a:latin typeface="Tahoma"/>
                <a:cs typeface="Tahoma"/>
              </a:rPr>
              <a:t> </a:t>
            </a:r>
            <a:r>
              <a:rPr sz="1400" spc="25" dirty="0">
                <a:solidFill>
                  <a:srgbClr val="4564AE"/>
                </a:solidFill>
                <a:latin typeface="Tahoma"/>
                <a:cs typeface="Tahoma"/>
              </a:rPr>
              <a:t>mechanics</a:t>
            </a:r>
            <a:r>
              <a:rPr sz="1400" spc="-110" dirty="0">
                <a:solidFill>
                  <a:srgbClr val="4564AE"/>
                </a:solidFill>
                <a:latin typeface="Tahoma"/>
                <a:cs typeface="Tahoma"/>
              </a:rPr>
              <a:t> </a:t>
            </a:r>
            <a:r>
              <a:rPr sz="1400" spc="-50" dirty="0">
                <a:solidFill>
                  <a:srgbClr val="4564AE"/>
                </a:solidFill>
                <a:latin typeface="Tahoma"/>
                <a:cs typeface="Tahoma"/>
              </a:rPr>
              <a:t>(2/2)</a:t>
            </a:r>
            <a:endParaRPr sz="1400">
              <a:latin typeface="Tahoma"/>
              <a:cs typeface="Tahoma"/>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806371"/>
            <a:ext cx="10515600" cy="443070"/>
          </a:xfrm>
          <a:prstGeom prst="rect">
            <a:avLst/>
          </a:prstGeom>
        </p:spPr>
        <p:txBody>
          <a:bodyPr vert="horz" wrap="square" lIns="0" tIns="12065" rIns="0" bIns="0" rtlCol="0" anchor="ctr">
            <a:spAutoFit/>
          </a:bodyPr>
          <a:lstStyle/>
          <a:p>
            <a:pPr marL="12700" marR="5080">
              <a:lnSpc>
                <a:spcPct val="100000"/>
              </a:lnSpc>
              <a:spcBef>
                <a:spcPts val="95"/>
              </a:spcBef>
            </a:pPr>
            <a:r>
              <a:rPr sz="2800" spc="65" dirty="0"/>
              <a:t>Carbon</a:t>
            </a:r>
            <a:r>
              <a:rPr sz="2800" spc="-100" dirty="0"/>
              <a:t> </a:t>
            </a:r>
            <a:r>
              <a:rPr sz="2800" spc="-10" dirty="0"/>
              <a:t>certification</a:t>
            </a:r>
            <a:r>
              <a:rPr sz="2800" spc="-110" dirty="0"/>
              <a:t> </a:t>
            </a:r>
            <a:r>
              <a:rPr sz="2800" spc="65" dirty="0"/>
              <a:t>is</a:t>
            </a:r>
            <a:r>
              <a:rPr sz="2800" spc="-105" dirty="0"/>
              <a:t> </a:t>
            </a:r>
            <a:r>
              <a:rPr sz="2800" spc="85" dirty="0"/>
              <a:t>a</a:t>
            </a:r>
            <a:r>
              <a:rPr sz="2800" spc="-114" dirty="0"/>
              <a:t> </a:t>
            </a:r>
            <a:r>
              <a:rPr sz="2800" spc="-25" dirty="0"/>
              <a:t>multi-functional</a:t>
            </a:r>
            <a:r>
              <a:rPr sz="2800" spc="-80" dirty="0"/>
              <a:t> </a:t>
            </a:r>
            <a:r>
              <a:rPr sz="2800" spc="20" dirty="0"/>
              <a:t>finance </a:t>
            </a:r>
            <a:r>
              <a:rPr sz="2800" spc="-860" dirty="0"/>
              <a:t> </a:t>
            </a:r>
            <a:r>
              <a:rPr sz="2800" spc="-25" dirty="0"/>
              <a:t>instrument</a:t>
            </a:r>
            <a:endParaRPr sz="2800"/>
          </a:p>
        </p:txBody>
      </p:sp>
      <p:sp>
        <p:nvSpPr>
          <p:cNvPr id="3" name="object 3"/>
          <p:cNvSpPr txBox="1"/>
          <p:nvPr/>
        </p:nvSpPr>
        <p:spPr>
          <a:xfrm>
            <a:off x="2738730" y="1721562"/>
            <a:ext cx="2232025" cy="1094105"/>
          </a:xfrm>
          <a:prstGeom prst="rect">
            <a:avLst/>
          </a:prstGeom>
        </p:spPr>
        <p:txBody>
          <a:bodyPr vert="horz" wrap="square" lIns="0" tIns="13335" rIns="0" bIns="0" rtlCol="0">
            <a:spAutoFit/>
          </a:bodyPr>
          <a:lstStyle/>
          <a:p>
            <a:pPr marL="355600" marR="5080" indent="-343535">
              <a:spcBef>
                <a:spcPts val="105"/>
              </a:spcBef>
              <a:buFont typeface="Arial MT"/>
              <a:buChar char="•"/>
              <a:tabLst>
                <a:tab pos="354965" algn="l"/>
                <a:tab pos="356235" algn="l"/>
                <a:tab pos="1422400" algn="l"/>
              </a:tabLst>
            </a:pPr>
            <a:r>
              <a:rPr sz="1400" b="1" spc="-110" dirty="0">
                <a:solidFill>
                  <a:srgbClr val="404041"/>
                </a:solidFill>
                <a:latin typeface="Arial"/>
                <a:cs typeface="Arial"/>
              </a:rPr>
              <a:t>V</a:t>
            </a:r>
            <a:r>
              <a:rPr sz="1400" b="1" spc="-10" dirty="0">
                <a:solidFill>
                  <a:srgbClr val="404041"/>
                </a:solidFill>
                <a:latin typeface="Arial"/>
                <a:cs typeface="Arial"/>
              </a:rPr>
              <a:t>o</a:t>
            </a:r>
            <a:r>
              <a:rPr sz="1400" b="1" dirty="0">
                <a:solidFill>
                  <a:srgbClr val="404041"/>
                </a:solidFill>
                <a:latin typeface="Arial"/>
                <a:cs typeface="Arial"/>
              </a:rPr>
              <a:t>l</a:t>
            </a:r>
            <a:r>
              <a:rPr sz="1400" b="1" spc="-10" dirty="0">
                <a:solidFill>
                  <a:srgbClr val="404041"/>
                </a:solidFill>
                <a:latin typeface="Arial"/>
                <a:cs typeface="Arial"/>
              </a:rPr>
              <a:t>un</a:t>
            </a:r>
            <a:r>
              <a:rPr sz="1400" b="1" spc="-15" dirty="0">
                <a:solidFill>
                  <a:srgbClr val="404041"/>
                </a:solidFill>
                <a:latin typeface="Arial"/>
                <a:cs typeface="Arial"/>
              </a:rPr>
              <a:t>t</a:t>
            </a:r>
            <a:r>
              <a:rPr sz="1400" b="1" dirty="0">
                <a:solidFill>
                  <a:srgbClr val="404041"/>
                </a:solidFill>
                <a:latin typeface="Arial"/>
                <a:cs typeface="Arial"/>
              </a:rPr>
              <a:t>a</a:t>
            </a:r>
            <a:r>
              <a:rPr sz="1400" b="1" spc="10" dirty="0">
                <a:solidFill>
                  <a:srgbClr val="404041"/>
                </a:solidFill>
                <a:latin typeface="Arial"/>
                <a:cs typeface="Arial"/>
              </a:rPr>
              <a:t>r</a:t>
            </a:r>
            <a:r>
              <a:rPr sz="1400" b="1" dirty="0">
                <a:solidFill>
                  <a:srgbClr val="404041"/>
                </a:solidFill>
                <a:latin typeface="Arial"/>
                <a:cs typeface="Arial"/>
              </a:rPr>
              <a:t>y	</a:t>
            </a:r>
            <a:r>
              <a:rPr sz="1400" b="1" spc="-10" dirty="0">
                <a:solidFill>
                  <a:srgbClr val="404041"/>
                </a:solidFill>
                <a:latin typeface="Arial"/>
                <a:cs typeface="Arial"/>
              </a:rPr>
              <a:t>pu</a:t>
            </a:r>
            <a:r>
              <a:rPr sz="1400" b="1" dirty="0">
                <a:solidFill>
                  <a:srgbClr val="404041"/>
                </a:solidFill>
                <a:latin typeface="Arial"/>
                <a:cs typeface="Arial"/>
              </a:rPr>
              <a:t>rc</a:t>
            </a:r>
            <a:r>
              <a:rPr sz="1400" b="1" spc="-10" dirty="0">
                <a:solidFill>
                  <a:srgbClr val="404041"/>
                </a:solidFill>
                <a:latin typeface="Arial"/>
                <a:cs typeface="Arial"/>
              </a:rPr>
              <a:t>h</a:t>
            </a:r>
            <a:r>
              <a:rPr sz="1400" b="1" dirty="0">
                <a:solidFill>
                  <a:srgbClr val="404041"/>
                </a:solidFill>
                <a:latin typeface="Arial"/>
                <a:cs typeface="Arial"/>
              </a:rPr>
              <a:t>ase  </a:t>
            </a:r>
            <a:r>
              <a:rPr sz="1400" b="1" spc="-5" dirty="0">
                <a:solidFill>
                  <a:srgbClr val="404041"/>
                </a:solidFill>
                <a:latin typeface="Arial"/>
                <a:cs typeface="Arial"/>
              </a:rPr>
              <a:t>of</a:t>
            </a:r>
            <a:r>
              <a:rPr sz="1400" b="1" spc="20" dirty="0">
                <a:solidFill>
                  <a:srgbClr val="404041"/>
                </a:solidFill>
                <a:latin typeface="Arial"/>
                <a:cs typeface="Arial"/>
              </a:rPr>
              <a:t> </a:t>
            </a:r>
            <a:r>
              <a:rPr sz="1400" b="1" spc="-5" dirty="0">
                <a:solidFill>
                  <a:srgbClr val="404041"/>
                </a:solidFill>
                <a:latin typeface="Arial"/>
                <a:cs typeface="Arial"/>
              </a:rPr>
              <a:t>carbon</a:t>
            </a:r>
            <a:r>
              <a:rPr sz="1400" b="1" spc="15" dirty="0">
                <a:solidFill>
                  <a:srgbClr val="404041"/>
                </a:solidFill>
                <a:latin typeface="Arial"/>
                <a:cs typeface="Arial"/>
              </a:rPr>
              <a:t> </a:t>
            </a:r>
            <a:r>
              <a:rPr sz="1400" b="1" spc="-5" dirty="0">
                <a:solidFill>
                  <a:srgbClr val="404041"/>
                </a:solidFill>
                <a:latin typeface="Arial"/>
                <a:cs typeface="Arial"/>
              </a:rPr>
              <a:t>credits</a:t>
            </a:r>
            <a:r>
              <a:rPr sz="1400" b="1" spc="15" dirty="0">
                <a:solidFill>
                  <a:srgbClr val="404041"/>
                </a:solidFill>
                <a:latin typeface="Arial"/>
                <a:cs typeface="Arial"/>
              </a:rPr>
              <a:t> by </a:t>
            </a:r>
            <a:r>
              <a:rPr sz="1400" b="1" spc="-375" dirty="0">
                <a:solidFill>
                  <a:srgbClr val="404041"/>
                </a:solidFill>
                <a:latin typeface="Arial"/>
                <a:cs typeface="Arial"/>
              </a:rPr>
              <a:t> </a:t>
            </a:r>
            <a:r>
              <a:rPr sz="1400" b="1" spc="-5" dirty="0">
                <a:solidFill>
                  <a:srgbClr val="404041"/>
                </a:solidFill>
                <a:latin typeface="Arial"/>
                <a:cs typeface="Arial"/>
              </a:rPr>
              <a:t>companies, </a:t>
            </a:r>
            <a:r>
              <a:rPr sz="1400" b="1" dirty="0">
                <a:solidFill>
                  <a:srgbClr val="404041"/>
                </a:solidFill>
                <a:latin typeface="Arial"/>
                <a:cs typeface="Arial"/>
              </a:rPr>
              <a:t> </a:t>
            </a:r>
            <a:r>
              <a:rPr sz="1400" b="1" spc="-5" dirty="0">
                <a:solidFill>
                  <a:srgbClr val="404041"/>
                </a:solidFill>
                <a:latin typeface="Arial"/>
                <a:cs typeface="Arial"/>
              </a:rPr>
              <a:t>communities, </a:t>
            </a:r>
            <a:r>
              <a:rPr sz="1400" b="1" dirty="0">
                <a:solidFill>
                  <a:srgbClr val="404041"/>
                </a:solidFill>
                <a:latin typeface="Arial"/>
                <a:cs typeface="Arial"/>
              </a:rPr>
              <a:t> </a:t>
            </a:r>
            <a:r>
              <a:rPr sz="1400" b="1" spc="-5" dirty="0">
                <a:solidFill>
                  <a:srgbClr val="404041"/>
                </a:solidFill>
                <a:latin typeface="Arial"/>
                <a:cs typeface="Arial"/>
              </a:rPr>
              <a:t>individuals:</a:t>
            </a:r>
            <a:endParaRPr sz="1400">
              <a:latin typeface="Arial"/>
              <a:cs typeface="Arial"/>
            </a:endParaRPr>
          </a:p>
        </p:txBody>
      </p:sp>
      <p:sp>
        <p:nvSpPr>
          <p:cNvPr id="4" name="object 4"/>
          <p:cNvSpPr txBox="1"/>
          <p:nvPr/>
        </p:nvSpPr>
        <p:spPr>
          <a:xfrm>
            <a:off x="3195954" y="2827146"/>
            <a:ext cx="1769110" cy="793750"/>
          </a:xfrm>
          <a:prstGeom prst="rect">
            <a:avLst/>
          </a:prstGeom>
        </p:spPr>
        <p:txBody>
          <a:bodyPr vert="horz" wrap="square" lIns="0" tIns="12700" rIns="0" bIns="0" rtlCol="0">
            <a:spAutoFit/>
          </a:bodyPr>
          <a:lstStyle/>
          <a:p>
            <a:pPr marL="299085" marR="5080" indent="-287020" algn="just">
              <a:spcBef>
                <a:spcPts val="100"/>
              </a:spcBef>
              <a:buFont typeface="Arial MT"/>
              <a:buChar char="–"/>
              <a:tabLst>
                <a:tab pos="299720" algn="l"/>
                <a:tab pos="1628139" algn="l"/>
              </a:tabLst>
            </a:pPr>
            <a:r>
              <a:rPr sz="1200" spc="80" dirty="0">
                <a:solidFill>
                  <a:srgbClr val="404041"/>
                </a:solidFill>
                <a:latin typeface="Tahoma"/>
                <a:cs typeface="Tahoma"/>
              </a:rPr>
              <a:t>C</a:t>
            </a:r>
            <a:r>
              <a:rPr sz="1200" spc="65" dirty="0">
                <a:solidFill>
                  <a:srgbClr val="404041"/>
                </a:solidFill>
                <a:latin typeface="Tahoma"/>
                <a:cs typeface="Tahoma"/>
              </a:rPr>
              <a:t>o</a:t>
            </a:r>
            <a:r>
              <a:rPr sz="1200" spc="-5" dirty="0">
                <a:solidFill>
                  <a:srgbClr val="404041"/>
                </a:solidFill>
                <a:latin typeface="Tahoma"/>
                <a:cs typeface="Tahoma"/>
              </a:rPr>
              <a:t>n</a:t>
            </a:r>
            <a:r>
              <a:rPr sz="1200" spc="-45" dirty="0">
                <a:solidFill>
                  <a:srgbClr val="404041"/>
                </a:solidFill>
                <a:latin typeface="Tahoma"/>
                <a:cs typeface="Tahoma"/>
              </a:rPr>
              <a:t>tr</a:t>
            </a:r>
            <a:r>
              <a:rPr sz="1200" spc="-35" dirty="0">
                <a:solidFill>
                  <a:srgbClr val="404041"/>
                </a:solidFill>
                <a:latin typeface="Tahoma"/>
                <a:cs typeface="Tahoma"/>
              </a:rPr>
              <a:t>i</a:t>
            </a:r>
            <a:r>
              <a:rPr sz="1200" spc="-10" dirty="0">
                <a:solidFill>
                  <a:srgbClr val="404041"/>
                </a:solidFill>
                <a:latin typeface="Tahoma"/>
                <a:cs typeface="Tahoma"/>
              </a:rPr>
              <a:t>b</a:t>
            </a:r>
            <a:r>
              <a:rPr sz="1200" spc="-5" dirty="0">
                <a:solidFill>
                  <a:srgbClr val="404041"/>
                </a:solidFill>
                <a:latin typeface="Tahoma"/>
                <a:cs typeface="Tahoma"/>
              </a:rPr>
              <a:t>u</a:t>
            </a:r>
            <a:r>
              <a:rPr sz="1200" spc="-45" dirty="0">
                <a:solidFill>
                  <a:srgbClr val="404041"/>
                </a:solidFill>
                <a:latin typeface="Tahoma"/>
                <a:cs typeface="Tahoma"/>
              </a:rPr>
              <a:t>t</a:t>
            </a:r>
            <a:r>
              <a:rPr sz="1200" spc="-50" dirty="0">
                <a:solidFill>
                  <a:srgbClr val="404041"/>
                </a:solidFill>
                <a:latin typeface="Tahoma"/>
                <a:cs typeface="Tahoma"/>
              </a:rPr>
              <a:t>i</a:t>
            </a:r>
            <a:r>
              <a:rPr sz="1200" spc="5" dirty="0">
                <a:solidFill>
                  <a:srgbClr val="404041"/>
                </a:solidFill>
                <a:latin typeface="Tahoma"/>
                <a:cs typeface="Tahoma"/>
              </a:rPr>
              <a:t>o</a:t>
            </a:r>
            <a:r>
              <a:rPr sz="1200" spc="-5" dirty="0">
                <a:solidFill>
                  <a:srgbClr val="404041"/>
                </a:solidFill>
                <a:latin typeface="Tahoma"/>
                <a:cs typeface="Tahoma"/>
              </a:rPr>
              <a:t>n</a:t>
            </a:r>
            <a:r>
              <a:rPr sz="1200" dirty="0">
                <a:solidFill>
                  <a:srgbClr val="404041"/>
                </a:solidFill>
                <a:latin typeface="Tahoma"/>
                <a:cs typeface="Tahoma"/>
              </a:rPr>
              <a:t>	</a:t>
            </a:r>
            <a:r>
              <a:rPr sz="1200" spc="-25" dirty="0">
                <a:solidFill>
                  <a:srgbClr val="404041"/>
                </a:solidFill>
                <a:latin typeface="Tahoma"/>
                <a:cs typeface="Tahoma"/>
              </a:rPr>
              <a:t>to  </a:t>
            </a:r>
            <a:r>
              <a:rPr sz="1200" dirty="0">
                <a:solidFill>
                  <a:srgbClr val="404041"/>
                </a:solidFill>
                <a:latin typeface="Tahoma"/>
                <a:cs typeface="Tahoma"/>
              </a:rPr>
              <a:t>climate</a:t>
            </a:r>
            <a:r>
              <a:rPr sz="1200" spc="5" dirty="0">
                <a:solidFill>
                  <a:srgbClr val="404041"/>
                </a:solidFill>
                <a:latin typeface="Tahoma"/>
                <a:cs typeface="Tahoma"/>
              </a:rPr>
              <a:t> </a:t>
            </a:r>
            <a:r>
              <a:rPr sz="1200" spc="-10" dirty="0">
                <a:solidFill>
                  <a:srgbClr val="404041"/>
                </a:solidFill>
                <a:latin typeface="Tahoma"/>
                <a:cs typeface="Tahoma"/>
              </a:rPr>
              <a:t>mitigations </a:t>
            </a:r>
            <a:r>
              <a:rPr sz="1200" spc="-360" dirty="0">
                <a:solidFill>
                  <a:srgbClr val="404041"/>
                </a:solidFill>
                <a:latin typeface="Tahoma"/>
                <a:cs typeface="Tahoma"/>
              </a:rPr>
              <a:t> </a:t>
            </a:r>
            <a:r>
              <a:rPr sz="1200" spc="-15" dirty="0">
                <a:solidFill>
                  <a:srgbClr val="404041"/>
                </a:solidFill>
                <a:latin typeface="Tahoma"/>
                <a:cs typeface="Tahoma"/>
              </a:rPr>
              <a:t>efforts</a:t>
            </a:r>
            <a:endParaRPr sz="1200">
              <a:latin typeface="Tahoma"/>
              <a:cs typeface="Tahoma"/>
            </a:endParaRPr>
          </a:p>
          <a:p>
            <a:pPr marL="299085" indent="-287020" algn="just">
              <a:spcBef>
                <a:spcPts val="290"/>
              </a:spcBef>
              <a:buFont typeface="Arial MT"/>
              <a:buChar char="–"/>
              <a:tabLst>
                <a:tab pos="299720" algn="l"/>
              </a:tabLst>
            </a:pPr>
            <a:r>
              <a:rPr sz="1200" spc="25" dirty="0">
                <a:solidFill>
                  <a:srgbClr val="404041"/>
                </a:solidFill>
                <a:latin typeface="Tahoma"/>
                <a:cs typeface="Tahoma"/>
              </a:rPr>
              <a:t>Carbon</a:t>
            </a:r>
            <a:r>
              <a:rPr sz="1200" spc="-95" dirty="0">
                <a:solidFill>
                  <a:srgbClr val="404041"/>
                </a:solidFill>
                <a:latin typeface="Tahoma"/>
                <a:cs typeface="Tahoma"/>
              </a:rPr>
              <a:t> </a:t>
            </a:r>
            <a:r>
              <a:rPr sz="1200" spc="-15" dirty="0">
                <a:solidFill>
                  <a:srgbClr val="404041"/>
                </a:solidFill>
                <a:latin typeface="Tahoma"/>
                <a:cs typeface="Tahoma"/>
              </a:rPr>
              <a:t>offsetting</a:t>
            </a:r>
            <a:endParaRPr sz="1200">
              <a:latin typeface="Tahoma"/>
              <a:cs typeface="Tahoma"/>
            </a:endParaRPr>
          </a:p>
        </p:txBody>
      </p:sp>
      <p:sp>
        <p:nvSpPr>
          <p:cNvPr id="5" name="object 5"/>
          <p:cNvSpPr/>
          <p:nvPr/>
        </p:nvSpPr>
        <p:spPr>
          <a:xfrm>
            <a:off x="5454396" y="2479548"/>
            <a:ext cx="1728470" cy="1728470"/>
          </a:xfrm>
          <a:custGeom>
            <a:avLst/>
            <a:gdLst/>
            <a:ahLst/>
            <a:cxnLst/>
            <a:rect l="l" t="t" r="r" b="b"/>
            <a:pathLst>
              <a:path w="1728470" h="1728470">
                <a:moveTo>
                  <a:pt x="864107" y="0"/>
                </a:moveTo>
                <a:lnTo>
                  <a:pt x="816693" y="1278"/>
                </a:lnTo>
                <a:lnTo>
                  <a:pt x="769948" y="5070"/>
                </a:lnTo>
                <a:lnTo>
                  <a:pt x="723937" y="11308"/>
                </a:lnTo>
                <a:lnTo>
                  <a:pt x="678726" y="19928"/>
                </a:lnTo>
                <a:lnTo>
                  <a:pt x="634382" y="30864"/>
                </a:lnTo>
                <a:lnTo>
                  <a:pt x="590970" y="44049"/>
                </a:lnTo>
                <a:lnTo>
                  <a:pt x="548556" y="59418"/>
                </a:lnTo>
                <a:lnTo>
                  <a:pt x="507206" y="76905"/>
                </a:lnTo>
                <a:lnTo>
                  <a:pt x="466986" y="96444"/>
                </a:lnTo>
                <a:lnTo>
                  <a:pt x="427961" y="117968"/>
                </a:lnTo>
                <a:lnTo>
                  <a:pt x="390198" y="141413"/>
                </a:lnTo>
                <a:lnTo>
                  <a:pt x="353763" y="166713"/>
                </a:lnTo>
                <a:lnTo>
                  <a:pt x="318720" y="193801"/>
                </a:lnTo>
                <a:lnTo>
                  <a:pt x="285137" y="222611"/>
                </a:lnTo>
                <a:lnTo>
                  <a:pt x="253079" y="253079"/>
                </a:lnTo>
                <a:lnTo>
                  <a:pt x="222611" y="285137"/>
                </a:lnTo>
                <a:lnTo>
                  <a:pt x="193801" y="318720"/>
                </a:lnTo>
                <a:lnTo>
                  <a:pt x="166713" y="353763"/>
                </a:lnTo>
                <a:lnTo>
                  <a:pt x="141413" y="390198"/>
                </a:lnTo>
                <a:lnTo>
                  <a:pt x="117968" y="427961"/>
                </a:lnTo>
                <a:lnTo>
                  <a:pt x="96444" y="466986"/>
                </a:lnTo>
                <a:lnTo>
                  <a:pt x="76905" y="507206"/>
                </a:lnTo>
                <a:lnTo>
                  <a:pt x="59418" y="548556"/>
                </a:lnTo>
                <a:lnTo>
                  <a:pt x="44049" y="590970"/>
                </a:lnTo>
                <a:lnTo>
                  <a:pt x="30864" y="634382"/>
                </a:lnTo>
                <a:lnTo>
                  <a:pt x="19928" y="678726"/>
                </a:lnTo>
                <a:lnTo>
                  <a:pt x="11308" y="723937"/>
                </a:lnTo>
                <a:lnTo>
                  <a:pt x="5070" y="769948"/>
                </a:lnTo>
                <a:lnTo>
                  <a:pt x="1278" y="816693"/>
                </a:lnTo>
                <a:lnTo>
                  <a:pt x="0" y="864107"/>
                </a:lnTo>
                <a:lnTo>
                  <a:pt x="1278" y="911522"/>
                </a:lnTo>
                <a:lnTo>
                  <a:pt x="5070" y="958267"/>
                </a:lnTo>
                <a:lnTo>
                  <a:pt x="11308" y="1004278"/>
                </a:lnTo>
                <a:lnTo>
                  <a:pt x="19928" y="1049489"/>
                </a:lnTo>
                <a:lnTo>
                  <a:pt x="30864" y="1093833"/>
                </a:lnTo>
                <a:lnTo>
                  <a:pt x="44049" y="1137245"/>
                </a:lnTo>
                <a:lnTo>
                  <a:pt x="59418" y="1179659"/>
                </a:lnTo>
                <a:lnTo>
                  <a:pt x="76905" y="1221009"/>
                </a:lnTo>
                <a:lnTo>
                  <a:pt x="96444" y="1261229"/>
                </a:lnTo>
                <a:lnTo>
                  <a:pt x="117968" y="1300254"/>
                </a:lnTo>
                <a:lnTo>
                  <a:pt x="141413" y="1338017"/>
                </a:lnTo>
                <a:lnTo>
                  <a:pt x="166713" y="1374452"/>
                </a:lnTo>
                <a:lnTo>
                  <a:pt x="193801" y="1409495"/>
                </a:lnTo>
                <a:lnTo>
                  <a:pt x="222611" y="1443078"/>
                </a:lnTo>
                <a:lnTo>
                  <a:pt x="253079" y="1475136"/>
                </a:lnTo>
                <a:lnTo>
                  <a:pt x="285137" y="1505604"/>
                </a:lnTo>
                <a:lnTo>
                  <a:pt x="318720" y="1534414"/>
                </a:lnTo>
                <a:lnTo>
                  <a:pt x="353763" y="1561502"/>
                </a:lnTo>
                <a:lnTo>
                  <a:pt x="390198" y="1586802"/>
                </a:lnTo>
                <a:lnTo>
                  <a:pt x="427961" y="1610247"/>
                </a:lnTo>
                <a:lnTo>
                  <a:pt x="466986" y="1631771"/>
                </a:lnTo>
                <a:lnTo>
                  <a:pt x="507206" y="1651310"/>
                </a:lnTo>
                <a:lnTo>
                  <a:pt x="548556" y="1668797"/>
                </a:lnTo>
                <a:lnTo>
                  <a:pt x="590970" y="1684166"/>
                </a:lnTo>
                <a:lnTo>
                  <a:pt x="634382" y="1697351"/>
                </a:lnTo>
                <a:lnTo>
                  <a:pt x="678726" y="1708287"/>
                </a:lnTo>
                <a:lnTo>
                  <a:pt x="723937" y="1716907"/>
                </a:lnTo>
                <a:lnTo>
                  <a:pt x="769948" y="1723145"/>
                </a:lnTo>
                <a:lnTo>
                  <a:pt x="816693" y="1726937"/>
                </a:lnTo>
                <a:lnTo>
                  <a:pt x="864107" y="1728215"/>
                </a:lnTo>
                <a:lnTo>
                  <a:pt x="911522" y="1726937"/>
                </a:lnTo>
                <a:lnTo>
                  <a:pt x="958267" y="1723145"/>
                </a:lnTo>
                <a:lnTo>
                  <a:pt x="1004278" y="1716907"/>
                </a:lnTo>
                <a:lnTo>
                  <a:pt x="1049489" y="1708287"/>
                </a:lnTo>
                <a:lnTo>
                  <a:pt x="1093833" y="1697351"/>
                </a:lnTo>
                <a:lnTo>
                  <a:pt x="1137245" y="1684166"/>
                </a:lnTo>
                <a:lnTo>
                  <a:pt x="1179659" y="1668797"/>
                </a:lnTo>
                <a:lnTo>
                  <a:pt x="1221009" y="1651310"/>
                </a:lnTo>
                <a:lnTo>
                  <a:pt x="1261229" y="1631771"/>
                </a:lnTo>
                <a:lnTo>
                  <a:pt x="1300254" y="1610247"/>
                </a:lnTo>
                <a:lnTo>
                  <a:pt x="1338017" y="1586802"/>
                </a:lnTo>
                <a:lnTo>
                  <a:pt x="1374452" y="1561502"/>
                </a:lnTo>
                <a:lnTo>
                  <a:pt x="1409495" y="1534414"/>
                </a:lnTo>
                <a:lnTo>
                  <a:pt x="1443078" y="1505604"/>
                </a:lnTo>
                <a:lnTo>
                  <a:pt x="1475136" y="1475136"/>
                </a:lnTo>
                <a:lnTo>
                  <a:pt x="1505604" y="1443078"/>
                </a:lnTo>
                <a:lnTo>
                  <a:pt x="1534414" y="1409495"/>
                </a:lnTo>
                <a:lnTo>
                  <a:pt x="1561502" y="1374452"/>
                </a:lnTo>
                <a:lnTo>
                  <a:pt x="1586802" y="1338017"/>
                </a:lnTo>
                <a:lnTo>
                  <a:pt x="1610247" y="1300254"/>
                </a:lnTo>
                <a:lnTo>
                  <a:pt x="1631771" y="1261229"/>
                </a:lnTo>
                <a:lnTo>
                  <a:pt x="1651310" y="1221009"/>
                </a:lnTo>
                <a:lnTo>
                  <a:pt x="1668797" y="1179659"/>
                </a:lnTo>
                <a:lnTo>
                  <a:pt x="1684166" y="1137245"/>
                </a:lnTo>
                <a:lnTo>
                  <a:pt x="1697351" y="1093833"/>
                </a:lnTo>
                <a:lnTo>
                  <a:pt x="1708287" y="1049489"/>
                </a:lnTo>
                <a:lnTo>
                  <a:pt x="1716907" y="1004278"/>
                </a:lnTo>
                <a:lnTo>
                  <a:pt x="1723145" y="958267"/>
                </a:lnTo>
                <a:lnTo>
                  <a:pt x="1726937" y="911522"/>
                </a:lnTo>
                <a:lnTo>
                  <a:pt x="1728215" y="864107"/>
                </a:lnTo>
                <a:lnTo>
                  <a:pt x="1726937" y="816693"/>
                </a:lnTo>
                <a:lnTo>
                  <a:pt x="1723145" y="769948"/>
                </a:lnTo>
                <a:lnTo>
                  <a:pt x="1716907" y="723937"/>
                </a:lnTo>
                <a:lnTo>
                  <a:pt x="1708287" y="678726"/>
                </a:lnTo>
                <a:lnTo>
                  <a:pt x="1697351" y="634382"/>
                </a:lnTo>
                <a:lnTo>
                  <a:pt x="1684166" y="590970"/>
                </a:lnTo>
                <a:lnTo>
                  <a:pt x="1668797" y="548556"/>
                </a:lnTo>
                <a:lnTo>
                  <a:pt x="1651310" y="507206"/>
                </a:lnTo>
                <a:lnTo>
                  <a:pt x="1631771" y="466986"/>
                </a:lnTo>
                <a:lnTo>
                  <a:pt x="1610247" y="427961"/>
                </a:lnTo>
                <a:lnTo>
                  <a:pt x="1586802" y="390198"/>
                </a:lnTo>
                <a:lnTo>
                  <a:pt x="1561502" y="353763"/>
                </a:lnTo>
                <a:lnTo>
                  <a:pt x="1534414" y="318720"/>
                </a:lnTo>
                <a:lnTo>
                  <a:pt x="1505604" y="285137"/>
                </a:lnTo>
                <a:lnTo>
                  <a:pt x="1475136" y="253079"/>
                </a:lnTo>
                <a:lnTo>
                  <a:pt x="1443078" y="222611"/>
                </a:lnTo>
                <a:lnTo>
                  <a:pt x="1409495" y="193801"/>
                </a:lnTo>
                <a:lnTo>
                  <a:pt x="1374452" y="166713"/>
                </a:lnTo>
                <a:lnTo>
                  <a:pt x="1338017" y="141413"/>
                </a:lnTo>
                <a:lnTo>
                  <a:pt x="1300254" y="117968"/>
                </a:lnTo>
                <a:lnTo>
                  <a:pt x="1261229" y="96444"/>
                </a:lnTo>
                <a:lnTo>
                  <a:pt x="1221009" y="76905"/>
                </a:lnTo>
                <a:lnTo>
                  <a:pt x="1179659" y="59418"/>
                </a:lnTo>
                <a:lnTo>
                  <a:pt x="1137245" y="44049"/>
                </a:lnTo>
                <a:lnTo>
                  <a:pt x="1093833" y="30864"/>
                </a:lnTo>
                <a:lnTo>
                  <a:pt x="1049489" y="19928"/>
                </a:lnTo>
                <a:lnTo>
                  <a:pt x="1004278" y="11308"/>
                </a:lnTo>
                <a:lnTo>
                  <a:pt x="958267" y="5070"/>
                </a:lnTo>
                <a:lnTo>
                  <a:pt x="911522" y="1278"/>
                </a:lnTo>
                <a:lnTo>
                  <a:pt x="864107" y="0"/>
                </a:lnTo>
                <a:close/>
              </a:path>
            </a:pathLst>
          </a:custGeom>
          <a:solidFill>
            <a:srgbClr val="224089"/>
          </a:solidFill>
        </p:spPr>
        <p:txBody>
          <a:bodyPr wrap="square" lIns="0" tIns="0" rIns="0" bIns="0" rtlCol="0"/>
          <a:lstStyle/>
          <a:p>
            <a:endParaRPr/>
          </a:p>
        </p:txBody>
      </p:sp>
      <p:sp>
        <p:nvSpPr>
          <p:cNvPr id="6" name="object 6"/>
          <p:cNvSpPr txBox="1"/>
          <p:nvPr/>
        </p:nvSpPr>
        <p:spPr>
          <a:xfrm>
            <a:off x="5838190" y="3004820"/>
            <a:ext cx="965200" cy="666750"/>
          </a:xfrm>
          <a:prstGeom prst="rect">
            <a:avLst/>
          </a:prstGeom>
        </p:spPr>
        <p:txBody>
          <a:bodyPr vert="horz" wrap="square" lIns="0" tIns="13335" rIns="0" bIns="0" rtlCol="0">
            <a:spAutoFit/>
          </a:bodyPr>
          <a:lstStyle/>
          <a:p>
            <a:pPr marL="12700" marR="5080" indent="-1905" algn="ctr">
              <a:spcBef>
                <a:spcPts val="105"/>
              </a:spcBef>
            </a:pPr>
            <a:r>
              <a:rPr sz="1400" b="1" dirty="0">
                <a:solidFill>
                  <a:srgbClr val="FFFFFF"/>
                </a:solidFill>
                <a:latin typeface="Arial"/>
                <a:cs typeface="Arial"/>
              </a:rPr>
              <a:t>Certified </a:t>
            </a:r>
            <a:r>
              <a:rPr sz="1400" b="1" spc="5" dirty="0">
                <a:solidFill>
                  <a:srgbClr val="FFFFFF"/>
                </a:solidFill>
                <a:latin typeface="Arial"/>
                <a:cs typeface="Arial"/>
              </a:rPr>
              <a:t> </a:t>
            </a:r>
            <a:r>
              <a:rPr sz="1400" b="1" dirty="0">
                <a:solidFill>
                  <a:srgbClr val="FFFFFF"/>
                </a:solidFill>
                <a:latin typeface="Arial"/>
                <a:cs typeface="Arial"/>
              </a:rPr>
              <a:t>l</a:t>
            </a:r>
            <a:r>
              <a:rPr sz="1400" b="1" spc="-10" dirty="0">
                <a:solidFill>
                  <a:srgbClr val="FFFFFF"/>
                </a:solidFill>
                <a:latin typeface="Arial"/>
                <a:cs typeface="Arial"/>
              </a:rPr>
              <a:t>o</a:t>
            </a:r>
            <a:r>
              <a:rPr sz="1400" b="1" dirty="0">
                <a:solidFill>
                  <a:srgbClr val="FFFFFF"/>
                </a:solidFill>
                <a:latin typeface="Arial"/>
                <a:cs typeface="Arial"/>
              </a:rPr>
              <a:t>w</a:t>
            </a:r>
            <a:r>
              <a:rPr sz="1400" b="1" spc="-20" dirty="0">
                <a:solidFill>
                  <a:srgbClr val="FFFFFF"/>
                </a:solidFill>
                <a:latin typeface="Arial"/>
                <a:cs typeface="Arial"/>
              </a:rPr>
              <a:t> </a:t>
            </a:r>
            <a:r>
              <a:rPr sz="1400" b="1" dirty="0">
                <a:solidFill>
                  <a:srgbClr val="FFFFFF"/>
                </a:solidFill>
                <a:latin typeface="Arial"/>
                <a:cs typeface="Arial"/>
              </a:rPr>
              <a:t>ca</a:t>
            </a:r>
            <a:r>
              <a:rPr sz="1400" b="1" spc="5" dirty="0">
                <a:solidFill>
                  <a:srgbClr val="FFFFFF"/>
                </a:solidFill>
                <a:latin typeface="Arial"/>
                <a:cs typeface="Arial"/>
              </a:rPr>
              <a:t>r</a:t>
            </a:r>
            <a:r>
              <a:rPr sz="1400" b="1" dirty="0">
                <a:solidFill>
                  <a:srgbClr val="FFFFFF"/>
                </a:solidFill>
                <a:latin typeface="Arial"/>
                <a:cs typeface="Arial"/>
              </a:rPr>
              <a:t>b</a:t>
            </a:r>
            <a:r>
              <a:rPr sz="1400" b="1" spc="-10" dirty="0">
                <a:solidFill>
                  <a:srgbClr val="FFFFFF"/>
                </a:solidFill>
                <a:latin typeface="Arial"/>
                <a:cs typeface="Arial"/>
              </a:rPr>
              <a:t>o</a:t>
            </a:r>
            <a:r>
              <a:rPr sz="1400" b="1" dirty="0">
                <a:solidFill>
                  <a:srgbClr val="FFFFFF"/>
                </a:solidFill>
                <a:latin typeface="Arial"/>
                <a:cs typeface="Arial"/>
              </a:rPr>
              <a:t>n  </a:t>
            </a:r>
            <a:r>
              <a:rPr sz="1400" b="1" spc="-5" dirty="0">
                <a:solidFill>
                  <a:srgbClr val="FFFFFF"/>
                </a:solidFill>
                <a:latin typeface="Arial"/>
                <a:cs typeface="Arial"/>
              </a:rPr>
              <a:t>projects</a:t>
            </a:r>
            <a:endParaRPr sz="1400">
              <a:latin typeface="Arial"/>
              <a:cs typeface="Arial"/>
            </a:endParaRPr>
          </a:p>
        </p:txBody>
      </p:sp>
      <p:sp>
        <p:nvSpPr>
          <p:cNvPr id="7" name="object 7"/>
          <p:cNvSpPr txBox="1"/>
          <p:nvPr/>
        </p:nvSpPr>
        <p:spPr>
          <a:xfrm>
            <a:off x="7575550" y="1656080"/>
            <a:ext cx="1609090" cy="1093470"/>
          </a:xfrm>
          <a:prstGeom prst="rect">
            <a:avLst/>
          </a:prstGeom>
        </p:spPr>
        <p:txBody>
          <a:bodyPr vert="horz" wrap="square" lIns="0" tIns="13335" rIns="0" bIns="0" rtlCol="0">
            <a:spAutoFit/>
          </a:bodyPr>
          <a:lstStyle/>
          <a:p>
            <a:pPr marL="342265" marR="5080" indent="-342265" algn="r">
              <a:spcBef>
                <a:spcPts val="105"/>
              </a:spcBef>
              <a:buFont typeface="Arial MT"/>
              <a:buChar char="•"/>
              <a:tabLst>
                <a:tab pos="342265" algn="l"/>
                <a:tab pos="342900" algn="l"/>
              </a:tabLst>
            </a:pPr>
            <a:r>
              <a:rPr sz="1400" b="1" spc="-10" dirty="0">
                <a:solidFill>
                  <a:srgbClr val="404041"/>
                </a:solidFill>
                <a:latin typeface="Arial"/>
                <a:cs typeface="Arial"/>
              </a:rPr>
              <a:t>Fundings</a:t>
            </a:r>
            <a:r>
              <a:rPr sz="1400" b="1" spc="-75" dirty="0">
                <a:solidFill>
                  <a:srgbClr val="404041"/>
                </a:solidFill>
                <a:latin typeface="Arial"/>
                <a:cs typeface="Arial"/>
              </a:rPr>
              <a:t> </a:t>
            </a:r>
            <a:r>
              <a:rPr sz="1400" b="1" spc="-5" dirty="0">
                <a:solidFill>
                  <a:srgbClr val="404041"/>
                </a:solidFill>
                <a:latin typeface="Arial"/>
                <a:cs typeface="Arial"/>
              </a:rPr>
              <a:t>from</a:t>
            </a:r>
            <a:endParaRPr sz="1400">
              <a:latin typeface="Arial"/>
              <a:cs typeface="Arial"/>
            </a:endParaRPr>
          </a:p>
          <a:p>
            <a:pPr marL="127000" marR="5080" indent="420370" algn="r"/>
            <a:r>
              <a:rPr sz="1400" b="1" spc="-10" dirty="0">
                <a:solidFill>
                  <a:srgbClr val="404041"/>
                </a:solidFill>
                <a:latin typeface="Arial"/>
                <a:cs typeface="Arial"/>
              </a:rPr>
              <a:t>do</a:t>
            </a:r>
            <a:r>
              <a:rPr sz="1400" b="1" spc="25" dirty="0">
                <a:solidFill>
                  <a:srgbClr val="404041"/>
                </a:solidFill>
                <a:latin typeface="Arial"/>
                <a:cs typeface="Arial"/>
              </a:rPr>
              <a:t>w</a:t>
            </a:r>
            <a:r>
              <a:rPr sz="1400" b="1" spc="-10" dirty="0">
                <a:solidFill>
                  <a:srgbClr val="404041"/>
                </a:solidFill>
                <a:latin typeface="Arial"/>
                <a:cs typeface="Arial"/>
              </a:rPr>
              <a:t>n</a:t>
            </a:r>
            <a:r>
              <a:rPr sz="1400" b="1" dirty="0">
                <a:solidFill>
                  <a:srgbClr val="404041"/>
                </a:solidFill>
                <a:latin typeface="Arial"/>
                <a:cs typeface="Arial"/>
              </a:rPr>
              <a:t>s</a:t>
            </a:r>
            <a:r>
              <a:rPr sz="1400" b="1" spc="-15" dirty="0">
                <a:solidFill>
                  <a:srgbClr val="404041"/>
                </a:solidFill>
                <a:latin typeface="Arial"/>
                <a:cs typeface="Arial"/>
              </a:rPr>
              <a:t>t</a:t>
            </a:r>
            <a:r>
              <a:rPr sz="1400" b="1" dirty="0">
                <a:solidFill>
                  <a:srgbClr val="404041"/>
                </a:solidFill>
                <a:latin typeface="Arial"/>
                <a:cs typeface="Arial"/>
              </a:rPr>
              <a:t>re</a:t>
            </a:r>
            <a:r>
              <a:rPr sz="1400" b="1" spc="-20" dirty="0">
                <a:solidFill>
                  <a:srgbClr val="404041"/>
                </a:solidFill>
                <a:latin typeface="Arial"/>
                <a:cs typeface="Arial"/>
              </a:rPr>
              <a:t>a</a:t>
            </a:r>
            <a:r>
              <a:rPr sz="1400" b="1" dirty="0">
                <a:solidFill>
                  <a:srgbClr val="404041"/>
                </a:solidFill>
                <a:latin typeface="Arial"/>
                <a:cs typeface="Arial"/>
              </a:rPr>
              <a:t>m  </a:t>
            </a:r>
            <a:r>
              <a:rPr sz="1400" b="1" spc="-5" dirty="0">
                <a:solidFill>
                  <a:srgbClr val="404041"/>
                </a:solidFill>
                <a:latin typeface="Arial"/>
                <a:cs typeface="Arial"/>
              </a:rPr>
              <a:t>industries </a:t>
            </a:r>
            <a:r>
              <a:rPr sz="1400" b="1" dirty="0">
                <a:solidFill>
                  <a:srgbClr val="404041"/>
                </a:solidFill>
                <a:latin typeface="Arial"/>
                <a:cs typeface="Arial"/>
              </a:rPr>
              <a:t>to </a:t>
            </a:r>
            <a:r>
              <a:rPr sz="1400" b="1" spc="5" dirty="0">
                <a:solidFill>
                  <a:srgbClr val="404041"/>
                </a:solidFill>
                <a:latin typeface="Arial"/>
                <a:cs typeface="Arial"/>
              </a:rPr>
              <a:t> </a:t>
            </a:r>
            <a:r>
              <a:rPr sz="1400" b="1" spc="-5" dirty="0">
                <a:solidFill>
                  <a:srgbClr val="404041"/>
                </a:solidFill>
                <a:latin typeface="Arial"/>
                <a:cs typeface="Arial"/>
              </a:rPr>
              <a:t>decarbonize</a:t>
            </a:r>
            <a:r>
              <a:rPr sz="1400" b="1" spc="-80" dirty="0">
                <a:solidFill>
                  <a:srgbClr val="404041"/>
                </a:solidFill>
                <a:latin typeface="Arial"/>
                <a:cs typeface="Arial"/>
              </a:rPr>
              <a:t> </a:t>
            </a:r>
            <a:r>
              <a:rPr sz="1400" b="1" spc="-5" dirty="0">
                <a:solidFill>
                  <a:srgbClr val="404041"/>
                </a:solidFill>
                <a:latin typeface="Arial"/>
                <a:cs typeface="Arial"/>
              </a:rPr>
              <a:t>their </a:t>
            </a:r>
            <a:r>
              <a:rPr sz="1400" b="1" spc="-370" dirty="0">
                <a:solidFill>
                  <a:srgbClr val="404041"/>
                </a:solidFill>
                <a:latin typeface="Arial"/>
                <a:cs typeface="Arial"/>
              </a:rPr>
              <a:t> </a:t>
            </a:r>
            <a:r>
              <a:rPr sz="1400" b="1" spc="-5" dirty="0">
                <a:solidFill>
                  <a:srgbClr val="404041"/>
                </a:solidFill>
                <a:latin typeface="Arial"/>
                <a:cs typeface="Arial"/>
              </a:rPr>
              <a:t>value</a:t>
            </a:r>
            <a:r>
              <a:rPr sz="1400" b="1" spc="-25" dirty="0">
                <a:solidFill>
                  <a:srgbClr val="404041"/>
                </a:solidFill>
                <a:latin typeface="Arial"/>
                <a:cs typeface="Arial"/>
              </a:rPr>
              <a:t> </a:t>
            </a:r>
            <a:r>
              <a:rPr sz="1400" b="1" spc="-5" dirty="0">
                <a:solidFill>
                  <a:srgbClr val="404041"/>
                </a:solidFill>
                <a:latin typeface="Arial"/>
                <a:cs typeface="Arial"/>
              </a:rPr>
              <a:t>chains</a:t>
            </a:r>
            <a:endParaRPr sz="1400">
              <a:latin typeface="Arial"/>
              <a:cs typeface="Arial"/>
            </a:endParaRPr>
          </a:p>
        </p:txBody>
      </p:sp>
      <p:sp>
        <p:nvSpPr>
          <p:cNvPr id="8" name="object 8"/>
          <p:cNvSpPr txBox="1"/>
          <p:nvPr/>
        </p:nvSpPr>
        <p:spPr>
          <a:xfrm>
            <a:off x="7613397" y="3026792"/>
            <a:ext cx="1572895" cy="666115"/>
          </a:xfrm>
          <a:prstGeom prst="rect">
            <a:avLst/>
          </a:prstGeom>
        </p:spPr>
        <p:txBody>
          <a:bodyPr vert="horz" wrap="square" lIns="0" tIns="13335" rIns="0" bIns="0" rtlCol="0">
            <a:spAutoFit/>
          </a:bodyPr>
          <a:lstStyle/>
          <a:p>
            <a:pPr marL="342265" marR="5080" indent="-342265" algn="r">
              <a:spcBef>
                <a:spcPts val="105"/>
              </a:spcBef>
              <a:buFont typeface="Arial MT"/>
              <a:buChar char="•"/>
              <a:tabLst>
                <a:tab pos="342265" algn="l"/>
                <a:tab pos="342900" algn="l"/>
              </a:tabLst>
            </a:pPr>
            <a:r>
              <a:rPr sz="1400" b="1" spc="-5" dirty="0">
                <a:solidFill>
                  <a:srgbClr val="404041"/>
                </a:solidFill>
                <a:latin typeface="Arial"/>
                <a:cs typeface="Arial"/>
              </a:rPr>
              <a:t>Public</a:t>
            </a:r>
            <a:r>
              <a:rPr sz="1400" b="1" spc="-80" dirty="0">
                <a:solidFill>
                  <a:srgbClr val="404041"/>
                </a:solidFill>
                <a:latin typeface="Arial"/>
                <a:cs typeface="Arial"/>
              </a:rPr>
              <a:t> </a:t>
            </a:r>
            <a:r>
              <a:rPr sz="1400" b="1" spc="-5" dirty="0">
                <a:solidFill>
                  <a:srgbClr val="404041"/>
                </a:solidFill>
                <a:latin typeface="Arial"/>
                <a:cs typeface="Arial"/>
              </a:rPr>
              <a:t>finance</a:t>
            </a:r>
            <a:endParaRPr sz="1400">
              <a:latin typeface="Arial"/>
              <a:cs typeface="Arial"/>
            </a:endParaRPr>
          </a:p>
          <a:p>
            <a:pPr marL="139065" marR="5080" indent="708660" algn="r"/>
            <a:r>
              <a:rPr sz="1400" b="1" spc="-5" dirty="0">
                <a:solidFill>
                  <a:srgbClr val="404041"/>
                </a:solidFill>
                <a:latin typeface="Arial"/>
                <a:cs typeface="Arial"/>
              </a:rPr>
              <a:t>from</a:t>
            </a:r>
            <a:r>
              <a:rPr sz="1400" b="1" spc="-75" dirty="0">
                <a:solidFill>
                  <a:srgbClr val="404041"/>
                </a:solidFill>
                <a:latin typeface="Arial"/>
                <a:cs typeface="Arial"/>
              </a:rPr>
              <a:t> </a:t>
            </a:r>
            <a:r>
              <a:rPr sz="1400" b="1" spc="-5" dirty="0">
                <a:solidFill>
                  <a:srgbClr val="404041"/>
                </a:solidFill>
                <a:latin typeface="Arial"/>
                <a:cs typeface="Arial"/>
              </a:rPr>
              <a:t>the </a:t>
            </a:r>
            <a:r>
              <a:rPr sz="1400" b="1" spc="-370" dirty="0">
                <a:solidFill>
                  <a:srgbClr val="404041"/>
                </a:solidFill>
                <a:latin typeface="Arial"/>
                <a:cs typeface="Arial"/>
              </a:rPr>
              <a:t> </a:t>
            </a:r>
            <a:r>
              <a:rPr sz="1400" b="1" dirty="0">
                <a:solidFill>
                  <a:srgbClr val="404041"/>
                </a:solidFill>
                <a:latin typeface="Arial"/>
                <a:cs typeface="Arial"/>
              </a:rPr>
              <a:t>E</a:t>
            </a:r>
            <a:r>
              <a:rPr sz="1400" b="1" spc="-10" dirty="0">
                <a:solidFill>
                  <a:srgbClr val="404041"/>
                </a:solidFill>
                <a:latin typeface="Arial"/>
                <a:cs typeface="Arial"/>
              </a:rPr>
              <a:t>u</a:t>
            </a:r>
            <a:r>
              <a:rPr sz="1400" b="1" dirty="0">
                <a:solidFill>
                  <a:srgbClr val="404041"/>
                </a:solidFill>
                <a:latin typeface="Arial"/>
                <a:cs typeface="Arial"/>
              </a:rPr>
              <a:t>r</a:t>
            </a:r>
            <a:r>
              <a:rPr sz="1400" b="1" spc="-10" dirty="0">
                <a:solidFill>
                  <a:srgbClr val="404041"/>
                </a:solidFill>
                <a:latin typeface="Arial"/>
                <a:cs typeface="Arial"/>
              </a:rPr>
              <a:t>op</a:t>
            </a:r>
            <a:r>
              <a:rPr sz="1400" b="1" dirty="0">
                <a:solidFill>
                  <a:srgbClr val="404041"/>
                </a:solidFill>
                <a:latin typeface="Arial"/>
                <a:cs typeface="Arial"/>
              </a:rPr>
              <a:t>ean</a:t>
            </a:r>
            <a:r>
              <a:rPr sz="1400" b="1" spc="-25" dirty="0">
                <a:solidFill>
                  <a:srgbClr val="404041"/>
                </a:solidFill>
                <a:latin typeface="Arial"/>
                <a:cs typeface="Arial"/>
              </a:rPr>
              <a:t> </a:t>
            </a:r>
            <a:r>
              <a:rPr sz="1400" b="1" spc="-10" dirty="0">
                <a:solidFill>
                  <a:srgbClr val="404041"/>
                </a:solidFill>
                <a:latin typeface="Arial"/>
                <a:cs typeface="Arial"/>
              </a:rPr>
              <a:t>Un</a:t>
            </a:r>
            <a:r>
              <a:rPr sz="1400" b="1" dirty="0">
                <a:solidFill>
                  <a:srgbClr val="404041"/>
                </a:solidFill>
                <a:latin typeface="Arial"/>
                <a:cs typeface="Arial"/>
              </a:rPr>
              <a:t>i</a:t>
            </a:r>
            <a:r>
              <a:rPr sz="1400" b="1" spc="-10" dirty="0">
                <a:solidFill>
                  <a:srgbClr val="404041"/>
                </a:solidFill>
                <a:latin typeface="Arial"/>
                <a:cs typeface="Arial"/>
              </a:rPr>
              <a:t>on</a:t>
            </a:r>
            <a:r>
              <a:rPr sz="1400" b="1" dirty="0">
                <a:solidFill>
                  <a:srgbClr val="404041"/>
                </a:solidFill>
                <a:latin typeface="Arial"/>
                <a:cs typeface="Arial"/>
              </a:rPr>
              <a:t>,</a:t>
            </a:r>
            <a:endParaRPr sz="1400">
              <a:latin typeface="Arial"/>
              <a:cs typeface="Arial"/>
            </a:endParaRPr>
          </a:p>
        </p:txBody>
      </p:sp>
      <p:sp>
        <p:nvSpPr>
          <p:cNvPr id="9" name="object 9"/>
          <p:cNvSpPr txBox="1"/>
          <p:nvPr/>
        </p:nvSpPr>
        <p:spPr>
          <a:xfrm>
            <a:off x="7672833" y="3666871"/>
            <a:ext cx="1513205" cy="228268"/>
          </a:xfrm>
          <a:prstGeom prst="rect">
            <a:avLst/>
          </a:prstGeom>
        </p:spPr>
        <p:txBody>
          <a:bodyPr vert="horz" wrap="square" lIns="0" tIns="12700" rIns="0" bIns="0" rtlCol="0">
            <a:spAutoFit/>
          </a:bodyPr>
          <a:lstStyle/>
          <a:p>
            <a:pPr marL="12700">
              <a:spcBef>
                <a:spcPts val="100"/>
              </a:spcBef>
            </a:pPr>
            <a:r>
              <a:rPr sz="1400" b="1" dirty="0">
                <a:solidFill>
                  <a:srgbClr val="404041"/>
                </a:solidFill>
                <a:latin typeface="Arial"/>
                <a:cs typeface="Arial"/>
              </a:rPr>
              <a:t>State,</a:t>
            </a:r>
            <a:r>
              <a:rPr sz="1400" b="1" spc="-55" dirty="0">
                <a:solidFill>
                  <a:srgbClr val="404041"/>
                </a:solidFill>
                <a:latin typeface="Arial"/>
                <a:cs typeface="Arial"/>
              </a:rPr>
              <a:t> </a:t>
            </a:r>
            <a:r>
              <a:rPr sz="1400" b="1" spc="-5" dirty="0">
                <a:solidFill>
                  <a:srgbClr val="404041"/>
                </a:solidFill>
                <a:latin typeface="Arial"/>
                <a:cs typeface="Arial"/>
              </a:rPr>
              <a:t>Region,</a:t>
            </a:r>
            <a:r>
              <a:rPr sz="1400" b="1" spc="-55" dirty="0">
                <a:solidFill>
                  <a:srgbClr val="404041"/>
                </a:solidFill>
                <a:latin typeface="Arial"/>
                <a:cs typeface="Arial"/>
              </a:rPr>
              <a:t> </a:t>
            </a:r>
            <a:r>
              <a:rPr sz="1400" b="1" dirty="0">
                <a:solidFill>
                  <a:srgbClr val="404041"/>
                </a:solidFill>
                <a:latin typeface="Arial"/>
                <a:cs typeface="Arial"/>
              </a:rPr>
              <a:t>etc</a:t>
            </a:r>
            <a:endParaRPr sz="1400">
              <a:latin typeface="Arial"/>
              <a:cs typeface="Arial"/>
            </a:endParaRPr>
          </a:p>
        </p:txBody>
      </p:sp>
      <p:sp>
        <p:nvSpPr>
          <p:cNvPr id="10" name="object 10"/>
          <p:cNvSpPr txBox="1"/>
          <p:nvPr/>
        </p:nvSpPr>
        <p:spPr>
          <a:xfrm>
            <a:off x="2780182" y="3936313"/>
            <a:ext cx="2193290" cy="453390"/>
          </a:xfrm>
          <a:prstGeom prst="rect">
            <a:avLst/>
          </a:prstGeom>
        </p:spPr>
        <p:txBody>
          <a:bodyPr vert="horz" wrap="square" lIns="0" tIns="13335" rIns="0" bIns="0" rtlCol="0">
            <a:spAutoFit/>
          </a:bodyPr>
          <a:lstStyle/>
          <a:p>
            <a:pPr marL="354965" indent="-342900">
              <a:spcBef>
                <a:spcPts val="105"/>
              </a:spcBef>
              <a:buFont typeface="Arial MT"/>
              <a:buChar char="•"/>
              <a:tabLst>
                <a:tab pos="354965" algn="l"/>
                <a:tab pos="355600" algn="l"/>
              </a:tabLst>
            </a:pPr>
            <a:r>
              <a:rPr sz="1400" b="1" spc="-5" dirty="0">
                <a:solidFill>
                  <a:srgbClr val="404041"/>
                </a:solidFill>
                <a:latin typeface="Arial"/>
                <a:cs typeface="Arial"/>
              </a:rPr>
              <a:t>Regulatory</a:t>
            </a:r>
            <a:r>
              <a:rPr sz="1400" b="1" spc="-50" dirty="0">
                <a:solidFill>
                  <a:srgbClr val="404041"/>
                </a:solidFill>
                <a:latin typeface="Arial"/>
                <a:cs typeface="Arial"/>
              </a:rPr>
              <a:t> </a:t>
            </a:r>
            <a:r>
              <a:rPr sz="1400" b="1" spc="-5" dirty="0">
                <a:solidFill>
                  <a:srgbClr val="404041"/>
                </a:solidFill>
                <a:latin typeface="Arial"/>
                <a:cs typeface="Arial"/>
              </a:rPr>
              <a:t>obligation</a:t>
            </a:r>
            <a:endParaRPr sz="1400">
              <a:latin typeface="Arial"/>
              <a:cs typeface="Arial"/>
            </a:endParaRPr>
          </a:p>
          <a:p>
            <a:pPr marL="354965"/>
            <a:r>
              <a:rPr sz="1400" b="1" spc="-5" dirty="0">
                <a:solidFill>
                  <a:srgbClr val="404041"/>
                </a:solidFill>
                <a:latin typeface="Arial"/>
                <a:cs typeface="Arial"/>
              </a:rPr>
              <a:t>for</a:t>
            </a:r>
            <a:r>
              <a:rPr sz="1400" b="1" spc="-25" dirty="0">
                <a:solidFill>
                  <a:srgbClr val="404041"/>
                </a:solidFill>
                <a:latin typeface="Arial"/>
                <a:cs typeface="Arial"/>
              </a:rPr>
              <a:t> </a:t>
            </a:r>
            <a:r>
              <a:rPr sz="1400" b="1" spc="-5" dirty="0">
                <a:solidFill>
                  <a:srgbClr val="404041"/>
                </a:solidFill>
                <a:latin typeface="Arial"/>
                <a:cs typeface="Arial"/>
              </a:rPr>
              <a:t>carbon</a:t>
            </a:r>
            <a:r>
              <a:rPr sz="1400" b="1" spc="-30" dirty="0">
                <a:solidFill>
                  <a:srgbClr val="404041"/>
                </a:solidFill>
                <a:latin typeface="Arial"/>
                <a:cs typeface="Arial"/>
              </a:rPr>
              <a:t> </a:t>
            </a:r>
            <a:r>
              <a:rPr sz="1400" b="1" spc="-5" dirty="0">
                <a:solidFill>
                  <a:srgbClr val="404041"/>
                </a:solidFill>
                <a:latin typeface="Arial"/>
                <a:cs typeface="Arial"/>
              </a:rPr>
              <a:t>offsetting</a:t>
            </a:r>
            <a:endParaRPr sz="1400">
              <a:latin typeface="Arial"/>
              <a:cs typeface="Arial"/>
            </a:endParaRPr>
          </a:p>
        </p:txBody>
      </p:sp>
      <p:sp>
        <p:nvSpPr>
          <p:cNvPr id="11" name="object 11"/>
          <p:cNvSpPr/>
          <p:nvPr/>
        </p:nvSpPr>
        <p:spPr>
          <a:xfrm>
            <a:off x="5150866" y="2120264"/>
            <a:ext cx="2484120" cy="2362200"/>
          </a:xfrm>
          <a:custGeom>
            <a:avLst/>
            <a:gdLst/>
            <a:ahLst/>
            <a:cxnLst/>
            <a:rect l="l" t="t" r="r" b="b"/>
            <a:pathLst>
              <a:path w="2484120" h="2362200">
                <a:moveTo>
                  <a:pt x="565023" y="1668907"/>
                </a:moveTo>
                <a:lnTo>
                  <a:pt x="370967" y="1481709"/>
                </a:lnTo>
                <a:lnTo>
                  <a:pt x="134747" y="1726565"/>
                </a:lnTo>
                <a:lnTo>
                  <a:pt x="37719" y="1632966"/>
                </a:lnTo>
                <a:lnTo>
                  <a:pt x="44577" y="2014220"/>
                </a:lnTo>
                <a:lnTo>
                  <a:pt x="425704" y="2007362"/>
                </a:lnTo>
                <a:lnTo>
                  <a:pt x="328803" y="1913763"/>
                </a:lnTo>
                <a:lnTo>
                  <a:pt x="565023" y="1668907"/>
                </a:lnTo>
                <a:close/>
              </a:path>
              <a:path w="2484120" h="2362200">
                <a:moveTo>
                  <a:pt x="585597" y="616458"/>
                </a:moveTo>
                <a:lnTo>
                  <a:pt x="299593" y="431927"/>
                </a:lnTo>
                <a:lnTo>
                  <a:pt x="372745" y="318643"/>
                </a:lnTo>
                <a:lnTo>
                  <a:pt x="0" y="399161"/>
                </a:lnTo>
                <a:lnTo>
                  <a:pt x="80391" y="771779"/>
                </a:lnTo>
                <a:lnTo>
                  <a:pt x="153543" y="658495"/>
                </a:lnTo>
                <a:lnTo>
                  <a:pt x="439420" y="843026"/>
                </a:lnTo>
                <a:lnTo>
                  <a:pt x="585597" y="616458"/>
                </a:lnTo>
                <a:close/>
              </a:path>
              <a:path w="2484120" h="2362200">
                <a:moveTo>
                  <a:pt x="1763268" y="356362"/>
                </a:moveTo>
                <a:lnTo>
                  <a:pt x="1627632" y="0"/>
                </a:lnTo>
                <a:lnTo>
                  <a:pt x="1271397" y="135636"/>
                </a:lnTo>
                <a:lnTo>
                  <a:pt x="1394333" y="190881"/>
                </a:lnTo>
                <a:lnTo>
                  <a:pt x="1255014" y="501396"/>
                </a:lnTo>
                <a:lnTo>
                  <a:pt x="1501013" y="611632"/>
                </a:lnTo>
                <a:lnTo>
                  <a:pt x="1640332" y="301244"/>
                </a:lnTo>
                <a:lnTo>
                  <a:pt x="1763268" y="356362"/>
                </a:lnTo>
                <a:close/>
              </a:path>
              <a:path w="2484120" h="2362200">
                <a:moveTo>
                  <a:pt x="1918716" y="1982216"/>
                </a:moveTo>
                <a:lnTo>
                  <a:pt x="1814576" y="2067814"/>
                </a:lnTo>
                <a:lnTo>
                  <a:pt x="1598422" y="1804924"/>
                </a:lnTo>
                <a:lnTo>
                  <a:pt x="1390269" y="1976120"/>
                </a:lnTo>
                <a:lnTo>
                  <a:pt x="1606423" y="2239010"/>
                </a:lnTo>
                <a:lnTo>
                  <a:pt x="1502283" y="2324608"/>
                </a:lnTo>
                <a:lnTo>
                  <a:pt x="1881759" y="2361692"/>
                </a:lnTo>
                <a:lnTo>
                  <a:pt x="1918716" y="1982216"/>
                </a:lnTo>
                <a:close/>
              </a:path>
              <a:path w="2484120" h="2362200">
                <a:moveTo>
                  <a:pt x="2483993" y="1286891"/>
                </a:moveTo>
                <a:lnTo>
                  <a:pt x="2254758" y="982218"/>
                </a:lnTo>
                <a:lnTo>
                  <a:pt x="2235962" y="1115695"/>
                </a:lnTo>
                <a:lnTo>
                  <a:pt x="1898904" y="1068070"/>
                </a:lnTo>
                <a:lnTo>
                  <a:pt x="1861312" y="1335024"/>
                </a:lnTo>
                <a:lnTo>
                  <a:pt x="2198243" y="1382649"/>
                </a:lnTo>
                <a:lnTo>
                  <a:pt x="2179447" y="1516126"/>
                </a:lnTo>
                <a:lnTo>
                  <a:pt x="2483993" y="1286891"/>
                </a:lnTo>
                <a:close/>
              </a:path>
            </a:pathLst>
          </a:custGeom>
          <a:solidFill>
            <a:srgbClr val="224089"/>
          </a:solidFill>
        </p:spPr>
        <p:txBody>
          <a:bodyPr wrap="square" lIns="0" tIns="0" rIns="0" bIns="0" rtlCol="0"/>
          <a:lstStyle/>
          <a:p>
            <a:endParaRPr/>
          </a:p>
        </p:txBody>
      </p:sp>
      <p:sp>
        <p:nvSpPr>
          <p:cNvPr id="12" name="object 12"/>
          <p:cNvSpPr txBox="1"/>
          <p:nvPr/>
        </p:nvSpPr>
        <p:spPr>
          <a:xfrm>
            <a:off x="2436977" y="4349877"/>
            <a:ext cx="6863080" cy="1556836"/>
          </a:xfrm>
          <a:prstGeom prst="rect">
            <a:avLst/>
          </a:prstGeom>
        </p:spPr>
        <p:txBody>
          <a:bodyPr vert="horz" wrap="square" lIns="0" tIns="12700" rIns="0" bIns="0" rtlCol="0">
            <a:spAutoFit/>
          </a:bodyPr>
          <a:lstStyle/>
          <a:p>
            <a:pPr marL="342265" marR="137160" indent="-342265" algn="r">
              <a:spcBef>
                <a:spcPts val="100"/>
              </a:spcBef>
              <a:buFont typeface="Arial MT"/>
              <a:buChar char="•"/>
              <a:tabLst>
                <a:tab pos="342265" algn="l"/>
                <a:tab pos="342900" algn="l"/>
              </a:tabLst>
            </a:pPr>
            <a:r>
              <a:rPr sz="1400" b="1" dirty="0">
                <a:solidFill>
                  <a:srgbClr val="404041"/>
                </a:solidFill>
                <a:latin typeface="Arial"/>
                <a:cs typeface="Arial"/>
              </a:rPr>
              <a:t>Other</a:t>
            </a:r>
            <a:r>
              <a:rPr sz="1400" b="1" spc="-45" dirty="0">
                <a:solidFill>
                  <a:srgbClr val="404041"/>
                </a:solidFill>
                <a:latin typeface="Arial"/>
                <a:cs typeface="Arial"/>
              </a:rPr>
              <a:t> </a:t>
            </a:r>
            <a:r>
              <a:rPr sz="1400" b="1" spc="-5" dirty="0">
                <a:solidFill>
                  <a:srgbClr val="404041"/>
                </a:solidFill>
                <a:latin typeface="Arial"/>
                <a:cs typeface="Arial"/>
              </a:rPr>
              <a:t>purposes?</a:t>
            </a:r>
            <a:endParaRPr sz="1400">
              <a:latin typeface="Arial"/>
              <a:cs typeface="Arial"/>
            </a:endParaRPr>
          </a:p>
          <a:p>
            <a:pPr>
              <a:lnSpc>
                <a:spcPct val="100000"/>
              </a:lnSpc>
            </a:pPr>
            <a:endParaRPr sz="1500">
              <a:latin typeface="Arial"/>
              <a:cs typeface="Arial"/>
            </a:endParaRPr>
          </a:p>
          <a:p>
            <a:pPr>
              <a:spcBef>
                <a:spcPts val="25"/>
              </a:spcBef>
            </a:pPr>
            <a:endParaRPr sz="1500">
              <a:latin typeface="Arial"/>
              <a:cs typeface="Arial"/>
            </a:endParaRPr>
          </a:p>
          <a:p>
            <a:pPr marL="299085" marR="5080" indent="-287020">
              <a:spcBef>
                <a:spcPts val="5"/>
              </a:spcBef>
              <a:buFont typeface="Wingdings"/>
              <a:buChar char=""/>
              <a:tabLst>
                <a:tab pos="299085" algn="l"/>
                <a:tab pos="299720" algn="l"/>
              </a:tabLst>
            </a:pPr>
            <a:r>
              <a:rPr sz="1400" spc="30" dirty="0">
                <a:solidFill>
                  <a:srgbClr val="404041"/>
                </a:solidFill>
                <a:latin typeface="Tahoma"/>
                <a:cs typeface="Tahoma"/>
              </a:rPr>
              <a:t>Carbon</a:t>
            </a:r>
            <a:r>
              <a:rPr sz="1400" spc="-65" dirty="0">
                <a:solidFill>
                  <a:srgbClr val="404041"/>
                </a:solidFill>
                <a:latin typeface="Tahoma"/>
                <a:cs typeface="Tahoma"/>
              </a:rPr>
              <a:t> </a:t>
            </a:r>
            <a:r>
              <a:rPr sz="1400" spc="-10" dirty="0">
                <a:solidFill>
                  <a:srgbClr val="404041"/>
                </a:solidFill>
                <a:latin typeface="Tahoma"/>
                <a:cs typeface="Tahoma"/>
              </a:rPr>
              <a:t>certification</a:t>
            </a:r>
            <a:r>
              <a:rPr sz="1400" spc="-80" dirty="0">
                <a:solidFill>
                  <a:srgbClr val="404041"/>
                </a:solidFill>
                <a:latin typeface="Tahoma"/>
                <a:cs typeface="Tahoma"/>
              </a:rPr>
              <a:t> </a:t>
            </a:r>
            <a:r>
              <a:rPr sz="1400" spc="5" dirty="0">
                <a:solidFill>
                  <a:srgbClr val="404041"/>
                </a:solidFill>
                <a:latin typeface="Tahoma"/>
                <a:cs typeface="Tahoma"/>
              </a:rPr>
              <a:t>refers</a:t>
            </a:r>
            <a:r>
              <a:rPr sz="1400" spc="-65" dirty="0">
                <a:solidFill>
                  <a:srgbClr val="404041"/>
                </a:solidFill>
                <a:latin typeface="Tahoma"/>
                <a:cs typeface="Tahoma"/>
              </a:rPr>
              <a:t> </a:t>
            </a:r>
            <a:r>
              <a:rPr sz="1400" spc="-30" dirty="0">
                <a:solidFill>
                  <a:srgbClr val="404041"/>
                </a:solidFill>
                <a:latin typeface="Tahoma"/>
                <a:cs typeface="Tahoma"/>
              </a:rPr>
              <a:t>to</a:t>
            </a:r>
            <a:r>
              <a:rPr sz="1400" spc="-65" dirty="0">
                <a:solidFill>
                  <a:srgbClr val="404041"/>
                </a:solidFill>
                <a:latin typeface="Tahoma"/>
                <a:cs typeface="Tahoma"/>
              </a:rPr>
              <a:t> </a:t>
            </a:r>
            <a:r>
              <a:rPr sz="1400" spc="45" dirty="0">
                <a:solidFill>
                  <a:srgbClr val="404041"/>
                </a:solidFill>
                <a:latin typeface="Tahoma"/>
                <a:cs typeface="Tahoma"/>
              </a:rPr>
              <a:t>a</a:t>
            </a:r>
            <a:r>
              <a:rPr sz="1400" spc="-50" dirty="0">
                <a:solidFill>
                  <a:srgbClr val="404041"/>
                </a:solidFill>
                <a:latin typeface="Tahoma"/>
                <a:cs typeface="Tahoma"/>
              </a:rPr>
              <a:t> </a:t>
            </a:r>
            <a:r>
              <a:rPr sz="1400" b="1" spc="-5" dirty="0">
                <a:solidFill>
                  <a:srgbClr val="404041"/>
                </a:solidFill>
                <a:latin typeface="Arial"/>
                <a:cs typeface="Arial"/>
              </a:rPr>
              <a:t>guarantee</a:t>
            </a:r>
            <a:r>
              <a:rPr sz="1400" b="1" spc="-40" dirty="0">
                <a:solidFill>
                  <a:srgbClr val="404041"/>
                </a:solidFill>
                <a:latin typeface="Arial"/>
                <a:cs typeface="Arial"/>
              </a:rPr>
              <a:t> </a:t>
            </a:r>
            <a:r>
              <a:rPr sz="1400" b="1" dirty="0">
                <a:solidFill>
                  <a:srgbClr val="404041"/>
                </a:solidFill>
                <a:latin typeface="Arial"/>
                <a:cs typeface="Arial"/>
              </a:rPr>
              <a:t>scheme</a:t>
            </a:r>
            <a:r>
              <a:rPr sz="1400" b="1" spc="-10" dirty="0">
                <a:solidFill>
                  <a:srgbClr val="404041"/>
                </a:solidFill>
                <a:latin typeface="Arial"/>
                <a:cs typeface="Arial"/>
              </a:rPr>
              <a:t> </a:t>
            </a:r>
            <a:r>
              <a:rPr sz="1400" b="1" spc="-5" dirty="0">
                <a:solidFill>
                  <a:srgbClr val="404041"/>
                </a:solidFill>
                <a:latin typeface="Arial"/>
                <a:cs typeface="Arial"/>
              </a:rPr>
              <a:t>for</a:t>
            </a:r>
            <a:r>
              <a:rPr sz="1400" b="1" spc="-10" dirty="0">
                <a:solidFill>
                  <a:srgbClr val="404041"/>
                </a:solidFill>
                <a:latin typeface="Arial"/>
                <a:cs typeface="Arial"/>
              </a:rPr>
              <a:t> </a:t>
            </a:r>
            <a:r>
              <a:rPr sz="1400" b="1" spc="-5" dirty="0">
                <a:solidFill>
                  <a:srgbClr val="404041"/>
                </a:solidFill>
                <a:latin typeface="Arial"/>
                <a:cs typeface="Arial"/>
              </a:rPr>
              <a:t>positive</a:t>
            </a:r>
            <a:r>
              <a:rPr sz="1400" b="1" spc="-20" dirty="0">
                <a:solidFill>
                  <a:srgbClr val="404041"/>
                </a:solidFill>
                <a:latin typeface="Arial"/>
                <a:cs typeface="Arial"/>
              </a:rPr>
              <a:t> </a:t>
            </a:r>
            <a:r>
              <a:rPr sz="1400" b="1" dirty="0">
                <a:solidFill>
                  <a:srgbClr val="404041"/>
                </a:solidFill>
                <a:latin typeface="Arial"/>
                <a:cs typeface="Arial"/>
              </a:rPr>
              <a:t>climate</a:t>
            </a:r>
            <a:r>
              <a:rPr sz="1400" b="1" spc="-35" dirty="0">
                <a:solidFill>
                  <a:srgbClr val="404041"/>
                </a:solidFill>
                <a:latin typeface="Arial"/>
                <a:cs typeface="Arial"/>
              </a:rPr>
              <a:t> </a:t>
            </a:r>
            <a:r>
              <a:rPr sz="1400" b="1" spc="-5" dirty="0">
                <a:solidFill>
                  <a:srgbClr val="404041"/>
                </a:solidFill>
                <a:latin typeface="Arial"/>
                <a:cs typeface="Arial"/>
              </a:rPr>
              <a:t>impacts</a:t>
            </a:r>
            <a:r>
              <a:rPr sz="1400" spc="-5" dirty="0">
                <a:solidFill>
                  <a:srgbClr val="404041"/>
                </a:solidFill>
                <a:latin typeface="Tahoma"/>
                <a:cs typeface="Tahoma"/>
              </a:rPr>
              <a:t>,</a:t>
            </a:r>
            <a:r>
              <a:rPr sz="1400" spc="-70" dirty="0">
                <a:solidFill>
                  <a:srgbClr val="404041"/>
                </a:solidFill>
                <a:latin typeface="Tahoma"/>
                <a:cs typeface="Tahoma"/>
              </a:rPr>
              <a:t> </a:t>
            </a:r>
            <a:r>
              <a:rPr sz="1400" spc="-45" dirty="0">
                <a:solidFill>
                  <a:srgbClr val="404041"/>
                </a:solidFill>
                <a:latin typeface="Tahoma"/>
                <a:cs typeface="Tahoma"/>
              </a:rPr>
              <a:t>it </a:t>
            </a:r>
            <a:r>
              <a:rPr sz="1400" spc="-420" dirty="0">
                <a:solidFill>
                  <a:srgbClr val="404041"/>
                </a:solidFill>
                <a:latin typeface="Tahoma"/>
                <a:cs typeface="Tahoma"/>
              </a:rPr>
              <a:t> </a:t>
            </a:r>
            <a:r>
              <a:rPr sz="1400" spc="30" dirty="0">
                <a:solidFill>
                  <a:srgbClr val="404041"/>
                </a:solidFill>
                <a:latin typeface="Tahoma"/>
                <a:cs typeface="Tahoma"/>
              </a:rPr>
              <a:t>goes</a:t>
            </a:r>
            <a:r>
              <a:rPr sz="1400" spc="-75" dirty="0">
                <a:solidFill>
                  <a:srgbClr val="404041"/>
                </a:solidFill>
                <a:latin typeface="Tahoma"/>
                <a:cs typeface="Tahoma"/>
              </a:rPr>
              <a:t> </a:t>
            </a:r>
            <a:r>
              <a:rPr sz="1400" spc="10" dirty="0">
                <a:solidFill>
                  <a:srgbClr val="404041"/>
                </a:solidFill>
                <a:latin typeface="Tahoma"/>
                <a:cs typeface="Tahoma"/>
              </a:rPr>
              <a:t>beyond</a:t>
            </a:r>
            <a:r>
              <a:rPr sz="1400" spc="-55" dirty="0">
                <a:solidFill>
                  <a:srgbClr val="404041"/>
                </a:solidFill>
                <a:latin typeface="Tahoma"/>
                <a:cs typeface="Tahoma"/>
              </a:rPr>
              <a:t> </a:t>
            </a:r>
            <a:r>
              <a:rPr sz="1400" spc="15" dirty="0">
                <a:solidFill>
                  <a:srgbClr val="404041"/>
                </a:solidFill>
                <a:latin typeface="Tahoma"/>
                <a:cs typeface="Tahoma"/>
              </a:rPr>
              <a:t>carbon</a:t>
            </a:r>
            <a:r>
              <a:rPr sz="1400" spc="-90" dirty="0">
                <a:solidFill>
                  <a:srgbClr val="404041"/>
                </a:solidFill>
                <a:latin typeface="Tahoma"/>
                <a:cs typeface="Tahoma"/>
              </a:rPr>
              <a:t> </a:t>
            </a:r>
            <a:r>
              <a:rPr sz="1400" spc="-20" dirty="0">
                <a:solidFill>
                  <a:srgbClr val="404041"/>
                </a:solidFill>
                <a:latin typeface="Tahoma"/>
                <a:cs typeface="Tahoma"/>
              </a:rPr>
              <a:t>offsetting</a:t>
            </a:r>
            <a:endParaRPr sz="1400">
              <a:latin typeface="Tahoma"/>
              <a:cs typeface="Tahoma"/>
            </a:endParaRPr>
          </a:p>
          <a:p>
            <a:pPr>
              <a:spcBef>
                <a:spcPts val="50"/>
              </a:spcBef>
              <a:buClr>
                <a:srgbClr val="404041"/>
              </a:buClr>
              <a:buFont typeface="Wingdings"/>
              <a:buChar char=""/>
            </a:pPr>
            <a:endParaRPr sz="1350">
              <a:latin typeface="Tahoma"/>
              <a:cs typeface="Tahoma"/>
            </a:endParaRPr>
          </a:p>
          <a:p>
            <a:pPr marL="299085" indent="-287020">
              <a:buFont typeface="Wingdings"/>
              <a:buChar char=""/>
              <a:tabLst>
                <a:tab pos="299085" algn="l"/>
                <a:tab pos="299720" algn="l"/>
              </a:tabLst>
            </a:pPr>
            <a:r>
              <a:rPr sz="1400" spc="95" dirty="0">
                <a:solidFill>
                  <a:srgbClr val="404041"/>
                </a:solidFill>
                <a:latin typeface="Tahoma"/>
                <a:cs typeface="Tahoma"/>
              </a:rPr>
              <a:t>A</a:t>
            </a:r>
            <a:r>
              <a:rPr sz="1400" spc="-130" dirty="0">
                <a:solidFill>
                  <a:srgbClr val="404041"/>
                </a:solidFill>
                <a:latin typeface="Tahoma"/>
                <a:cs typeface="Tahoma"/>
              </a:rPr>
              <a:t> </a:t>
            </a:r>
            <a:r>
              <a:rPr sz="1400" b="1" dirty="0">
                <a:solidFill>
                  <a:srgbClr val="404041"/>
                </a:solidFill>
                <a:latin typeface="Arial"/>
                <a:cs typeface="Arial"/>
              </a:rPr>
              <a:t>mix</a:t>
            </a:r>
            <a:r>
              <a:rPr sz="1400" b="1" spc="-20" dirty="0">
                <a:solidFill>
                  <a:srgbClr val="404041"/>
                </a:solidFill>
                <a:latin typeface="Arial"/>
                <a:cs typeface="Arial"/>
              </a:rPr>
              <a:t> </a:t>
            </a:r>
            <a:r>
              <a:rPr sz="1400" b="1" spc="-5" dirty="0">
                <a:solidFill>
                  <a:srgbClr val="404041"/>
                </a:solidFill>
                <a:latin typeface="Arial"/>
                <a:cs typeface="Arial"/>
              </a:rPr>
              <a:t>of different</a:t>
            </a:r>
            <a:r>
              <a:rPr sz="1400" b="1" spc="-35" dirty="0">
                <a:solidFill>
                  <a:srgbClr val="404041"/>
                </a:solidFill>
                <a:latin typeface="Arial"/>
                <a:cs typeface="Arial"/>
              </a:rPr>
              <a:t> </a:t>
            </a:r>
            <a:r>
              <a:rPr sz="1400" b="1" dirty="0">
                <a:solidFill>
                  <a:srgbClr val="404041"/>
                </a:solidFill>
                <a:latin typeface="Arial"/>
                <a:cs typeface="Arial"/>
              </a:rPr>
              <a:t>actors,</a:t>
            </a:r>
            <a:r>
              <a:rPr sz="1400" b="1" spc="-35" dirty="0">
                <a:solidFill>
                  <a:srgbClr val="404041"/>
                </a:solidFill>
                <a:latin typeface="Arial"/>
                <a:cs typeface="Arial"/>
              </a:rPr>
              <a:t> </a:t>
            </a:r>
            <a:r>
              <a:rPr sz="1400" b="1" spc="-5" dirty="0">
                <a:solidFill>
                  <a:srgbClr val="404041"/>
                </a:solidFill>
                <a:latin typeface="Arial"/>
                <a:cs typeface="Arial"/>
              </a:rPr>
              <a:t>purposes</a:t>
            </a:r>
            <a:r>
              <a:rPr sz="1400" b="1" spc="-20" dirty="0">
                <a:solidFill>
                  <a:srgbClr val="404041"/>
                </a:solidFill>
                <a:latin typeface="Arial"/>
                <a:cs typeface="Arial"/>
              </a:rPr>
              <a:t> </a:t>
            </a:r>
            <a:r>
              <a:rPr sz="1400" b="1" spc="-5" dirty="0">
                <a:solidFill>
                  <a:srgbClr val="404041"/>
                </a:solidFill>
                <a:latin typeface="Arial"/>
                <a:cs typeface="Arial"/>
              </a:rPr>
              <a:t>and</a:t>
            </a:r>
            <a:r>
              <a:rPr sz="1400" b="1" spc="-25" dirty="0">
                <a:solidFill>
                  <a:srgbClr val="404041"/>
                </a:solidFill>
                <a:latin typeface="Arial"/>
                <a:cs typeface="Arial"/>
              </a:rPr>
              <a:t> </a:t>
            </a:r>
            <a:r>
              <a:rPr sz="1400" b="1" spc="-5" dirty="0">
                <a:solidFill>
                  <a:srgbClr val="404041"/>
                </a:solidFill>
                <a:latin typeface="Arial"/>
                <a:cs typeface="Arial"/>
              </a:rPr>
              <a:t>tools</a:t>
            </a:r>
            <a:r>
              <a:rPr sz="1400" b="1" spc="-10" dirty="0">
                <a:solidFill>
                  <a:srgbClr val="404041"/>
                </a:solidFill>
                <a:latin typeface="Arial"/>
                <a:cs typeface="Arial"/>
              </a:rPr>
              <a:t> </a:t>
            </a:r>
            <a:r>
              <a:rPr sz="1400" spc="40" dirty="0">
                <a:solidFill>
                  <a:srgbClr val="404041"/>
                </a:solidFill>
                <a:latin typeface="Tahoma"/>
                <a:cs typeface="Tahoma"/>
              </a:rPr>
              <a:t>use</a:t>
            </a:r>
            <a:r>
              <a:rPr sz="1400" spc="-80" dirty="0">
                <a:solidFill>
                  <a:srgbClr val="404041"/>
                </a:solidFill>
                <a:latin typeface="Tahoma"/>
                <a:cs typeface="Tahoma"/>
              </a:rPr>
              <a:t> </a:t>
            </a:r>
            <a:r>
              <a:rPr sz="1400" spc="-5" dirty="0">
                <a:solidFill>
                  <a:srgbClr val="404041"/>
                </a:solidFill>
                <a:latin typeface="Tahoma"/>
                <a:cs typeface="Tahoma"/>
              </a:rPr>
              <a:t>certified</a:t>
            </a:r>
            <a:r>
              <a:rPr sz="1400" spc="-90" dirty="0">
                <a:solidFill>
                  <a:srgbClr val="404041"/>
                </a:solidFill>
                <a:latin typeface="Tahoma"/>
                <a:cs typeface="Tahoma"/>
              </a:rPr>
              <a:t> </a:t>
            </a:r>
            <a:r>
              <a:rPr sz="1400" spc="-5" dirty="0">
                <a:solidFill>
                  <a:srgbClr val="404041"/>
                </a:solidFill>
                <a:latin typeface="Tahoma"/>
                <a:cs typeface="Tahoma"/>
              </a:rPr>
              <a:t>low</a:t>
            </a:r>
            <a:r>
              <a:rPr sz="1400" spc="-65" dirty="0">
                <a:solidFill>
                  <a:srgbClr val="404041"/>
                </a:solidFill>
                <a:latin typeface="Tahoma"/>
                <a:cs typeface="Tahoma"/>
              </a:rPr>
              <a:t> </a:t>
            </a:r>
            <a:r>
              <a:rPr sz="1400" spc="15" dirty="0">
                <a:solidFill>
                  <a:srgbClr val="404041"/>
                </a:solidFill>
                <a:latin typeface="Tahoma"/>
                <a:cs typeface="Tahoma"/>
              </a:rPr>
              <a:t>carbon</a:t>
            </a:r>
            <a:r>
              <a:rPr sz="1400" spc="-75" dirty="0">
                <a:solidFill>
                  <a:srgbClr val="404041"/>
                </a:solidFill>
                <a:latin typeface="Tahoma"/>
                <a:cs typeface="Tahoma"/>
              </a:rPr>
              <a:t> </a:t>
            </a:r>
            <a:r>
              <a:rPr sz="1400" dirty="0">
                <a:solidFill>
                  <a:srgbClr val="404041"/>
                </a:solidFill>
                <a:latin typeface="Tahoma"/>
                <a:cs typeface="Tahoma"/>
              </a:rPr>
              <a:t>projects</a:t>
            </a:r>
            <a:endParaRPr sz="1400">
              <a:latin typeface="Tahoma"/>
              <a:cs typeface="Tahoma"/>
            </a:endParaRPr>
          </a:p>
        </p:txBody>
      </p:sp>
      <p:sp>
        <p:nvSpPr>
          <p:cNvPr id="13" name="object 13"/>
          <p:cNvSpPr txBox="1"/>
          <p:nvPr/>
        </p:nvSpPr>
        <p:spPr>
          <a:xfrm>
            <a:off x="1854200" y="142444"/>
            <a:ext cx="1400810" cy="228909"/>
          </a:xfrm>
          <a:prstGeom prst="rect">
            <a:avLst/>
          </a:prstGeom>
        </p:spPr>
        <p:txBody>
          <a:bodyPr vert="horz" wrap="square" lIns="0" tIns="13335" rIns="0" bIns="0" rtlCol="0">
            <a:spAutoFit/>
          </a:bodyPr>
          <a:lstStyle/>
          <a:p>
            <a:pPr marL="12700">
              <a:spcBef>
                <a:spcPts val="105"/>
              </a:spcBef>
            </a:pPr>
            <a:r>
              <a:rPr sz="1400" spc="10" dirty="0">
                <a:solidFill>
                  <a:srgbClr val="4564AE"/>
                </a:solidFill>
                <a:latin typeface="Tahoma"/>
                <a:cs typeface="Tahoma"/>
              </a:rPr>
              <a:t>Sett</a:t>
            </a:r>
            <a:r>
              <a:rPr sz="1400" dirty="0">
                <a:solidFill>
                  <a:srgbClr val="4564AE"/>
                </a:solidFill>
                <a:latin typeface="Tahoma"/>
                <a:cs typeface="Tahoma"/>
              </a:rPr>
              <a:t>ing</a:t>
            </a:r>
            <a:r>
              <a:rPr sz="1400" spc="-85" dirty="0">
                <a:solidFill>
                  <a:srgbClr val="4564AE"/>
                </a:solidFill>
                <a:latin typeface="Tahoma"/>
                <a:cs typeface="Tahoma"/>
              </a:rPr>
              <a:t> </a:t>
            </a:r>
            <a:r>
              <a:rPr sz="1400" spc="-80" dirty="0">
                <a:solidFill>
                  <a:srgbClr val="4564AE"/>
                </a:solidFill>
                <a:latin typeface="Tahoma"/>
                <a:cs typeface="Tahoma"/>
              </a:rPr>
              <a:t>t</a:t>
            </a:r>
            <a:r>
              <a:rPr sz="1400" spc="20" dirty="0">
                <a:solidFill>
                  <a:srgbClr val="4564AE"/>
                </a:solidFill>
                <a:latin typeface="Tahoma"/>
                <a:cs typeface="Tahoma"/>
              </a:rPr>
              <a:t>he</a:t>
            </a:r>
            <a:r>
              <a:rPr sz="1400" spc="-65" dirty="0">
                <a:solidFill>
                  <a:srgbClr val="4564AE"/>
                </a:solidFill>
                <a:latin typeface="Tahoma"/>
                <a:cs typeface="Tahoma"/>
              </a:rPr>
              <a:t> </a:t>
            </a:r>
            <a:r>
              <a:rPr sz="1400" spc="75" dirty="0">
                <a:solidFill>
                  <a:srgbClr val="4564AE"/>
                </a:solidFill>
                <a:latin typeface="Tahoma"/>
                <a:cs typeface="Tahoma"/>
              </a:rPr>
              <a:t>s</a:t>
            </a:r>
            <a:r>
              <a:rPr sz="1400" spc="55" dirty="0">
                <a:solidFill>
                  <a:srgbClr val="4564AE"/>
                </a:solidFill>
                <a:latin typeface="Tahoma"/>
                <a:cs typeface="Tahoma"/>
              </a:rPr>
              <a:t>c</a:t>
            </a:r>
            <a:r>
              <a:rPr sz="1400" spc="30" dirty="0">
                <a:solidFill>
                  <a:srgbClr val="4564AE"/>
                </a:solidFill>
                <a:latin typeface="Tahoma"/>
                <a:cs typeface="Tahoma"/>
              </a:rPr>
              <a:t>ene</a:t>
            </a:r>
            <a:endParaRPr sz="1400">
              <a:latin typeface="Tahoma"/>
              <a:cs typeface="Tahoma"/>
            </a:endParaRPr>
          </a:p>
        </p:txBody>
      </p:sp>
      <p:sp>
        <p:nvSpPr>
          <p:cNvPr id="14" name="object 14"/>
          <p:cNvSpPr txBox="1"/>
          <p:nvPr/>
        </p:nvSpPr>
        <p:spPr>
          <a:xfrm>
            <a:off x="1737767" y="2816099"/>
            <a:ext cx="962025" cy="228909"/>
          </a:xfrm>
          <a:prstGeom prst="rect">
            <a:avLst/>
          </a:prstGeom>
        </p:spPr>
        <p:txBody>
          <a:bodyPr vert="horz" wrap="square" lIns="0" tIns="13335" rIns="0" bIns="0" rtlCol="0">
            <a:spAutoFit/>
          </a:bodyPr>
          <a:lstStyle/>
          <a:p>
            <a:pPr marL="12700">
              <a:spcBef>
                <a:spcPts val="105"/>
              </a:spcBef>
              <a:tabLst>
                <a:tab pos="948055" algn="l"/>
              </a:tabLst>
            </a:pPr>
            <a:r>
              <a:rPr sz="1400" spc="65" dirty="0">
                <a:solidFill>
                  <a:srgbClr val="404041"/>
                </a:solidFill>
                <a:latin typeface="Tahoma"/>
                <a:cs typeface="Tahoma"/>
              </a:rPr>
              <a:t>Use</a:t>
            </a:r>
            <a:r>
              <a:rPr sz="1400" spc="-95" dirty="0">
                <a:solidFill>
                  <a:srgbClr val="404041"/>
                </a:solidFill>
                <a:latin typeface="Tahoma"/>
                <a:cs typeface="Tahoma"/>
              </a:rPr>
              <a:t> </a:t>
            </a:r>
            <a:r>
              <a:rPr sz="1400" spc="-20" dirty="0">
                <a:solidFill>
                  <a:srgbClr val="404041"/>
                </a:solidFill>
                <a:latin typeface="Tahoma"/>
                <a:cs typeface="Tahoma"/>
              </a:rPr>
              <a:t>of</a:t>
            </a:r>
            <a:r>
              <a:rPr sz="1400" spc="125" dirty="0">
                <a:solidFill>
                  <a:srgbClr val="404041"/>
                </a:solidFill>
                <a:latin typeface="Tahoma"/>
                <a:cs typeface="Tahoma"/>
              </a:rPr>
              <a:t> </a:t>
            </a:r>
            <a:r>
              <a:rPr sz="1400" u="heavy" spc="-50" dirty="0">
                <a:solidFill>
                  <a:srgbClr val="404041"/>
                </a:solidFill>
                <a:uFill>
                  <a:solidFill>
                    <a:srgbClr val="289CDB"/>
                  </a:solidFill>
                </a:uFill>
                <a:latin typeface="Tahoma"/>
                <a:cs typeface="Tahoma"/>
              </a:rPr>
              <a:t> </a:t>
            </a:r>
            <a:r>
              <a:rPr sz="1400" u="heavy" dirty="0">
                <a:solidFill>
                  <a:srgbClr val="404041"/>
                </a:solidFill>
                <a:uFill>
                  <a:solidFill>
                    <a:srgbClr val="289CDB"/>
                  </a:solidFill>
                </a:uFill>
                <a:latin typeface="Tahoma"/>
                <a:cs typeface="Tahoma"/>
              </a:rPr>
              <a:t>	</a:t>
            </a:r>
            <a:endParaRPr sz="1400">
              <a:latin typeface="Tahoma"/>
              <a:cs typeface="Tahoma"/>
            </a:endParaRPr>
          </a:p>
        </p:txBody>
      </p:sp>
      <p:sp>
        <p:nvSpPr>
          <p:cNvPr id="15" name="object 15"/>
          <p:cNvSpPr txBox="1"/>
          <p:nvPr/>
        </p:nvSpPr>
        <p:spPr>
          <a:xfrm>
            <a:off x="1617371" y="3029458"/>
            <a:ext cx="661035" cy="452755"/>
          </a:xfrm>
          <a:prstGeom prst="rect">
            <a:avLst/>
          </a:prstGeom>
        </p:spPr>
        <p:txBody>
          <a:bodyPr vert="horz" wrap="square" lIns="0" tIns="13335" rIns="0" bIns="0" rtlCol="0">
            <a:spAutoFit/>
          </a:bodyPr>
          <a:lstStyle/>
          <a:p>
            <a:pPr marL="12700" marR="5080" indent="89535">
              <a:spcBef>
                <a:spcPts val="105"/>
              </a:spcBef>
            </a:pPr>
            <a:r>
              <a:rPr sz="1400" spc="55" dirty="0">
                <a:solidFill>
                  <a:srgbClr val="404041"/>
                </a:solidFill>
                <a:latin typeface="Tahoma"/>
                <a:cs typeface="Tahoma"/>
              </a:rPr>
              <a:t>c</a:t>
            </a:r>
            <a:r>
              <a:rPr sz="1400" spc="5" dirty="0">
                <a:solidFill>
                  <a:srgbClr val="404041"/>
                </a:solidFill>
                <a:latin typeface="Tahoma"/>
                <a:cs typeface="Tahoma"/>
              </a:rPr>
              <a:t>arbon  </a:t>
            </a:r>
            <a:r>
              <a:rPr sz="1400" spc="-20" dirty="0">
                <a:solidFill>
                  <a:srgbClr val="404041"/>
                </a:solidFill>
                <a:latin typeface="Tahoma"/>
                <a:cs typeface="Tahoma"/>
              </a:rPr>
              <a:t>m</a:t>
            </a:r>
            <a:r>
              <a:rPr sz="1400" dirty="0">
                <a:solidFill>
                  <a:srgbClr val="404041"/>
                </a:solidFill>
                <a:latin typeface="Tahoma"/>
                <a:cs typeface="Tahoma"/>
              </a:rPr>
              <a:t>ark</a:t>
            </a:r>
            <a:r>
              <a:rPr sz="1400" spc="-20" dirty="0">
                <a:solidFill>
                  <a:srgbClr val="404041"/>
                </a:solidFill>
                <a:latin typeface="Tahoma"/>
                <a:cs typeface="Tahoma"/>
              </a:rPr>
              <a:t>et</a:t>
            </a:r>
            <a:r>
              <a:rPr sz="1400" spc="75" dirty="0">
                <a:solidFill>
                  <a:srgbClr val="404041"/>
                </a:solidFill>
                <a:latin typeface="Tahoma"/>
                <a:cs typeface="Tahoma"/>
              </a:rPr>
              <a:t>s</a:t>
            </a:r>
            <a:endParaRPr sz="1400">
              <a:latin typeface="Tahoma"/>
              <a:cs typeface="Tahoma"/>
            </a:endParaRPr>
          </a:p>
        </p:txBody>
      </p:sp>
      <p:sp>
        <p:nvSpPr>
          <p:cNvPr id="16" name="object 16"/>
          <p:cNvSpPr/>
          <p:nvPr/>
        </p:nvSpPr>
        <p:spPr>
          <a:xfrm>
            <a:off x="9047988" y="1607819"/>
            <a:ext cx="624840" cy="3100070"/>
          </a:xfrm>
          <a:custGeom>
            <a:avLst/>
            <a:gdLst/>
            <a:ahLst/>
            <a:cxnLst/>
            <a:rect l="l" t="t" r="r" b="b"/>
            <a:pathLst>
              <a:path w="624840" h="3100070">
                <a:moveTo>
                  <a:pt x="0" y="3099816"/>
                </a:moveTo>
                <a:lnTo>
                  <a:pt x="71650" y="3098437"/>
                </a:lnTo>
                <a:lnTo>
                  <a:pt x="137415" y="3094513"/>
                </a:lnTo>
                <a:lnTo>
                  <a:pt x="195423" y="3088359"/>
                </a:lnTo>
                <a:lnTo>
                  <a:pt x="243800" y="3080289"/>
                </a:lnTo>
                <a:lnTo>
                  <a:pt x="280673" y="3070620"/>
                </a:lnTo>
                <a:lnTo>
                  <a:pt x="312419" y="3047746"/>
                </a:lnTo>
                <a:lnTo>
                  <a:pt x="312419" y="1601977"/>
                </a:lnTo>
                <a:lnTo>
                  <a:pt x="320668" y="1590056"/>
                </a:lnTo>
                <a:lnTo>
                  <a:pt x="381039" y="1569434"/>
                </a:lnTo>
                <a:lnTo>
                  <a:pt x="429416" y="1561364"/>
                </a:lnTo>
                <a:lnTo>
                  <a:pt x="487424" y="1555210"/>
                </a:lnTo>
                <a:lnTo>
                  <a:pt x="553189" y="1551286"/>
                </a:lnTo>
                <a:lnTo>
                  <a:pt x="624839" y="1549907"/>
                </a:lnTo>
                <a:lnTo>
                  <a:pt x="553189" y="1548529"/>
                </a:lnTo>
                <a:lnTo>
                  <a:pt x="487424" y="1544605"/>
                </a:lnTo>
                <a:lnTo>
                  <a:pt x="429416" y="1538451"/>
                </a:lnTo>
                <a:lnTo>
                  <a:pt x="381039" y="1530381"/>
                </a:lnTo>
                <a:lnTo>
                  <a:pt x="344166" y="1520712"/>
                </a:lnTo>
                <a:lnTo>
                  <a:pt x="312419" y="1497838"/>
                </a:lnTo>
                <a:lnTo>
                  <a:pt x="312419" y="52069"/>
                </a:lnTo>
                <a:lnTo>
                  <a:pt x="304171" y="40148"/>
                </a:lnTo>
                <a:lnTo>
                  <a:pt x="243800" y="19526"/>
                </a:lnTo>
                <a:lnTo>
                  <a:pt x="195423" y="11456"/>
                </a:lnTo>
                <a:lnTo>
                  <a:pt x="137415" y="5302"/>
                </a:lnTo>
                <a:lnTo>
                  <a:pt x="71650" y="1378"/>
                </a:lnTo>
                <a:lnTo>
                  <a:pt x="0" y="0"/>
                </a:lnTo>
              </a:path>
            </a:pathLst>
          </a:custGeom>
          <a:ln w="9525">
            <a:solidFill>
              <a:srgbClr val="289CDB"/>
            </a:solidFill>
          </a:ln>
        </p:spPr>
        <p:txBody>
          <a:bodyPr wrap="square" lIns="0" tIns="0" rIns="0" bIns="0" rtlCol="0"/>
          <a:lstStyle/>
          <a:p>
            <a:endParaRPr/>
          </a:p>
        </p:txBody>
      </p:sp>
      <p:sp>
        <p:nvSpPr>
          <p:cNvPr id="17" name="object 17"/>
          <p:cNvSpPr txBox="1"/>
          <p:nvPr/>
        </p:nvSpPr>
        <p:spPr>
          <a:xfrm>
            <a:off x="9856089" y="2864867"/>
            <a:ext cx="610870" cy="452755"/>
          </a:xfrm>
          <a:prstGeom prst="rect">
            <a:avLst/>
          </a:prstGeom>
        </p:spPr>
        <p:txBody>
          <a:bodyPr vert="horz" wrap="square" lIns="0" tIns="13335" rIns="0" bIns="0" rtlCol="0">
            <a:spAutoFit/>
          </a:bodyPr>
          <a:lstStyle/>
          <a:p>
            <a:pPr marL="12700" marR="5080" indent="138430">
              <a:spcBef>
                <a:spcPts val="105"/>
              </a:spcBef>
            </a:pPr>
            <a:r>
              <a:rPr sz="1400" spc="10" dirty="0">
                <a:solidFill>
                  <a:srgbClr val="404041"/>
                </a:solidFill>
                <a:latin typeface="Tahoma"/>
                <a:cs typeface="Tahoma"/>
              </a:rPr>
              <a:t>Ot</a:t>
            </a:r>
            <a:r>
              <a:rPr sz="1400" dirty="0">
                <a:solidFill>
                  <a:srgbClr val="404041"/>
                </a:solidFill>
                <a:latin typeface="Tahoma"/>
                <a:cs typeface="Tahoma"/>
              </a:rPr>
              <a:t>her  </a:t>
            </a:r>
            <a:r>
              <a:rPr sz="1400" spc="-60" dirty="0">
                <a:solidFill>
                  <a:srgbClr val="404041"/>
                </a:solidFill>
                <a:latin typeface="Tahoma"/>
                <a:cs typeface="Tahoma"/>
              </a:rPr>
              <a:t>f</a:t>
            </a:r>
            <a:r>
              <a:rPr sz="1400" dirty="0">
                <a:solidFill>
                  <a:srgbClr val="404041"/>
                </a:solidFill>
                <a:latin typeface="Tahoma"/>
                <a:cs typeface="Tahoma"/>
              </a:rPr>
              <a:t>unding</a:t>
            </a:r>
            <a:endParaRPr sz="1400">
              <a:latin typeface="Tahoma"/>
              <a:cs typeface="Tahoma"/>
            </a:endParaRPr>
          </a:p>
        </p:txBody>
      </p:sp>
      <p:sp>
        <p:nvSpPr>
          <p:cNvPr id="19" name="object 19"/>
          <p:cNvSpPr txBox="1">
            <a:spLocks noGrp="1"/>
          </p:cNvSpPr>
          <p:nvPr>
            <p:ph type="ftr" sz="quarter" idx="5"/>
          </p:nvPr>
        </p:nvSpPr>
        <p:spPr>
          <a:xfrm>
            <a:off x="330200" y="6568716"/>
            <a:ext cx="2670175"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spc="-5" dirty="0"/>
          </a:p>
        </p:txBody>
      </p:sp>
      <p:sp>
        <p:nvSpPr>
          <p:cNvPr id="20" name="object 20"/>
          <p:cNvSpPr txBox="1"/>
          <p:nvPr/>
        </p:nvSpPr>
        <p:spPr>
          <a:xfrm>
            <a:off x="10061448" y="6569937"/>
            <a:ext cx="154305" cy="169277"/>
          </a:xfrm>
          <a:prstGeom prst="rect">
            <a:avLst/>
          </a:prstGeom>
        </p:spPr>
        <p:txBody>
          <a:bodyPr vert="horz" wrap="square" lIns="0" tIns="0" rIns="0" bIns="0" rtlCol="0">
            <a:spAutoFit/>
          </a:bodyPr>
          <a:lstStyle/>
          <a:p>
            <a:pPr marL="38100"/>
            <a:fld id="{81D60167-4931-47E6-BA6A-407CBD079E47}" type="slidenum">
              <a:rPr sz="1100" spc="10" dirty="0">
                <a:solidFill>
                  <a:srgbClr val="404041"/>
                </a:solidFill>
                <a:latin typeface="Tahoma"/>
                <a:cs typeface="Tahoma"/>
              </a:rPr>
              <a:pPr marL="38100"/>
              <a:t>136</a:t>
            </a:fld>
            <a:endParaRPr sz="1100">
              <a:latin typeface="Tahoma"/>
              <a:cs typeface="Tahoma"/>
            </a:endParaRPr>
          </a:p>
        </p:txBody>
      </p:sp>
      <p:sp>
        <p:nvSpPr>
          <p:cNvPr id="18" name="object 18"/>
          <p:cNvSpPr txBox="1"/>
          <p:nvPr/>
        </p:nvSpPr>
        <p:spPr>
          <a:xfrm>
            <a:off x="9441561" y="3291586"/>
            <a:ext cx="1025525" cy="228909"/>
          </a:xfrm>
          <a:prstGeom prst="rect">
            <a:avLst/>
          </a:prstGeom>
        </p:spPr>
        <p:txBody>
          <a:bodyPr vert="horz" wrap="square" lIns="0" tIns="13335" rIns="0" bIns="0" rtlCol="0">
            <a:spAutoFit/>
          </a:bodyPr>
          <a:lstStyle/>
          <a:p>
            <a:pPr marL="12700">
              <a:spcBef>
                <a:spcPts val="105"/>
              </a:spcBef>
            </a:pPr>
            <a:r>
              <a:rPr sz="1400" spc="-20" dirty="0">
                <a:solidFill>
                  <a:srgbClr val="404041"/>
                </a:solidFill>
                <a:latin typeface="Tahoma"/>
                <a:cs typeface="Tahoma"/>
              </a:rPr>
              <a:t>m</a:t>
            </a:r>
            <a:r>
              <a:rPr sz="1400" spc="45" dirty="0">
                <a:solidFill>
                  <a:srgbClr val="404041"/>
                </a:solidFill>
                <a:latin typeface="Tahoma"/>
                <a:cs typeface="Tahoma"/>
              </a:rPr>
              <a:t>ec</a:t>
            </a:r>
            <a:r>
              <a:rPr sz="1400" spc="20" dirty="0">
                <a:solidFill>
                  <a:srgbClr val="404041"/>
                </a:solidFill>
                <a:latin typeface="Tahoma"/>
                <a:cs typeface="Tahoma"/>
              </a:rPr>
              <a:t>hanis</a:t>
            </a:r>
            <a:r>
              <a:rPr sz="1400" spc="-20" dirty="0">
                <a:solidFill>
                  <a:srgbClr val="404041"/>
                </a:solidFill>
                <a:latin typeface="Tahoma"/>
                <a:cs typeface="Tahoma"/>
              </a:rPr>
              <a:t>m</a:t>
            </a:r>
            <a:r>
              <a:rPr sz="1400" spc="75" dirty="0">
                <a:solidFill>
                  <a:srgbClr val="404041"/>
                </a:solidFill>
                <a:latin typeface="Tahoma"/>
                <a:cs typeface="Tahoma"/>
              </a:rPr>
              <a:t>s</a:t>
            </a:r>
            <a:endParaRPr sz="1400">
              <a:latin typeface="Tahoma"/>
              <a:cs typeface="Tahoma"/>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86848" y="6556655"/>
            <a:ext cx="103505" cy="182101"/>
          </a:xfrm>
          <a:prstGeom prst="rect">
            <a:avLst/>
          </a:prstGeom>
        </p:spPr>
        <p:txBody>
          <a:bodyPr vert="horz" wrap="square" lIns="0" tIns="12700" rIns="0" bIns="0" rtlCol="0">
            <a:spAutoFit/>
          </a:bodyPr>
          <a:lstStyle/>
          <a:p>
            <a:pPr marL="12700">
              <a:spcBef>
                <a:spcPts val="100"/>
              </a:spcBef>
            </a:pPr>
            <a:r>
              <a:rPr sz="1100" spc="10" dirty="0">
                <a:solidFill>
                  <a:srgbClr val="404041"/>
                </a:solidFill>
                <a:latin typeface="Tahoma"/>
                <a:cs typeface="Tahoma"/>
              </a:rPr>
              <a:t>5</a:t>
            </a:r>
            <a:endParaRPr sz="1100">
              <a:latin typeface="Tahoma"/>
              <a:cs typeface="Tahoma"/>
            </a:endParaRPr>
          </a:p>
        </p:txBody>
      </p:sp>
      <p:sp>
        <p:nvSpPr>
          <p:cNvPr id="3" name="object 3"/>
          <p:cNvSpPr txBox="1"/>
          <p:nvPr/>
        </p:nvSpPr>
        <p:spPr>
          <a:xfrm>
            <a:off x="1854201" y="6555436"/>
            <a:ext cx="2670175" cy="182101"/>
          </a:xfrm>
          <a:prstGeom prst="rect">
            <a:avLst/>
          </a:prstGeom>
        </p:spPr>
        <p:txBody>
          <a:bodyPr vert="horz" wrap="square" lIns="0" tIns="12700" rIns="0" bIns="0" rtlCol="0">
            <a:spAutoFit/>
          </a:bodyPr>
          <a:lstStyle/>
          <a:p>
            <a:pPr marL="12700">
              <a:spcBef>
                <a:spcPts val="100"/>
              </a:spcBef>
            </a:pPr>
            <a:r>
              <a:rPr sz="1100" b="1" dirty="0">
                <a:solidFill>
                  <a:srgbClr val="404041"/>
                </a:solidFill>
                <a:latin typeface="Arial"/>
                <a:cs typeface="Arial"/>
              </a:rPr>
              <a:t>I</a:t>
            </a:r>
            <a:r>
              <a:rPr sz="1100" b="1" dirty="0">
                <a:solidFill>
                  <a:srgbClr val="ED0512"/>
                </a:solidFill>
                <a:latin typeface="Arial"/>
                <a:cs typeface="Arial"/>
              </a:rPr>
              <a:t>4</a:t>
            </a:r>
            <a:r>
              <a:rPr sz="1100" b="1" dirty="0">
                <a:solidFill>
                  <a:srgbClr val="404041"/>
                </a:solidFill>
                <a:latin typeface="Arial"/>
                <a:cs typeface="Arial"/>
              </a:rPr>
              <a:t>CE</a:t>
            </a:r>
            <a:r>
              <a:rPr sz="1100" b="1" spc="-10" dirty="0">
                <a:solidFill>
                  <a:srgbClr val="404041"/>
                </a:solidFill>
                <a:latin typeface="Arial"/>
                <a:cs typeface="Arial"/>
              </a:rPr>
              <a:t> </a:t>
            </a:r>
            <a:r>
              <a:rPr sz="1100" spc="10" dirty="0">
                <a:solidFill>
                  <a:srgbClr val="404041"/>
                </a:solidFill>
                <a:latin typeface="Tahoma"/>
                <a:cs typeface="Tahoma"/>
              </a:rPr>
              <a:t>–</a:t>
            </a:r>
            <a:r>
              <a:rPr sz="1100" spc="-50" dirty="0">
                <a:solidFill>
                  <a:srgbClr val="404041"/>
                </a:solidFill>
                <a:latin typeface="Tahoma"/>
                <a:cs typeface="Tahoma"/>
              </a:rPr>
              <a:t> </a:t>
            </a:r>
            <a:r>
              <a:rPr sz="1100" spc="-35" dirty="0">
                <a:solidFill>
                  <a:srgbClr val="404041"/>
                </a:solidFill>
                <a:latin typeface="Tahoma"/>
                <a:cs typeface="Tahoma"/>
              </a:rPr>
              <a:t>Institut</a:t>
            </a:r>
            <a:r>
              <a:rPr sz="1100" spc="-70" dirty="0">
                <a:solidFill>
                  <a:srgbClr val="404041"/>
                </a:solidFill>
                <a:latin typeface="Tahoma"/>
                <a:cs typeface="Tahoma"/>
              </a:rPr>
              <a:t> </a:t>
            </a:r>
            <a:r>
              <a:rPr sz="1100" spc="15" dirty="0">
                <a:solidFill>
                  <a:srgbClr val="404041"/>
                </a:solidFill>
                <a:latin typeface="Tahoma"/>
                <a:cs typeface="Tahoma"/>
              </a:rPr>
              <a:t>de</a:t>
            </a:r>
            <a:r>
              <a:rPr sz="1100" spc="-50" dirty="0">
                <a:solidFill>
                  <a:srgbClr val="404041"/>
                </a:solidFill>
                <a:latin typeface="Tahoma"/>
                <a:cs typeface="Tahoma"/>
              </a:rPr>
              <a:t> </a:t>
            </a:r>
            <a:r>
              <a:rPr sz="1100" spc="5" dirty="0">
                <a:solidFill>
                  <a:srgbClr val="404041"/>
                </a:solidFill>
                <a:latin typeface="Tahoma"/>
                <a:cs typeface="Tahoma"/>
              </a:rPr>
              <a:t>l’économie</a:t>
            </a:r>
            <a:r>
              <a:rPr sz="1100" spc="-25" dirty="0">
                <a:solidFill>
                  <a:srgbClr val="404041"/>
                </a:solidFill>
                <a:latin typeface="Tahoma"/>
                <a:cs typeface="Tahoma"/>
              </a:rPr>
              <a:t> </a:t>
            </a:r>
            <a:r>
              <a:rPr sz="1100" spc="-10" dirty="0">
                <a:solidFill>
                  <a:srgbClr val="404041"/>
                </a:solidFill>
                <a:latin typeface="Tahoma"/>
                <a:cs typeface="Tahoma"/>
              </a:rPr>
              <a:t>pour</a:t>
            </a:r>
            <a:r>
              <a:rPr sz="1100" spc="-50" dirty="0">
                <a:solidFill>
                  <a:srgbClr val="404041"/>
                </a:solidFill>
                <a:latin typeface="Tahoma"/>
                <a:cs typeface="Tahoma"/>
              </a:rPr>
              <a:t> </a:t>
            </a:r>
            <a:r>
              <a:rPr sz="1100" spc="5" dirty="0">
                <a:solidFill>
                  <a:srgbClr val="404041"/>
                </a:solidFill>
                <a:latin typeface="Tahoma"/>
                <a:cs typeface="Tahoma"/>
              </a:rPr>
              <a:t>le</a:t>
            </a:r>
            <a:r>
              <a:rPr sz="1100" spc="-40" dirty="0">
                <a:solidFill>
                  <a:srgbClr val="404041"/>
                </a:solidFill>
                <a:latin typeface="Tahoma"/>
                <a:cs typeface="Tahoma"/>
              </a:rPr>
              <a:t> </a:t>
            </a:r>
            <a:r>
              <a:rPr sz="1100" spc="-5" dirty="0">
                <a:solidFill>
                  <a:srgbClr val="404041"/>
                </a:solidFill>
                <a:latin typeface="Tahoma"/>
                <a:cs typeface="Tahoma"/>
              </a:rPr>
              <a:t>climat</a:t>
            </a:r>
            <a:endParaRPr sz="1100">
              <a:latin typeface="Tahoma"/>
              <a:cs typeface="Tahoma"/>
            </a:endParaRPr>
          </a:p>
        </p:txBody>
      </p:sp>
      <p:pic>
        <p:nvPicPr>
          <p:cNvPr id="4" name="object 4"/>
          <p:cNvPicPr/>
          <p:nvPr/>
        </p:nvPicPr>
        <p:blipFill>
          <a:blip r:embed="rId2" cstate="print"/>
          <a:stretch>
            <a:fillRect/>
          </a:stretch>
        </p:blipFill>
        <p:spPr>
          <a:xfrm>
            <a:off x="1524001" y="1234440"/>
            <a:ext cx="9143999" cy="144779"/>
          </a:xfrm>
          <a:prstGeom prst="rect">
            <a:avLst/>
          </a:prstGeom>
        </p:spPr>
      </p:pic>
      <p:sp>
        <p:nvSpPr>
          <p:cNvPr id="5" name="object 5"/>
          <p:cNvSpPr txBox="1">
            <a:spLocks noGrp="1"/>
          </p:cNvSpPr>
          <p:nvPr>
            <p:ph type="title"/>
          </p:nvPr>
        </p:nvSpPr>
        <p:spPr>
          <a:xfrm>
            <a:off x="1854201" y="496316"/>
            <a:ext cx="7267575" cy="513715"/>
          </a:xfrm>
          <a:prstGeom prst="rect">
            <a:avLst/>
          </a:prstGeom>
        </p:spPr>
        <p:txBody>
          <a:bodyPr vert="horz" wrap="square" lIns="0" tIns="13335" rIns="0" bIns="0" rtlCol="0" anchor="ctr">
            <a:spAutoFit/>
          </a:bodyPr>
          <a:lstStyle/>
          <a:p>
            <a:pPr marL="12700">
              <a:lnSpc>
                <a:spcPct val="100000"/>
              </a:lnSpc>
              <a:spcBef>
                <a:spcPts val="105"/>
              </a:spcBef>
            </a:pPr>
            <a:r>
              <a:rPr sz="3200" spc="75" dirty="0"/>
              <a:t>Carbon</a:t>
            </a:r>
            <a:r>
              <a:rPr sz="3200" spc="-145" dirty="0"/>
              <a:t> </a:t>
            </a:r>
            <a:r>
              <a:rPr sz="3200" spc="10" dirty="0"/>
              <a:t>markets</a:t>
            </a:r>
            <a:r>
              <a:rPr sz="3200" spc="-135" dirty="0"/>
              <a:t> </a:t>
            </a:r>
            <a:r>
              <a:rPr sz="3200" spc="35" dirty="0"/>
              <a:t>cover</a:t>
            </a:r>
            <a:r>
              <a:rPr sz="3200" spc="-140" dirty="0"/>
              <a:t> </a:t>
            </a:r>
            <a:r>
              <a:rPr sz="3200" spc="25" dirty="0"/>
              <a:t>various</a:t>
            </a:r>
            <a:r>
              <a:rPr sz="3200" spc="-135" dirty="0"/>
              <a:t> </a:t>
            </a:r>
            <a:r>
              <a:rPr sz="3200" spc="5" dirty="0"/>
              <a:t>situations</a:t>
            </a:r>
            <a:endParaRPr sz="3200"/>
          </a:p>
        </p:txBody>
      </p:sp>
      <p:sp>
        <p:nvSpPr>
          <p:cNvPr id="6" name="object 6"/>
          <p:cNvSpPr txBox="1"/>
          <p:nvPr/>
        </p:nvSpPr>
        <p:spPr>
          <a:xfrm>
            <a:off x="1854200" y="142444"/>
            <a:ext cx="1400810" cy="228909"/>
          </a:xfrm>
          <a:prstGeom prst="rect">
            <a:avLst/>
          </a:prstGeom>
        </p:spPr>
        <p:txBody>
          <a:bodyPr vert="horz" wrap="square" lIns="0" tIns="13335" rIns="0" bIns="0" rtlCol="0">
            <a:spAutoFit/>
          </a:bodyPr>
          <a:lstStyle/>
          <a:p>
            <a:pPr marL="12700">
              <a:spcBef>
                <a:spcPts val="105"/>
              </a:spcBef>
            </a:pPr>
            <a:r>
              <a:rPr sz="1400" spc="10" dirty="0">
                <a:solidFill>
                  <a:srgbClr val="4564AE"/>
                </a:solidFill>
                <a:latin typeface="Tahoma"/>
                <a:cs typeface="Tahoma"/>
              </a:rPr>
              <a:t>Sett</a:t>
            </a:r>
            <a:r>
              <a:rPr sz="1400" dirty="0">
                <a:solidFill>
                  <a:srgbClr val="4564AE"/>
                </a:solidFill>
                <a:latin typeface="Tahoma"/>
                <a:cs typeface="Tahoma"/>
              </a:rPr>
              <a:t>ing</a:t>
            </a:r>
            <a:r>
              <a:rPr sz="1400" spc="-85" dirty="0">
                <a:solidFill>
                  <a:srgbClr val="4564AE"/>
                </a:solidFill>
                <a:latin typeface="Tahoma"/>
                <a:cs typeface="Tahoma"/>
              </a:rPr>
              <a:t> </a:t>
            </a:r>
            <a:r>
              <a:rPr sz="1400" spc="-80" dirty="0">
                <a:solidFill>
                  <a:srgbClr val="4564AE"/>
                </a:solidFill>
                <a:latin typeface="Tahoma"/>
                <a:cs typeface="Tahoma"/>
              </a:rPr>
              <a:t>t</a:t>
            </a:r>
            <a:r>
              <a:rPr sz="1400" spc="20" dirty="0">
                <a:solidFill>
                  <a:srgbClr val="4564AE"/>
                </a:solidFill>
                <a:latin typeface="Tahoma"/>
                <a:cs typeface="Tahoma"/>
              </a:rPr>
              <a:t>he</a:t>
            </a:r>
            <a:r>
              <a:rPr sz="1400" spc="-65" dirty="0">
                <a:solidFill>
                  <a:srgbClr val="4564AE"/>
                </a:solidFill>
                <a:latin typeface="Tahoma"/>
                <a:cs typeface="Tahoma"/>
              </a:rPr>
              <a:t> </a:t>
            </a:r>
            <a:r>
              <a:rPr sz="1400" spc="75" dirty="0">
                <a:solidFill>
                  <a:srgbClr val="4564AE"/>
                </a:solidFill>
                <a:latin typeface="Tahoma"/>
                <a:cs typeface="Tahoma"/>
              </a:rPr>
              <a:t>s</a:t>
            </a:r>
            <a:r>
              <a:rPr sz="1400" spc="55" dirty="0">
                <a:solidFill>
                  <a:srgbClr val="4564AE"/>
                </a:solidFill>
                <a:latin typeface="Tahoma"/>
                <a:cs typeface="Tahoma"/>
              </a:rPr>
              <a:t>c</a:t>
            </a:r>
            <a:r>
              <a:rPr sz="1400" spc="30" dirty="0">
                <a:solidFill>
                  <a:srgbClr val="4564AE"/>
                </a:solidFill>
                <a:latin typeface="Tahoma"/>
                <a:cs typeface="Tahoma"/>
              </a:rPr>
              <a:t>ene</a:t>
            </a:r>
            <a:endParaRPr sz="1400">
              <a:latin typeface="Tahoma"/>
              <a:cs typeface="Tahoma"/>
            </a:endParaRPr>
          </a:p>
        </p:txBody>
      </p:sp>
      <p:grpSp>
        <p:nvGrpSpPr>
          <p:cNvPr id="7" name="object 7"/>
          <p:cNvGrpSpPr/>
          <p:nvPr/>
        </p:nvGrpSpPr>
        <p:grpSpPr>
          <a:xfrm>
            <a:off x="2061972" y="1859280"/>
            <a:ext cx="8209280" cy="4378325"/>
            <a:chOff x="537972" y="1859279"/>
            <a:chExt cx="8209280" cy="4378325"/>
          </a:xfrm>
        </p:grpSpPr>
        <p:sp>
          <p:nvSpPr>
            <p:cNvPr id="8" name="object 8"/>
            <p:cNvSpPr/>
            <p:nvPr/>
          </p:nvSpPr>
          <p:spPr>
            <a:xfrm>
              <a:off x="537972" y="4082414"/>
              <a:ext cx="8209280" cy="171450"/>
            </a:xfrm>
            <a:custGeom>
              <a:avLst/>
              <a:gdLst/>
              <a:ahLst/>
              <a:cxnLst/>
              <a:rect l="l" t="t" r="r" b="b"/>
              <a:pathLst>
                <a:path w="8209280" h="171450">
                  <a:moveTo>
                    <a:pt x="171450" y="0"/>
                  </a:moveTo>
                  <a:lnTo>
                    <a:pt x="0" y="85725"/>
                  </a:lnTo>
                  <a:lnTo>
                    <a:pt x="171450" y="171450"/>
                  </a:lnTo>
                  <a:lnTo>
                    <a:pt x="171450" y="114300"/>
                  </a:lnTo>
                  <a:lnTo>
                    <a:pt x="142887" y="114300"/>
                  </a:lnTo>
                  <a:lnTo>
                    <a:pt x="142887" y="57150"/>
                  </a:lnTo>
                  <a:lnTo>
                    <a:pt x="171450" y="57150"/>
                  </a:lnTo>
                  <a:lnTo>
                    <a:pt x="171450" y="0"/>
                  </a:lnTo>
                  <a:close/>
                </a:path>
                <a:path w="8209280" h="171450">
                  <a:moveTo>
                    <a:pt x="8037449" y="0"/>
                  </a:moveTo>
                  <a:lnTo>
                    <a:pt x="8037449" y="171450"/>
                  </a:lnTo>
                  <a:lnTo>
                    <a:pt x="8151749" y="114300"/>
                  </a:lnTo>
                  <a:lnTo>
                    <a:pt x="8066024" y="114300"/>
                  </a:lnTo>
                  <a:lnTo>
                    <a:pt x="8066024" y="57150"/>
                  </a:lnTo>
                  <a:lnTo>
                    <a:pt x="8151749" y="57150"/>
                  </a:lnTo>
                  <a:lnTo>
                    <a:pt x="8037449" y="0"/>
                  </a:lnTo>
                  <a:close/>
                </a:path>
                <a:path w="8209280" h="171450">
                  <a:moveTo>
                    <a:pt x="171450" y="57150"/>
                  </a:moveTo>
                  <a:lnTo>
                    <a:pt x="142887" y="57150"/>
                  </a:lnTo>
                  <a:lnTo>
                    <a:pt x="142887" y="114300"/>
                  </a:lnTo>
                  <a:lnTo>
                    <a:pt x="171450" y="114300"/>
                  </a:lnTo>
                  <a:lnTo>
                    <a:pt x="171450" y="57150"/>
                  </a:lnTo>
                  <a:close/>
                </a:path>
                <a:path w="8209280" h="171450">
                  <a:moveTo>
                    <a:pt x="8037449" y="57150"/>
                  </a:moveTo>
                  <a:lnTo>
                    <a:pt x="171450" y="57150"/>
                  </a:lnTo>
                  <a:lnTo>
                    <a:pt x="171450" y="114300"/>
                  </a:lnTo>
                  <a:lnTo>
                    <a:pt x="8037449" y="114300"/>
                  </a:lnTo>
                  <a:lnTo>
                    <a:pt x="8037449" y="57150"/>
                  </a:lnTo>
                  <a:close/>
                </a:path>
                <a:path w="8209280" h="171450">
                  <a:moveTo>
                    <a:pt x="8151749" y="57150"/>
                  </a:moveTo>
                  <a:lnTo>
                    <a:pt x="8066024" y="57150"/>
                  </a:lnTo>
                  <a:lnTo>
                    <a:pt x="8066024" y="114300"/>
                  </a:lnTo>
                  <a:lnTo>
                    <a:pt x="8151749" y="114300"/>
                  </a:lnTo>
                  <a:lnTo>
                    <a:pt x="8208899" y="85725"/>
                  </a:lnTo>
                  <a:lnTo>
                    <a:pt x="8151749" y="57150"/>
                  </a:lnTo>
                  <a:close/>
                </a:path>
              </a:pathLst>
            </a:custGeom>
            <a:solidFill>
              <a:srgbClr val="289CDB"/>
            </a:solidFill>
          </p:spPr>
          <p:txBody>
            <a:bodyPr wrap="square" lIns="0" tIns="0" rIns="0" bIns="0" rtlCol="0"/>
            <a:lstStyle/>
            <a:p>
              <a:endParaRPr/>
            </a:p>
          </p:txBody>
        </p:sp>
        <p:sp>
          <p:nvSpPr>
            <p:cNvPr id="9" name="object 9"/>
            <p:cNvSpPr/>
            <p:nvPr/>
          </p:nvSpPr>
          <p:spPr>
            <a:xfrm>
              <a:off x="4414647" y="1859279"/>
              <a:ext cx="171450" cy="4378325"/>
            </a:xfrm>
            <a:custGeom>
              <a:avLst/>
              <a:gdLst/>
              <a:ahLst/>
              <a:cxnLst/>
              <a:rect l="l" t="t" r="r" b="b"/>
              <a:pathLst>
                <a:path w="171450" h="4378325">
                  <a:moveTo>
                    <a:pt x="57150" y="4206316"/>
                  </a:moveTo>
                  <a:lnTo>
                    <a:pt x="0" y="4206316"/>
                  </a:lnTo>
                  <a:lnTo>
                    <a:pt x="85725" y="4377766"/>
                  </a:lnTo>
                  <a:lnTo>
                    <a:pt x="157156" y="4234903"/>
                  </a:lnTo>
                  <a:lnTo>
                    <a:pt x="57150" y="4234903"/>
                  </a:lnTo>
                  <a:lnTo>
                    <a:pt x="57150" y="4206316"/>
                  </a:lnTo>
                  <a:close/>
                </a:path>
                <a:path w="171450" h="4378325">
                  <a:moveTo>
                    <a:pt x="114300" y="142875"/>
                  </a:moveTo>
                  <a:lnTo>
                    <a:pt x="57150" y="142875"/>
                  </a:lnTo>
                  <a:lnTo>
                    <a:pt x="57150" y="4234903"/>
                  </a:lnTo>
                  <a:lnTo>
                    <a:pt x="114300" y="4234903"/>
                  </a:lnTo>
                  <a:lnTo>
                    <a:pt x="114300" y="142875"/>
                  </a:lnTo>
                  <a:close/>
                </a:path>
                <a:path w="171450" h="4378325">
                  <a:moveTo>
                    <a:pt x="171450" y="4206316"/>
                  </a:moveTo>
                  <a:lnTo>
                    <a:pt x="114300" y="4206316"/>
                  </a:lnTo>
                  <a:lnTo>
                    <a:pt x="114300" y="4234903"/>
                  </a:lnTo>
                  <a:lnTo>
                    <a:pt x="157156" y="4234903"/>
                  </a:lnTo>
                  <a:lnTo>
                    <a:pt x="171450" y="4206316"/>
                  </a:lnTo>
                  <a:close/>
                </a:path>
                <a:path w="171450" h="4378325">
                  <a:moveTo>
                    <a:pt x="85725" y="0"/>
                  </a:moveTo>
                  <a:lnTo>
                    <a:pt x="0" y="171450"/>
                  </a:lnTo>
                  <a:lnTo>
                    <a:pt x="57150" y="171450"/>
                  </a:lnTo>
                  <a:lnTo>
                    <a:pt x="57150" y="142875"/>
                  </a:lnTo>
                  <a:lnTo>
                    <a:pt x="157162" y="142875"/>
                  </a:lnTo>
                  <a:lnTo>
                    <a:pt x="85725" y="0"/>
                  </a:lnTo>
                  <a:close/>
                </a:path>
                <a:path w="171450" h="4378325">
                  <a:moveTo>
                    <a:pt x="157162" y="142875"/>
                  </a:moveTo>
                  <a:lnTo>
                    <a:pt x="114300" y="142875"/>
                  </a:lnTo>
                  <a:lnTo>
                    <a:pt x="114300" y="171450"/>
                  </a:lnTo>
                  <a:lnTo>
                    <a:pt x="171450" y="171450"/>
                  </a:lnTo>
                  <a:lnTo>
                    <a:pt x="157162" y="142875"/>
                  </a:lnTo>
                  <a:close/>
                </a:path>
              </a:pathLst>
            </a:custGeom>
            <a:solidFill>
              <a:srgbClr val="223356"/>
            </a:solidFill>
          </p:spPr>
          <p:txBody>
            <a:bodyPr wrap="square" lIns="0" tIns="0" rIns="0" bIns="0" rtlCol="0"/>
            <a:lstStyle/>
            <a:p>
              <a:endParaRPr/>
            </a:p>
          </p:txBody>
        </p:sp>
      </p:grpSp>
      <p:sp>
        <p:nvSpPr>
          <p:cNvPr id="10" name="object 10"/>
          <p:cNvSpPr txBox="1"/>
          <p:nvPr/>
        </p:nvSpPr>
        <p:spPr>
          <a:xfrm>
            <a:off x="9912477" y="4333114"/>
            <a:ext cx="651510" cy="452755"/>
          </a:xfrm>
          <a:prstGeom prst="rect">
            <a:avLst/>
          </a:prstGeom>
        </p:spPr>
        <p:txBody>
          <a:bodyPr vert="horz" wrap="square" lIns="0" tIns="12700" rIns="0" bIns="0" rtlCol="0">
            <a:spAutoFit/>
          </a:bodyPr>
          <a:lstStyle/>
          <a:p>
            <a:pPr marL="12700" marR="5080" indent="43815">
              <a:spcBef>
                <a:spcPts val="100"/>
              </a:spcBef>
            </a:pPr>
            <a:r>
              <a:rPr sz="1400" b="1" dirty="0">
                <a:solidFill>
                  <a:srgbClr val="289CDB"/>
                </a:solidFill>
                <a:latin typeface="Arial"/>
                <a:cs typeface="Arial"/>
              </a:rPr>
              <a:t>Public </a:t>
            </a:r>
            <a:r>
              <a:rPr sz="1400" b="1" spc="-375" dirty="0">
                <a:solidFill>
                  <a:srgbClr val="289CDB"/>
                </a:solidFill>
                <a:latin typeface="Arial"/>
                <a:cs typeface="Arial"/>
              </a:rPr>
              <a:t> </a:t>
            </a:r>
            <a:r>
              <a:rPr sz="1400" b="1" dirty="0">
                <a:solidFill>
                  <a:srgbClr val="289CDB"/>
                </a:solidFill>
                <a:latin typeface="Arial"/>
                <a:cs typeface="Arial"/>
              </a:rPr>
              <a:t>ent</a:t>
            </a:r>
            <a:r>
              <a:rPr sz="1400" b="1" spc="5" dirty="0">
                <a:solidFill>
                  <a:srgbClr val="289CDB"/>
                </a:solidFill>
                <a:latin typeface="Arial"/>
                <a:cs typeface="Arial"/>
              </a:rPr>
              <a:t>i</a:t>
            </a:r>
            <a:r>
              <a:rPr sz="1400" b="1" dirty="0">
                <a:solidFill>
                  <a:srgbClr val="289CDB"/>
                </a:solidFill>
                <a:latin typeface="Arial"/>
                <a:cs typeface="Arial"/>
              </a:rPr>
              <a:t>t</a:t>
            </a:r>
            <a:r>
              <a:rPr sz="1400" b="1" spc="5" dirty="0">
                <a:solidFill>
                  <a:srgbClr val="289CDB"/>
                </a:solidFill>
                <a:latin typeface="Arial"/>
                <a:cs typeface="Arial"/>
              </a:rPr>
              <a:t>i</a:t>
            </a:r>
            <a:r>
              <a:rPr sz="1400" b="1" dirty="0">
                <a:solidFill>
                  <a:srgbClr val="289CDB"/>
                </a:solidFill>
                <a:latin typeface="Arial"/>
                <a:cs typeface="Arial"/>
              </a:rPr>
              <a:t>es</a:t>
            </a:r>
            <a:endParaRPr sz="1400">
              <a:latin typeface="Arial"/>
              <a:cs typeface="Arial"/>
            </a:endParaRPr>
          </a:p>
        </p:txBody>
      </p:sp>
      <p:sp>
        <p:nvSpPr>
          <p:cNvPr id="11" name="object 11"/>
          <p:cNvSpPr txBox="1"/>
          <p:nvPr/>
        </p:nvSpPr>
        <p:spPr>
          <a:xfrm>
            <a:off x="1684121" y="3509518"/>
            <a:ext cx="650240" cy="452755"/>
          </a:xfrm>
          <a:prstGeom prst="rect">
            <a:avLst/>
          </a:prstGeom>
        </p:spPr>
        <p:txBody>
          <a:bodyPr vert="horz" wrap="square" lIns="0" tIns="13335" rIns="0" bIns="0" rtlCol="0">
            <a:spAutoFit/>
          </a:bodyPr>
          <a:lstStyle/>
          <a:p>
            <a:pPr marL="12700" marR="5080" indent="15240">
              <a:spcBef>
                <a:spcPts val="105"/>
              </a:spcBef>
            </a:pPr>
            <a:r>
              <a:rPr sz="1400" b="1" spc="-5" dirty="0">
                <a:solidFill>
                  <a:srgbClr val="289CDB"/>
                </a:solidFill>
                <a:latin typeface="Arial"/>
                <a:cs typeface="Arial"/>
              </a:rPr>
              <a:t>Private </a:t>
            </a:r>
            <a:r>
              <a:rPr sz="1400" b="1" spc="-375" dirty="0">
                <a:solidFill>
                  <a:srgbClr val="289CDB"/>
                </a:solidFill>
                <a:latin typeface="Arial"/>
                <a:cs typeface="Arial"/>
              </a:rPr>
              <a:t> </a:t>
            </a:r>
            <a:r>
              <a:rPr sz="1400" b="1" dirty="0">
                <a:solidFill>
                  <a:srgbClr val="289CDB"/>
                </a:solidFill>
                <a:latin typeface="Arial"/>
                <a:cs typeface="Arial"/>
              </a:rPr>
              <a:t>e</a:t>
            </a:r>
            <a:r>
              <a:rPr sz="1400" b="1" spc="-10" dirty="0">
                <a:solidFill>
                  <a:srgbClr val="289CDB"/>
                </a:solidFill>
                <a:latin typeface="Arial"/>
                <a:cs typeface="Arial"/>
              </a:rPr>
              <a:t>n</a:t>
            </a:r>
            <a:r>
              <a:rPr sz="1400" b="1" dirty="0">
                <a:solidFill>
                  <a:srgbClr val="289CDB"/>
                </a:solidFill>
                <a:latin typeface="Arial"/>
                <a:cs typeface="Arial"/>
              </a:rPr>
              <a:t>tities</a:t>
            </a:r>
            <a:endParaRPr sz="1400">
              <a:latin typeface="Arial"/>
              <a:cs typeface="Arial"/>
            </a:endParaRPr>
          </a:p>
        </p:txBody>
      </p:sp>
      <p:sp>
        <p:nvSpPr>
          <p:cNvPr id="12" name="object 12"/>
          <p:cNvSpPr txBox="1"/>
          <p:nvPr/>
        </p:nvSpPr>
        <p:spPr>
          <a:xfrm>
            <a:off x="4626991" y="1420496"/>
            <a:ext cx="1183640" cy="452755"/>
          </a:xfrm>
          <a:prstGeom prst="rect">
            <a:avLst/>
          </a:prstGeom>
        </p:spPr>
        <p:txBody>
          <a:bodyPr vert="horz" wrap="square" lIns="0" tIns="13335" rIns="0" bIns="0" rtlCol="0">
            <a:spAutoFit/>
          </a:bodyPr>
          <a:lstStyle/>
          <a:p>
            <a:pPr marL="12700" marR="5080" indent="177800">
              <a:spcBef>
                <a:spcPts val="105"/>
              </a:spcBef>
            </a:pPr>
            <a:r>
              <a:rPr sz="1400" b="1" spc="-15" dirty="0">
                <a:solidFill>
                  <a:srgbClr val="001F5F"/>
                </a:solidFill>
                <a:latin typeface="Arial"/>
                <a:cs typeface="Arial"/>
              </a:rPr>
              <a:t>Voluntary </a:t>
            </a:r>
            <a:r>
              <a:rPr sz="1400" b="1" spc="-10" dirty="0">
                <a:solidFill>
                  <a:srgbClr val="001F5F"/>
                </a:solidFill>
                <a:latin typeface="Arial"/>
                <a:cs typeface="Arial"/>
              </a:rPr>
              <a:t> </a:t>
            </a:r>
            <a:r>
              <a:rPr sz="1400" b="1" dirty="0">
                <a:solidFill>
                  <a:srgbClr val="001F5F"/>
                </a:solidFill>
                <a:latin typeface="Arial"/>
                <a:cs typeface="Arial"/>
              </a:rPr>
              <a:t>c</a:t>
            </a:r>
            <a:r>
              <a:rPr sz="1400" b="1" spc="-10" dirty="0">
                <a:solidFill>
                  <a:srgbClr val="001F5F"/>
                </a:solidFill>
                <a:latin typeface="Arial"/>
                <a:cs typeface="Arial"/>
              </a:rPr>
              <a:t>o</a:t>
            </a:r>
            <a:r>
              <a:rPr sz="1400" b="1" dirty="0">
                <a:solidFill>
                  <a:srgbClr val="001F5F"/>
                </a:solidFill>
                <a:latin typeface="Arial"/>
                <a:cs typeface="Arial"/>
              </a:rPr>
              <a:t>mmitme</a:t>
            </a:r>
            <a:r>
              <a:rPr sz="1400" b="1" spc="-10" dirty="0">
                <a:solidFill>
                  <a:srgbClr val="001F5F"/>
                </a:solidFill>
                <a:latin typeface="Arial"/>
                <a:cs typeface="Arial"/>
              </a:rPr>
              <a:t>n</a:t>
            </a:r>
            <a:r>
              <a:rPr sz="1400" b="1" dirty="0">
                <a:solidFill>
                  <a:srgbClr val="001F5F"/>
                </a:solidFill>
                <a:latin typeface="Arial"/>
                <a:cs typeface="Arial"/>
              </a:rPr>
              <a:t>ts</a:t>
            </a:r>
            <a:endParaRPr sz="1400">
              <a:latin typeface="Arial"/>
              <a:cs typeface="Arial"/>
            </a:endParaRPr>
          </a:p>
        </p:txBody>
      </p:sp>
      <p:sp>
        <p:nvSpPr>
          <p:cNvPr id="13" name="object 13"/>
          <p:cNvSpPr txBox="1"/>
          <p:nvPr/>
        </p:nvSpPr>
        <p:spPr>
          <a:xfrm>
            <a:off x="6277737" y="6174435"/>
            <a:ext cx="973455" cy="453390"/>
          </a:xfrm>
          <a:prstGeom prst="rect">
            <a:avLst/>
          </a:prstGeom>
        </p:spPr>
        <p:txBody>
          <a:bodyPr vert="horz" wrap="square" lIns="0" tIns="12700" rIns="0" bIns="0" rtlCol="0">
            <a:spAutoFit/>
          </a:bodyPr>
          <a:lstStyle/>
          <a:p>
            <a:pPr marL="24765">
              <a:spcBef>
                <a:spcPts val="100"/>
              </a:spcBef>
            </a:pPr>
            <a:r>
              <a:rPr sz="1400" b="1" spc="-5" dirty="0">
                <a:solidFill>
                  <a:srgbClr val="001F5F"/>
                </a:solidFill>
                <a:latin typeface="Arial"/>
                <a:cs typeface="Arial"/>
              </a:rPr>
              <a:t>Regulatory</a:t>
            </a:r>
            <a:endParaRPr sz="1400">
              <a:latin typeface="Arial"/>
              <a:cs typeface="Arial"/>
            </a:endParaRPr>
          </a:p>
          <a:p>
            <a:pPr marL="12700">
              <a:spcBef>
                <a:spcPts val="5"/>
              </a:spcBef>
            </a:pPr>
            <a:r>
              <a:rPr sz="1400" b="1" spc="-5" dirty="0">
                <a:solidFill>
                  <a:srgbClr val="001F5F"/>
                </a:solidFill>
                <a:latin typeface="Arial"/>
                <a:cs typeface="Arial"/>
              </a:rPr>
              <a:t>obligations</a:t>
            </a:r>
            <a:endParaRPr sz="1400">
              <a:latin typeface="Arial"/>
              <a:cs typeface="Arial"/>
            </a:endParaRPr>
          </a:p>
        </p:txBody>
      </p:sp>
      <p:sp>
        <p:nvSpPr>
          <p:cNvPr id="14" name="object 14"/>
          <p:cNvSpPr txBox="1"/>
          <p:nvPr/>
        </p:nvSpPr>
        <p:spPr>
          <a:xfrm>
            <a:off x="6597142" y="5098797"/>
            <a:ext cx="3333115" cy="757555"/>
          </a:xfrm>
          <a:prstGeom prst="rect">
            <a:avLst/>
          </a:prstGeom>
        </p:spPr>
        <p:txBody>
          <a:bodyPr vert="horz" wrap="square" lIns="0" tIns="12700" rIns="0" bIns="0" rtlCol="0">
            <a:spAutoFit/>
          </a:bodyPr>
          <a:lstStyle/>
          <a:p>
            <a:pPr algn="ctr">
              <a:spcBef>
                <a:spcPts val="100"/>
              </a:spcBef>
            </a:pPr>
            <a:r>
              <a:rPr sz="1200" b="1" spc="-5" dirty="0">
                <a:solidFill>
                  <a:srgbClr val="C84450"/>
                </a:solidFill>
                <a:latin typeface="Arial"/>
                <a:cs typeface="Arial"/>
              </a:rPr>
              <a:t>For</a:t>
            </a:r>
            <a:r>
              <a:rPr sz="1200" b="1" spc="-30" dirty="0">
                <a:solidFill>
                  <a:srgbClr val="C84450"/>
                </a:solidFill>
                <a:latin typeface="Arial"/>
                <a:cs typeface="Arial"/>
              </a:rPr>
              <a:t> </a:t>
            </a:r>
            <a:r>
              <a:rPr sz="1200" b="1" dirty="0">
                <a:solidFill>
                  <a:srgbClr val="C84450"/>
                </a:solidFill>
                <a:latin typeface="Arial"/>
                <a:cs typeface="Arial"/>
              </a:rPr>
              <a:t>example:</a:t>
            </a:r>
            <a:endParaRPr sz="1200">
              <a:latin typeface="Arial"/>
              <a:cs typeface="Arial"/>
            </a:endParaRPr>
          </a:p>
          <a:p>
            <a:pPr marL="12700" marR="5080" indent="-1270" algn="ctr"/>
            <a:r>
              <a:rPr sz="1200" spc="25" dirty="0">
                <a:solidFill>
                  <a:srgbClr val="C84450"/>
                </a:solidFill>
                <a:latin typeface="Tahoma"/>
                <a:cs typeface="Tahoma"/>
              </a:rPr>
              <a:t>The</a:t>
            </a:r>
            <a:r>
              <a:rPr sz="1200" spc="-60" dirty="0">
                <a:solidFill>
                  <a:srgbClr val="C84450"/>
                </a:solidFill>
                <a:latin typeface="Tahoma"/>
                <a:cs typeface="Tahoma"/>
              </a:rPr>
              <a:t> </a:t>
            </a:r>
            <a:r>
              <a:rPr sz="1200" spc="25" dirty="0">
                <a:solidFill>
                  <a:srgbClr val="C84450"/>
                </a:solidFill>
                <a:latin typeface="Tahoma"/>
                <a:cs typeface="Tahoma"/>
              </a:rPr>
              <a:t>French</a:t>
            </a:r>
            <a:r>
              <a:rPr sz="1200" spc="-50" dirty="0">
                <a:solidFill>
                  <a:srgbClr val="C84450"/>
                </a:solidFill>
                <a:latin typeface="Tahoma"/>
                <a:cs typeface="Tahoma"/>
              </a:rPr>
              <a:t> </a:t>
            </a:r>
            <a:r>
              <a:rPr sz="1200" dirty="0">
                <a:solidFill>
                  <a:srgbClr val="C84450"/>
                </a:solidFill>
                <a:latin typeface="Tahoma"/>
                <a:cs typeface="Tahoma"/>
              </a:rPr>
              <a:t>Ministry</a:t>
            </a:r>
            <a:r>
              <a:rPr sz="1200" spc="-55" dirty="0">
                <a:solidFill>
                  <a:srgbClr val="C84450"/>
                </a:solidFill>
                <a:latin typeface="Tahoma"/>
                <a:cs typeface="Tahoma"/>
              </a:rPr>
              <a:t> </a:t>
            </a:r>
            <a:r>
              <a:rPr sz="1200" spc="-20" dirty="0">
                <a:solidFill>
                  <a:srgbClr val="C84450"/>
                </a:solidFill>
                <a:latin typeface="Tahoma"/>
                <a:cs typeface="Tahoma"/>
              </a:rPr>
              <a:t>of</a:t>
            </a:r>
            <a:r>
              <a:rPr sz="1200" spc="-30" dirty="0">
                <a:solidFill>
                  <a:srgbClr val="C84450"/>
                </a:solidFill>
                <a:latin typeface="Tahoma"/>
                <a:cs typeface="Tahoma"/>
              </a:rPr>
              <a:t> </a:t>
            </a:r>
            <a:r>
              <a:rPr sz="1200" dirty="0">
                <a:solidFill>
                  <a:srgbClr val="C84450"/>
                </a:solidFill>
                <a:latin typeface="Tahoma"/>
                <a:cs typeface="Tahoma"/>
              </a:rPr>
              <a:t>Environment</a:t>
            </a:r>
            <a:r>
              <a:rPr sz="1200" spc="-70" dirty="0">
                <a:solidFill>
                  <a:srgbClr val="C84450"/>
                </a:solidFill>
                <a:latin typeface="Tahoma"/>
                <a:cs typeface="Tahoma"/>
              </a:rPr>
              <a:t> </a:t>
            </a:r>
            <a:r>
              <a:rPr sz="1200" spc="-20" dirty="0">
                <a:solidFill>
                  <a:srgbClr val="C84450"/>
                </a:solidFill>
                <a:latin typeface="Tahoma"/>
                <a:cs typeface="Tahoma"/>
              </a:rPr>
              <a:t>will</a:t>
            </a:r>
            <a:r>
              <a:rPr sz="1200" spc="-35" dirty="0">
                <a:solidFill>
                  <a:srgbClr val="C84450"/>
                </a:solidFill>
                <a:latin typeface="Tahoma"/>
                <a:cs typeface="Tahoma"/>
              </a:rPr>
              <a:t> </a:t>
            </a:r>
            <a:r>
              <a:rPr sz="1200" dirty="0">
                <a:solidFill>
                  <a:srgbClr val="C84450"/>
                </a:solidFill>
                <a:latin typeface="Tahoma"/>
                <a:cs typeface="Tahoma"/>
              </a:rPr>
              <a:t>buy</a:t>
            </a:r>
            <a:r>
              <a:rPr sz="1200" spc="-55" dirty="0">
                <a:solidFill>
                  <a:srgbClr val="C84450"/>
                </a:solidFill>
                <a:latin typeface="Tahoma"/>
                <a:cs typeface="Tahoma"/>
              </a:rPr>
              <a:t> </a:t>
            </a:r>
            <a:r>
              <a:rPr sz="1200" spc="100" dirty="0">
                <a:solidFill>
                  <a:srgbClr val="C84450"/>
                </a:solidFill>
                <a:latin typeface="Tahoma"/>
                <a:cs typeface="Tahoma"/>
              </a:rPr>
              <a:t>LBC </a:t>
            </a:r>
            <a:r>
              <a:rPr sz="1200" spc="-360" dirty="0">
                <a:solidFill>
                  <a:srgbClr val="C84450"/>
                </a:solidFill>
                <a:latin typeface="Tahoma"/>
                <a:cs typeface="Tahoma"/>
              </a:rPr>
              <a:t> </a:t>
            </a:r>
            <a:r>
              <a:rPr sz="1200" spc="5" dirty="0">
                <a:solidFill>
                  <a:srgbClr val="C84450"/>
                </a:solidFill>
                <a:latin typeface="Tahoma"/>
                <a:cs typeface="Tahoma"/>
              </a:rPr>
              <a:t>credits</a:t>
            </a:r>
            <a:r>
              <a:rPr sz="1200" spc="-50" dirty="0">
                <a:solidFill>
                  <a:srgbClr val="C84450"/>
                </a:solidFill>
                <a:latin typeface="Tahoma"/>
                <a:cs typeface="Tahoma"/>
              </a:rPr>
              <a:t> </a:t>
            </a:r>
            <a:r>
              <a:rPr sz="1200" spc="-30" dirty="0">
                <a:solidFill>
                  <a:srgbClr val="C84450"/>
                </a:solidFill>
                <a:latin typeface="Tahoma"/>
                <a:cs typeface="Tahoma"/>
              </a:rPr>
              <a:t>to</a:t>
            </a:r>
            <a:r>
              <a:rPr sz="1200" spc="-45" dirty="0">
                <a:solidFill>
                  <a:srgbClr val="C84450"/>
                </a:solidFill>
                <a:latin typeface="Tahoma"/>
                <a:cs typeface="Tahoma"/>
              </a:rPr>
              <a:t> </a:t>
            </a:r>
            <a:r>
              <a:rPr sz="1200" spc="-10" dirty="0">
                <a:solidFill>
                  <a:srgbClr val="C84450"/>
                </a:solidFill>
                <a:latin typeface="Tahoma"/>
                <a:cs typeface="Tahoma"/>
              </a:rPr>
              <a:t>offset</a:t>
            </a:r>
            <a:r>
              <a:rPr sz="1200" spc="-70" dirty="0">
                <a:solidFill>
                  <a:srgbClr val="C84450"/>
                </a:solidFill>
                <a:latin typeface="Tahoma"/>
                <a:cs typeface="Tahoma"/>
              </a:rPr>
              <a:t> </a:t>
            </a:r>
            <a:r>
              <a:rPr sz="1200" spc="-10" dirty="0">
                <a:solidFill>
                  <a:srgbClr val="C84450"/>
                </a:solidFill>
                <a:latin typeface="Tahoma"/>
                <a:cs typeface="Tahoma"/>
              </a:rPr>
              <a:t>the</a:t>
            </a:r>
            <a:r>
              <a:rPr sz="1200" spc="-50" dirty="0">
                <a:solidFill>
                  <a:srgbClr val="C84450"/>
                </a:solidFill>
                <a:latin typeface="Tahoma"/>
                <a:cs typeface="Tahoma"/>
              </a:rPr>
              <a:t> </a:t>
            </a:r>
            <a:r>
              <a:rPr sz="1200" spc="-15" dirty="0">
                <a:solidFill>
                  <a:srgbClr val="C84450"/>
                </a:solidFill>
                <a:latin typeface="Tahoma"/>
                <a:cs typeface="Tahoma"/>
              </a:rPr>
              <a:t>flights</a:t>
            </a:r>
            <a:r>
              <a:rPr sz="1200" spc="-50" dirty="0">
                <a:solidFill>
                  <a:srgbClr val="C84450"/>
                </a:solidFill>
                <a:latin typeface="Tahoma"/>
                <a:cs typeface="Tahoma"/>
              </a:rPr>
              <a:t> </a:t>
            </a:r>
            <a:r>
              <a:rPr sz="1200" spc="-20" dirty="0">
                <a:solidFill>
                  <a:srgbClr val="C84450"/>
                </a:solidFill>
                <a:latin typeface="Tahoma"/>
                <a:cs typeface="Tahoma"/>
              </a:rPr>
              <a:t>from</a:t>
            </a:r>
            <a:r>
              <a:rPr sz="1200" spc="-50" dirty="0">
                <a:solidFill>
                  <a:srgbClr val="C84450"/>
                </a:solidFill>
                <a:latin typeface="Tahoma"/>
                <a:cs typeface="Tahoma"/>
              </a:rPr>
              <a:t> </a:t>
            </a:r>
            <a:r>
              <a:rPr sz="1200" spc="-5" dirty="0">
                <a:solidFill>
                  <a:srgbClr val="C84450"/>
                </a:solidFill>
                <a:latin typeface="Tahoma"/>
                <a:cs typeface="Tahoma"/>
              </a:rPr>
              <a:t>its</a:t>
            </a:r>
            <a:r>
              <a:rPr sz="1200" spc="-40" dirty="0">
                <a:solidFill>
                  <a:srgbClr val="C84450"/>
                </a:solidFill>
                <a:latin typeface="Tahoma"/>
                <a:cs typeface="Tahoma"/>
              </a:rPr>
              <a:t> </a:t>
            </a:r>
            <a:r>
              <a:rPr sz="1200" dirty="0">
                <a:solidFill>
                  <a:srgbClr val="C84450"/>
                </a:solidFill>
                <a:latin typeface="Tahoma"/>
                <a:cs typeface="Tahoma"/>
              </a:rPr>
              <a:t>officers</a:t>
            </a:r>
            <a:r>
              <a:rPr sz="1200" spc="-70" dirty="0">
                <a:solidFill>
                  <a:srgbClr val="C84450"/>
                </a:solidFill>
                <a:latin typeface="Tahoma"/>
                <a:cs typeface="Tahoma"/>
              </a:rPr>
              <a:t> </a:t>
            </a:r>
            <a:r>
              <a:rPr sz="1200" spc="50" dirty="0">
                <a:solidFill>
                  <a:srgbClr val="C84450"/>
                </a:solidFill>
                <a:latin typeface="Tahoma"/>
                <a:cs typeface="Tahoma"/>
              </a:rPr>
              <a:t>as</a:t>
            </a:r>
            <a:r>
              <a:rPr sz="1200" spc="-55" dirty="0">
                <a:solidFill>
                  <a:srgbClr val="C84450"/>
                </a:solidFill>
                <a:latin typeface="Tahoma"/>
                <a:cs typeface="Tahoma"/>
              </a:rPr>
              <a:t> </a:t>
            </a:r>
            <a:r>
              <a:rPr sz="1200" spc="-15" dirty="0">
                <a:solidFill>
                  <a:srgbClr val="C84450"/>
                </a:solidFill>
                <a:latin typeface="Tahoma"/>
                <a:cs typeface="Tahoma"/>
              </a:rPr>
              <a:t>part </a:t>
            </a:r>
            <a:r>
              <a:rPr sz="1200" spc="-360" dirty="0">
                <a:solidFill>
                  <a:srgbClr val="C84450"/>
                </a:solidFill>
                <a:latin typeface="Tahoma"/>
                <a:cs typeface="Tahoma"/>
              </a:rPr>
              <a:t> </a:t>
            </a:r>
            <a:r>
              <a:rPr sz="1200" spc="-20" dirty="0">
                <a:solidFill>
                  <a:srgbClr val="C84450"/>
                </a:solidFill>
                <a:latin typeface="Tahoma"/>
                <a:cs typeface="Tahoma"/>
              </a:rPr>
              <a:t>of</a:t>
            </a:r>
            <a:r>
              <a:rPr sz="1200" spc="-55" dirty="0">
                <a:solidFill>
                  <a:srgbClr val="C84450"/>
                </a:solidFill>
                <a:latin typeface="Tahoma"/>
                <a:cs typeface="Tahoma"/>
              </a:rPr>
              <a:t> </a:t>
            </a:r>
            <a:r>
              <a:rPr sz="1200" spc="-5" dirty="0">
                <a:solidFill>
                  <a:srgbClr val="C84450"/>
                </a:solidFill>
                <a:latin typeface="Tahoma"/>
                <a:cs typeface="Tahoma"/>
              </a:rPr>
              <a:t>its</a:t>
            </a:r>
            <a:r>
              <a:rPr sz="1200" spc="-30" dirty="0">
                <a:solidFill>
                  <a:srgbClr val="C84450"/>
                </a:solidFill>
                <a:latin typeface="Tahoma"/>
                <a:cs typeface="Tahoma"/>
              </a:rPr>
              <a:t> </a:t>
            </a:r>
            <a:r>
              <a:rPr sz="1200" spc="10" dirty="0">
                <a:solidFill>
                  <a:srgbClr val="C84450"/>
                </a:solidFill>
                <a:latin typeface="Tahoma"/>
                <a:cs typeface="Tahoma"/>
              </a:rPr>
              <a:t>eco-responsible</a:t>
            </a:r>
            <a:r>
              <a:rPr sz="1200" spc="-70" dirty="0">
                <a:solidFill>
                  <a:srgbClr val="C84450"/>
                </a:solidFill>
                <a:latin typeface="Tahoma"/>
                <a:cs typeface="Tahoma"/>
              </a:rPr>
              <a:t> </a:t>
            </a:r>
            <a:r>
              <a:rPr sz="1200" spc="10" dirty="0">
                <a:solidFill>
                  <a:srgbClr val="C84450"/>
                </a:solidFill>
                <a:latin typeface="Tahoma"/>
                <a:cs typeface="Tahoma"/>
              </a:rPr>
              <a:t>approach</a:t>
            </a:r>
            <a:endParaRPr sz="1200">
              <a:latin typeface="Tahoma"/>
              <a:cs typeface="Tahoma"/>
            </a:endParaRPr>
          </a:p>
        </p:txBody>
      </p:sp>
      <p:sp>
        <p:nvSpPr>
          <p:cNvPr id="15" name="object 15"/>
          <p:cNvSpPr txBox="1"/>
          <p:nvPr/>
        </p:nvSpPr>
        <p:spPr>
          <a:xfrm>
            <a:off x="6547865" y="3161791"/>
            <a:ext cx="3272790" cy="574040"/>
          </a:xfrm>
          <a:prstGeom prst="rect">
            <a:avLst/>
          </a:prstGeom>
        </p:spPr>
        <p:txBody>
          <a:bodyPr vert="horz" wrap="square" lIns="0" tIns="12700" rIns="0" bIns="0" rtlCol="0">
            <a:spAutoFit/>
          </a:bodyPr>
          <a:lstStyle/>
          <a:p>
            <a:pPr marL="1270" algn="ctr">
              <a:spcBef>
                <a:spcPts val="100"/>
              </a:spcBef>
            </a:pPr>
            <a:r>
              <a:rPr sz="1200" b="1" spc="-5" dirty="0">
                <a:solidFill>
                  <a:srgbClr val="C84450"/>
                </a:solidFill>
                <a:latin typeface="Arial"/>
                <a:cs typeface="Arial"/>
              </a:rPr>
              <a:t>For</a:t>
            </a:r>
            <a:r>
              <a:rPr sz="1200" b="1" spc="-30" dirty="0">
                <a:solidFill>
                  <a:srgbClr val="C84450"/>
                </a:solidFill>
                <a:latin typeface="Arial"/>
                <a:cs typeface="Arial"/>
              </a:rPr>
              <a:t> </a:t>
            </a:r>
            <a:r>
              <a:rPr sz="1200" b="1" dirty="0">
                <a:solidFill>
                  <a:srgbClr val="C84450"/>
                </a:solidFill>
                <a:latin typeface="Arial"/>
                <a:cs typeface="Arial"/>
              </a:rPr>
              <a:t>example:</a:t>
            </a:r>
            <a:endParaRPr sz="1200">
              <a:latin typeface="Arial"/>
              <a:cs typeface="Arial"/>
            </a:endParaRPr>
          </a:p>
          <a:p>
            <a:pPr marL="12065" marR="5080" algn="ctr"/>
            <a:r>
              <a:rPr sz="1200" spc="25" dirty="0">
                <a:solidFill>
                  <a:srgbClr val="C84450"/>
                </a:solidFill>
                <a:latin typeface="Tahoma"/>
                <a:cs typeface="Tahoma"/>
              </a:rPr>
              <a:t>The</a:t>
            </a:r>
            <a:r>
              <a:rPr sz="1200" spc="-65" dirty="0">
                <a:solidFill>
                  <a:srgbClr val="C84450"/>
                </a:solidFill>
                <a:latin typeface="Tahoma"/>
                <a:cs typeface="Tahoma"/>
              </a:rPr>
              <a:t> </a:t>
            </a:r>
            <a:r>
              <a:rPr sz="1200" spc="-10" dirty="0">
                <a:solidFill>
                  <a:srgbClr val="C84450"/>
                </a:solidFill>
                <a:latin typeface="Tahoma"/>
                <a:cs typeface="Tahoma"/>
              </a:rPr>
              <a:t>city</a:t>
            </a:r>
            <a:r>
              <a:rPr sz="1200" spc="-40" dirty="0">
                <a:solidFill>
                  <a:srgbClr val="C84450"/>
                </a:solidFill>
                <a:latin typeface="Tahoma"/>
                <a:cs typeface="Tahoma"/>
              </a:rPr>
              <a:t> </a:t>
            </a:r>
            <a:r>
              <a:rPr sz="1200" spc="-15" dirty="0">
                <a:solidFill>
                  <a:srgbClr val="C84450"/>
                </a:solidFill>
                <a:latin typeface="Tahoma"/>
                <a:cs typeface="Tahoma"/>
              </a:rPr>
              <a:t>of</a:t>
            </a:r>
            <a:r>
              <a:rPr sz="1200" spc="-40" dirty="0">
                <a:solidFill>
                  <a:srgbClr val="C84450"/>
                </a:solidFill>
                <a:latin typeface="Tahoma"/>
                <a:cs typeface="Tahoma"/>
              </a:rPr>
              <a:t> </a:t>
            </a:r>
            <a:r>
              <a:rPr sz="1200" spc="20" dirty="0">
                <a:solidFill>
                  <a:srgbClr val="C84450"/>
                </a:solidFill>
                <a:latin typeface="Tahoma"/>
                <a:cs typeface="Tahoma"/>
              </a:rPr>
              <a:t>Bordeaux</a:t>
            </a:r>
            <a:r>
              <a:rPr sz="1200" spc="-90" dirty="0">
                <a:solidFill>
                  <a:srgbClr val="C84450"/>
                </a:solidFill>
                <a:latin typeface="Tahoma"/>
                <a:cs typeface="Tahoma"/>
              </a:rPr>
              <a:t> </a:t>
            </a:r>
            <a:r>
              <a:rPr sz="1200" spc="5" dirty="0">
                <a:solidFill>
                  <a:srgbClr val="C84450"/>
                </a:solidFill>
                <a:latin typeface="Tahoma"/>
                <a:cs typeface="Tahoma"/>
              </a:rPr>
              <a:t>invested</a:t>
            </a:r>
            <a:r>
              <a:rPr sz="1200" spc="-55" dirty="0">
                <a:solidFill>
                  <a:srgbClr val="C84450"/>
                </a:solidFill>
                <a:latin typeface="Tahoma"/>
                <a:cs typeface="Tahoma"/>
              </a:rPr>
              <a:t> </a:t>
            </a:r>
            <a:r>
              <a:rPr sz="1200" spc="-5" dirty="0">
                <a:solidFill>
                  <a:srgbClr val="C84450"/>
                </a:solidFill>
                <a:latin typeface="Tahoma"/>
                <a:cs typeface="Tahoma"/>
              </a:rPr>
              <a:t>in</a:t>
            </a:r>
            <a:r>
              <a:rPr sz="1200" spc="-50" dirty="0">
                <a:solidFill>
                  <a:srgbClr val="C84450"/>
                </a:solidFill>
                <a:latin typeface="Tahoma"/>
                <a:cs typeface="Tahoma"/>
              </a:rPr>
              <a:t> </a:t>
            </a:r>
            <a:r>
              <a:rPr sz="1200" spc="100" dirty="0">
                <a:solidFill>
                  <a:srgbClr val="C84450"/>
                </a:solidFill>
                <a:latin typeface="Tahoma"/>
                <a:cs typeface="Tahoma"/>
              </a:rPr>
              <a:t>LBC</a:t>
            </a:r>
            <a:r>
              <a:rPr sz="1200" spc="-55" dirty="0">
                <a:solidFill>
                  <a:srgbClr val="C84450"/>
                </a:solidFill>
                <a:latin typeface="Tahoma"/>
                <a:cs typeface="Tahoma"/>
              </a:rPr>
              <a:t> </a:t>
            </a:r>
            <a:r>
              <a:rPr sz="1200" spc="-5" dirty="0">
                <a:solidFill>
                  <a:srgbClr val="C84450"/>
                </a:solidFill>
                <a:latin typeface="Tahoma"/>
                <a:cs typeface="Tahoma"/>
              </a:rPr>
              <a:t>projects</a:t>
            </a:r>
            <a:r>
              <a:rPr sz="1200" spc="-60" dirty="0">
                <a:solidFill>
                  <a:srgbClr val="C84450"/>
                </a:solidFill>
                <a:latin typeface="Tahoma"/>
                <a:cs typeface="Tahoma"/>
              </a:rPr>
              <a:t> </a:t>
            </a:r>
            <a:r>
              <a:rPr sz="1200" spc="-30" dirty="0">
                <a:solidFill>
                  <a:srgbClr val="C84450"/>
                </a:solidFill>
                <a:latin typeface="Tahoma"/>
                <a:cs typeface="Tahoma"/>
              </a:rPr>
              <a:t>to </a:t>
            </a:r>
            <a:r>
              <a:rPr sz="1200" spc="-360" dirty="0">
                <a:solidFill>
                  <a:srgbClr val="C84450"/>
                </a:solidFill>
                <a:latin typeface="Tahoma"/>
                <a:cs typeface="Tahoma"/>
              </a:rPr>
              <a:t> </a:t>
            </a:r>
            <a:r>
              <a:rPr sz="1200" spc="-10" dirty="0">
                <a:solidFill>
                  <a:srgbClr val="C84450"/>
                </a:solidFill>
                <a:latin typeface="Tahoma"/>
                <a:cs typeface="Tahoma"/>
              </a:rPr>
              <a:t>offset</a:t>
            </a:r>
            <a:r>
              <a:rPr sz="1200" spc="-80" dirty="0">
                <a:solidFill>
                  <a:srgbClr val="C84450"/>
                </a:solidFill>
                <a:latin typeface="Tahoma"/>
                <a:cs typeface="Tahoma"/>
              </a:rPr>
              <a:t> </a:t>
            </a:r>
            <a:r>
              <a:rPr sz="1200" spc="-10" dirty="0">
                <a:solidFill>
                  <a:srgbClr val="C84450"/>
                </a:solidFill>
                <a:latin typeface="Tahoma"/>
                <a:cs typeface="Tahoma"/>
              </a:rPr>
              <a:t>the</a:t>
            </a:r>
            <a:r>
              <a:rPr sz="1200" spc="-50" dirty="0">
                <a:solidFill>
                  <a:srgbClr val="C84450"/>
                </a:solidFill>
                <a:latin typeface="Tahoma"/>
                <a:cs typeface="Tahoma"/>
              </a:rPr>
              <a:t> </a:t>
            </a:r>
            <a:r>
              <a:rPr sz="1200" dirty="0">
                <a:solidFill>
                  <a:srgbClr val="C84450"/>
                </a:solidFill>
                <a:latin typeface="Tahoma"/>
                <a:cs typeface="Tahoma"/>
              </a:rPr>
              <a:t>construction</a:t>
            </a:r>
            <a:r>
              <a:rPr sz="1200" spc="-85" dirty="0">
                <a:solidFill>
                  <a:srgbClr val="C84450"/>
                </a:solidFill>
                <a:latin typeface="Tahoma"/>
                <a:cs typeface="Tahoma"/>
              </a:rPr>
              <a:t> </a:t>
            </a:r>
            <a:r>
              <a:rPr sz="1200" spc="-20" dirty="0">
                <a:solidFill>
                  <a:srgbClr val="C84450"/>
                </a:solidFill>
                <a:latin typeface="Tahoma"/>
                <a:cs typeface="Tahoma"/>
              </a:rPr>
              <a:t>of</a:t>
            </a:r>
            <a:r>
              <a:rPr sz="1200" spc="-45" dirty="0">
                <a:solidFill>
                  <a:srgbClr val="C84450"/>
                </a:solidFill>
                <a:latin typeface="Tahoma"/>
                <a:cs typeface="Tahoma"/>
              </a:rPr>
              <a:t> </a:t>
            </a:r>
            <a:r>
              <a:rPr sz="1200" spc="35" dirty="0">
                <a:solidFill>
                  <a:srgbClr val="C84450"/>
                </a:solidFill>
                <a:latin typeface="Tahoma"/>
                <a:cs typeface="Tahoma"/>
              </a:rPr>
              <a:t>a</a:t>
            </a:r>
            <a:r>
              <a:rPr sz="1200" spc="-35" dirty="0">
                <a:solidFill>
                  <a:srgbClr val="C84450"/>
                </a:solidFill>
                <a:latin typeface="Tahoma"/>
                <a:cs typeface="Tahoma"/>
              </a:rPr>
              <a:t> </a:t>
            </a:r>
            <a:r>
              <a:rPr sz="1200" spc="-5" dirty="0">
                <a:solidFill>
                  <a:srgbClr val="C84450"/>
                </a:solidFill>
                <a:latin typeface="Tahoma"/>
                <a:cs typeface="Tahoma"/>
              </a:rPr>
              <a:t>heating</a:t>
            </a:r>
            <a:r>
              <a:rPr sz="1200" spc="-80" dirty="0">
                <a:solidFill>
                  <a:srgbClr val="C84450"/>
                </a:solidFill>
                <a:latin typeface="Tahoma"/>
                <a:cs typeface="Tahoma"/>
              </a:rPr>
              <a:t> </a:t>
            </a:r>
            <a:r>
              <a:rPr sz="1200" spc="-15" dirty="0">
                <a:solidFill>
                  <a:srgbClr val="C84450"/>
                </a:solidFill>
                <a:latin typeface="Tahoma"/>
                <a:cs typeface="Tahoma"/>
              </a:rPr>
              <a:t>network</a:t>
            </a:r>
            <a:endParaRPr sz="1200">
              <a:latin typeface="Tahoma"/>
              <a:cs typeface="Tahoma"/>
            </a:endParaRPr>
          </a:p>
        </p:txBody>
      </p:sp>
      <p:sp>
        <p:nvSpPr>
          <p:cNvPr id="16" name="object 16"/>
          <p:cNvSpPr txBox="1"/>
          <p:nvPr/>
        </p:nvSpPr>
        <p:spPr>
          <a:xfrm>
            <a:off x="2010257" y="5065904"/>
            <a:ext cx="3526154" cy="757555"/>
          </a:xfrm>
          <a:prstGeom prst="rect">
            <a:avLst/>
          </a:prstGeom>
        </p:spPr>
        <p:txBody>
          <a:bodyPr vert="horz" wrap="square" lIns="0" tIns="12700" rIns="0" bIns="0" rtlCol="0">
            <a:spAutoFit/>
          </a:bodyPr>
          <a:lstStyle/>
          <a:p>
            <a:pPr marL="1270" algn="ctr">
              <a:spcBef>
                <a:spcPts val="100"/>
              </a:spcBef>
            </a:pPr>
            <a:r>
              <a:rPr sz="1200" b="1" spc="-5" dirty="0">
                <a:solidFill>
                  <a:srgbClr val="C84450"/>
                </a:solidFill>
                <a:latin typeface="Arial"/>
                <a:cs typeface="Arial"/>
              </a:rPr>
              <a:t>For</a:t>
            </a:r>
            <a:r>
              <a:rPr sz="1200" b="1" spc="-30" dirty="0">
                <a:solidFill>
                  <a:srgbClr val="C84450"/>
                </a:solidFill>
                <a:latin typeface="Arial"/>
                <a:cs typeface="Arial"/>
              </a:rPr>
              <a:t> </a:t>
            </a:r>
            <a:r>
              <a:rPr sz="1200" b="1" dirty="0">
                <a:solidFill>
                  <a:srgbClr val="C84450"/>
                </a:solidFill>
                <a:latin typeface="Arial"/>
                <a:cs typeface="Arial"/>
              </a:rPr>
              <a:t>example:</a:t>
            </a:r>
            <a:endParaRPr sz="1200">
              <a:latin typeface="Arial"/>
              <a:cs typeface="Arial"/>
            </a:endParaRPr>
          </a:p>
          <a:p>
            <a:pPr marL="12700" marR="5080" indent="-2540" algn="ctr"/>
            <a:r>
              <a:rPr sz="1200" spc="5" dirty="0">
                <a:solidFill>
                  <a:srgbClr val="C84450"/>
                </a:solidFill>
                <a:latin typeface="Tahoma"/>
                <a:cs typeface="Tahoma"/>
              </a:rPr>
              <a:t>Airline </a:t>
            </a:r>
            <a:r>
              <a:rPr sz="1200" spc="15" dirty="0">
                <a:solidFill>
                  <a:srgbClr val="C84450"/>
                </a:solidFill>
                <a:latin typeface="Tahoma"/>
                <a:cs typeface="Tahoma"/>
              </a:rPr>
              <a:t>companies </a:t>
            </a:r>
            <a:r>
              <a:rPr sz="1200" spc="10" dirty="0">
                <a:solidFill>
                  <a:srgbClr val="C84450"/>
                </a:solidFill>
                <a:latin typeface="Tahoma"/>
                <a:cs typeface="Tahoma"/>
              </a:rPr>
              <a:t>are </a:t>
            </a:r>
            <a:r>
              <a:rPr sz="1200" spc="-5" dirty="0">
                <a:solidFill>
                  <a:srgbClr val="C84450"/>
                </a:solidFill>
                <a:latin typeface="Tahoma"/>
                <a:cs typeface="Tahoma"/>
              </a:rPr>
              <a:t>required </a:t>
            </a:r>
            <a:r>
              <a:rPr sz="1200" dirty="0">
                <a:solidFill>
                  <a:srgbClr val="C84450"/>
                </a:solidFill>
                <a:latin typeface="Tahoma"/>
                <a:cs typeface="Tahoma"/>
              </a:rPr>
              <a:t>by law </a:t>
            </a:r>
            <a:r>
              <a:rPr sz="1200" spc="-10" dirty="0">
                <a:solidFill>
                  <a:srgbClr val="C84450"/>
                </a:solidFill>
                <a:latin typeface="Tahoma"/>
                <a:cs typeface="Tahoma"/>
              </a:rPr>
              <a:t>offset </a:t>
            </a:r>
            <a:r>
              <a:rPr sz="1200" spc="-15" dirty="0">
                <a:solidFill>
                  <a:srgbClr val="C84450"/>
                </a:solidFill>
                <a:latin typeface="Tahoma"/>
                <a:cs typeface="Tahoma"/>
              </a:rPr>
              <a:t>part </a:t>
            </a:r>
            <a:r>
              <a:rPr sz="1200" spc="-20" dirty="0">
                <a:solidFill>
                  <a:srgbClr val="C84450"/>
                </a:solidFill>
                <a:latin typeface="Tahoma"/>
                <a:cs typeface="Tahoma"/>
              </a:rPr>
              <a:t>of </a:t>
            </a:r>
            <a:r>
              <a:rPr sz="1200" spc="-360" dirty="0">
                <a:solidFill>
                  <a:srgbClr val="C84450"/>
                </a:solidFill>
                <a:latin typeface="Tahoma"/>
                <a:cs typeface="Tahoma"/>
              </a:rPr>
              <a:t> </a:t>
            </a:r>
            <a:r>
              <a:rPr sz="1200" spc="-15" dirty="0">
                <a:solidFill>
                  <a:srgbClr val="C84450"/>
                </a:solidFill>
                <a:latin typeface="Tahoma"/>
                <a:cs typeface="Tahoma"/>
              </a:rPr>
              <a:t>the </a:t>
            </a:r>
            <a:r>
              <a:rPr sz="1200" spc="20" dirty="0">
                <a:solidFill>
                  <a:srgbClr val="C84450"/>
                </a:solidFill>
                <a:latin typeface="Tahoma"/>
                <a:cs typeface="Tahoma"/>
              </a:rPr>
              <a:t>emissions </a:t>
            </a:r>
            <a:r>
              <a:rPr sz="1200" spc="-20" dirty="0">
                <a:solidFill>
                  <a:srgbClr val="C84450"/>
                </a:solidFill>
                <a:latin typeface="Tahoma"/>
                <a:cs typeface="Tahoma"/>
              </a:rPr>
              <a:t>from </a:t>
            </a:r>
            <a:r>
              <a:rPr sz="1200" dirty="0">
                <a:solidFill>
                  <a:srgbClr val="C84450"/>
                </a:solidFill>
                <a:latin typeface="Tahoma"/>
                <a:cs typeface="Tahoma"/>
              </a:rPr>
              <a:t>national </a:t>
            </a:r>
            <a:r>
              <a:rPr sz="1200" spc="-10" dirty="0">
                <a:solidFill>
                  <a:srgbClr val="C84450"/>
                </a:solidFill>
                <a:latin typeface="Tahoma"/>
                <a:cs typeface="Tahoma"/>
              </a:rPr>
              <a:t>flights </a:t>
            </a:r>
            <a:r>
              <a:rPr sz="1200" spc="-30" dirty="0">
                <a:solidFill>
                  <a:srgbClr val="C84450"/>
                </a:solidFill>
                <a:latin typeface="Tahoma"/>
                <a:cs typeface="Tahoma"/>
              </a:rPr>
              <a:t>with </a:t>
            </a:r>
            <a:r>
              <a:rPr sz="1200" spc="15" dirty="0">
                <a:solidFill>
                  <a:srgbClr val="C84450"/>
                </a:solidFill>
                <a:latin typeface="Tahoma"/>
                <a:cs typeface="Tahoma"/>
              </a:rPr>
              <a:t>an </a:t>
            </a:r>
            <a:r>
              <a:rPr sz="1200" dirty="0">
                <a:solidFill>
                  <a:srgbClr val="C84450"/>
                </a:solidFill>
                <a:latin typeface="Tahoma"/>
                <a:cs typeface="Tahoma"/>
              </a:rPr>
              <a:t>incentive </a:t>
            </a:r>
            <a:r>
              <a:rPr sz="1200" spc="-360" dirty="0">
                <a:solidFill>
                  <a:srgbClr val="C84450"/>
                </a:solidFill>
                <a:latin typeface="Tahoma"/>
                <a:cs typeface="Tahoma"/>
              </a:rPr>
              <a:t> </a:t>
            </a:r>
            <a:r>
              <a:rPr sz="1200" spc="-30" dirty="0">
                <a:solidFill>
                  <a:srgbClr val="C84450"/>
                </a:solidFill>
                <a:latin typeface="Tahoma"/>
                <a:cs typeface="Tahoma"/>
              </a:rPr>
              <a:t>to</a:t>
            </a:r>
            <a:r>
              <a:rPr sz="1200" spc="-50" dirty="0">
                <a:solidFill>
                  <a:srgbClr val="C84450"/>
                </a:solidFill>
                <a:latin typeface="Tahoma"/>
                <a:cs typeface="Tahoma"/>
              </a:rPr>
              <a:t> </a:t>
            </a:r>
            <a:r>
              <a:rPr sz="1200" dirty="0">
                <a:solidFill>
                  <a:srgbClr val="C84450"/>
                </a:solidFill>
                <a:latin typeface="Tahoma"/>
                <a:cs typeface="Tahoma"/>
              </a:rPr>
              <a:t>buy</a:t>
            </a:r>
            <a:r>
              <a:rPr sz="1200" spc="-55" dirty="0">
                <a:solidFill>
                  <a:srgbClr val="C84450"/>
                </a:solidFill>
                <a:latin typeface="Tahoma"/>
                <a:cs typeface="Tahoma"/>
              </a:rPr>
              <a:t> </a:t>
            </a:r>
            <a:r>
              <a:rPr sz="1200" spc="5" dirty="0">
                <a:solidFill>
                  <a:srgbClr val="C84450"/>
                </a:solidFill>
                <a:latin typeface="Tahoma"/>
                <a:cs typeface="Tahoma"/>
              </a:rPr>
              <a:t>credits</a:t>
            </a:r>
            <a:r>
              <a:rPr sz="1200" spc="-50" dirty="0">
                <a:solidFill>
                  <a:srgbClr val="C84450"/>
                </a:solidFill>
                <a:latin typeface="Tahoma"/>
                <a:cs typeface="Tahoma"/>
              </a:rPr>
              <a:t> </a:t>
            </a:r>
            <a:r>
              <a:rPr sz="1200" spc="-20" dirty="0">
                <a:solidFill>
                  <a:srgbClr val="C84450"/>
                </a:solidFill>
                <a:latin typeface="Tahoma"/>
                <a:cs typeface="Tahoma"/>
              </a:rPr>
              <a:t>from</a:t>
            </a:r>
            <a:r>
              <a:rPr sz="1200" spc="-55" dirty="0">
                <a:solidFill>
                  <a:srgbClr val="C84450"/>
                </a:solidFill>
                <a:latin typeface="Tahoma"/>
                <a:cs typeface="Tahoma"/>
              </a:rPr>
              <a:t> </a:t>
            </a:r>
            <a:r>
              <a:rPr sz="1200" spc="20" dirty="0">
                <a:solidFill>
                  <a:srgbClr val="C84450"/>
                </a:solidFill>
                <a:latin typeface="Tahoma"/>
                <a:cs typeface="Tahoma"/>
              </a:rPr>
              <a:t>French</a:t>
            </a:r>
            <a:r>
              <a:rPr sz="1200" spc="-50" dirty="0">
                <a:solidFill>
                  <a:srgbClr val="C84450"/>
                </a:solidFill>
                <a:latin typeface="Tahoma"/>
                <a:cs typeface="Tahoma"/>
              </a:rPr>
              <a:t> </a:t>
            </a:r>
            <a:r>
              <a:rPr sz="1200" spc="-10" dirty="0">
                <a:solidFill>
                  <a:srgbClr val="C84450"/>
                </a:solidFill>
                <a:latin typeface="Tahoma"/>
                <a:cs typeface="Tahoma"/>
              </a:rPr>
              <a:t>or</a:t>
            </a:r>
            <a:r>
              <a:rPr sz="1200" spc="-55" dirty="0">
                <a:solidFill>
                  <a:srgbClr val="C84450"/>
                </a:solidFill>
                <a:latin typeface="Tahoma"/>
                <a:cs typeface="Tahoma"/>
              </a:rPr>
              <a:t> </a:t>
            </a:r>
            <a:r>
              <a:rPr sz="1200" spc="20" dirty="0">
                <a:solidFill>
                  <a:srgbClr val="C84450"/>
                </a:solidFill>
                <a:latin typeface="Tahoma"/>
                <a:cs typeface="Tahoma"/>
              </a:rPr>
              <a:t>European</a:t>
            </a:r>
            <a:r>
              <a:rPr sz="1200" spc="-45" dirty="0">
                <a:solidFill>
                  <a:srgbClr val="C84450"/>
                </a:solidFill>
                <a:latin typeface="Tahoma"/>
                <a:cs typeface="Tahoma"/>
              </a:rPr>
              <a:t> </a:t>
            </a:r>
            <a:r>
              <a:rPr sz="1200" spc="-5" dirty="0">
                <a:solidFill>
                  <a:srgbClr val="C84450"/>
                </a:solidFill>
                <a:latin typeface="Tahoma"/>
                <a:cs typeface="Tahoma"/>
              </a:rPr>
              <a:t>projects</a:t>
            </a:r>
            <a:endParaRPr sz="1200">
              <a:latin typeface="Tahoma"/>
              <a:cs typeface="Tahoma"/>
            </a:endParaRPr>
          </a:p>
        </p:txBody>
      </p:sp>
      <p:sp>
        <p:nvSpPr>
          <p:cNvPr id="17" name="object 17"/>
          <p:cNvSpPr txBox="1"/>
          <p:nvPr/>
        </p:nvSpPr>
        <p:spPr>
          <a:xfrm>
            <a:off x="6611493" y="1985900"/>
            <a:ext cx="3076575" cy="879475"/>
          </a:xfrm>
          <a:prstGeom prst="rect">
            <a:avLst/>
          </a:prstGeom>
        </p:spPr>
        <p:txBody>
          <a:bodyPr vert="horz" wrap="square" lIns="0" tIns="13335" rIns="0" bIns="0" rtlCol="0">
            <a:spAutoFit/>
          </a:bodyPr>
          <a:lstStyle/>
          <a:p>
            <a:pPr marL="299085" marR="5080" indent="-287020">
              <a:spcBef>
                <a:spcPts val="105"/>
              </a:spcBef>
              <a:buFont typeface="Arial MT"/>
              <a:buChar char="•"/>
              <a:tabLst>
                <a:tab pos="299085" algn="l"/>
                <a:tab pos="299720" algn="l"/>
              </a:tabLst>
            </a:pPr>
            <a:r>
              <a:rPr sz="1400" b="1" spc="-5" dirty="0">
                <a:solidFill>
                  <a:srgbClr val="C84450"/>
                </a:solidFill>
                <a:latin typeface="Arial"/>
                <a:cs typeface="Arial"/>
              </a:rPr>
              <a:t>Local</a:t>
            </a:r>
            <a:r>
              <a:rPr sz="1400" b="1" spc="-20" dirty="0">
                <a:solidFill>
                  <a:srgbClr val="C84450"/>
                </a:solidFill>
                <a:latin typeface="Arial"/>
                <a:cs typeface="Arial"/>
              </a:rPr>
              <a:t> </a:t>
            </a:r>
            <a:r>
              <a:rPr sz="1400" b="1" spc="-5" dirty="0">
                <a:solidFill>
                  <a:srgbClr val="C84450"/>
                </a:solidFill>
                <a:latin typeface="Arial"/>
                <a:cs typeface="Arial"/>
              </a:rPr>
              <a:t>offsetting</a:t>
            </a:r>
            <a:r>
              <a:rPr sz="1400" b="1" spc="-45" dirty="0">
                <a:solidFill>
                  <a:srgbClr val="C84450"/>
                </a:solidFill>
                <a:latin typeface="Arial"/>
                <a:cs typeface="Arial"/>
              </a:rPr>
              <a:t> </a:t>
            </a:r>
            <a:r>
              <a:rPr sz="1400" b="1" spc="-5" dirty="0">
                <a:solidFill>
                  <a:srgbClr val="C84450"/>
                </a:solidFill>
                <a:latin typeface="Arial"/>
                <a:cs typeface="Arial"/>
              </a:rPr>
              <a:t>platforms</a:t>
            </a:r>
            <a:r>
              <a:rPr sz="1400" b="1" spc="-40" dirty="0">
                <a:solidFill>
                  <a:srgbClr val="C84450"/>
                </a:solidFill>
                <a:latin typeface="Arial"/>
                <a:cs typeface="Arial"/>
              </a:rPr>
              <a:t> </a:t>
            </a:r>
            <a:r>
              <a:rPr sz="1400" b="1" spc="-5" dirty="0">
                <a:solidFill>
                  <a:srgbClr val="C84450"/>
                </a:solidFill>
                <a:latin typeface="Arial"/>
                <a:cs typeface="Arial"/>
              </a:rPr>
              <a:t>run</a:t>
            </a:r>
            <a:r>
              <a:rPr sz="1400" b="1" dirty="0">
                <a:solidFill>
                  <a:srgbClr val="C84450"/>
                </a:solidFill>
                <a:latin typeface="Arial"/>
                <a:cs typeface="Arial"/>
              </a:rPr>
              <a:t> </a:t>
            </a:r>
            <a:r>
              <a:rPr sz="1400" b="1" spc="-5" dirty="0">
                <a:solidFill>
                  <a:srgbClr val="C84450"/>
                </a:solidFill>
                <a:latin typeface="Arial"/>
                <a:cs typeface="Arial"/>
              </a:rPr>
              <a:t>by </a:t>
            </a:r>
            <a:r>
              <a:rPr sz="1400" b="1" spc="-375" dirty="0">
                <a:solidFill>
                  <a:srgbClr val="C84450"/>
                </a:solidFill>
                <a:latin typeface="Arial"/>
                <a:cs typeface="Arial"/>
              </a:rPr>
              <a:t> </a:t>
            </a:r>
            <a:r>
              <a:rPr sz="1400" b="1" spc="-5" dirty="0">
                <a:solidFill>
                  <a:srgbClr val="C84450"/>
                </a:solidFill>
                <a:latin typeface="Arial"/>
                <a:cs typeface="Arial"/>
              </a:rPr>
              <a:t>communities</a:t>
            </a:r>
            <a:endParaRPr sz="1400">
              <a:latin typeface="Arial"/>
              <a:cs typeface="Arial"/>
            </a:endParaRPr>
          </a:p>
          <a:p>
            <a:pPr marL="299085" indent="-287020">
              <a:buFont typeface="Arial MT"/>
              <a:buChar char="•"/>
              <a:tabLst>
                <a:tab pos="299085" algn="l"/>
                <a:tab pos="299720" algn="l"/>
              </a:tabLst>
            </a:pPr>
            <a:r>
              <a:rPr sz="1400" b="1" spc="-5" dirty="0">
                <a:solidFill>
                  <a:srgbClr val="C84450"/>
                </a:solidFill>
                <a:latin typeface="Arial"/>
                <a:cs typeface="Arial"/>
              </a:rPr>
              <a:t>Local</a:t>
            </a:r>
            <a:r>
              <a:rPr sz="1400" b="1" spc="-30" dirty="0">
                <a:solidFill>
                  <a:srgbClr val="C84450"/>
                </a:solidFill>
                <a:latin typeface="Arial"/>
                <a:cs typeface="Arial"/>
              </a:rPr>
              <a:t> </a:t>
            </a:r>
            <a:r>
              <a:rPr sz="1400" b="1" spc="-5" dirty="0">
                <a:solidFill>
                  <a:srgbClr val="C84450"/>
                </a:solidFill>
                <a:latin typeface="Arial"/>
                <a:cs typeface="Arial"/>
              </a:rPr>
              <a:t>projects</a:t>
            </a:r>
            <a:r>
              <a:rPr sz="1400" b="1" spc="-35" dirty="0">
                <a:solidFill>
                  <a:srgbClr val="C84450"/>
                </a:solidFill>
                <a:latin typeface="Arial"/>
                <a:cs typeface="Arial"/>
              </a:rPr>
              <a:t> </a:t>
            </a:r>
            <a:r>
              <a:rPr sz="1400" b="1" spc="-5" dirty="0">
                <a:solidFill>
                  <a:srgbClr val="C84450"/>
                </a:solidFill>
                <a:latin typeface="Arial"/>
                <a:cs typeface="Arial"/>
              </a:rPr>
              <a:t>offsetting</a:t>
            </a:r>
            <a:endParaRPr sz="1400">
              <a:latin typeface="Arial"/>
              <a:cs typeface="Arial"/>
            </a:endParaRPr>
          </a:p>
          <a:p>
            <a:pPr marL="299085" indent="-287020">
              <a:buFont typeface="Arial MT"/>
              <a:buChar char="•"/>
              <a:tabLst>
                <a:tab pos="299085" algn="l"/>
                <a:tab pos="299720" algn="l"/>
              </a:tabLst>
            </a:pPr>
            <a:r>
              <a:rPr sz="1400" b="1" dirty="0">
                <a:solidFill>
                  <a:srgbClr val="C84450"/>
                </a:solidFill>
                <a:latin typeface="Arial"/>
                <a:cs typeface="Arial"/>
              </a:rPr>
              <a:t>etc.</a:t>
            </a:r>
            <a:endParaRPr sz="1400">
              <a:latin typeface="Arial"/>
              <a:cs typeface="Arial"/>
            </a:endParaRPr>
          </a:p>
        </p:txBody>
      </p:sp>
      <p:sp>
        <p:nvSpPr>
          <p:cNvPr id="18" name="object 18"/>
          <p:cNvSpPr txBox="1"/>
          <p:nvPr/>
        </p:nvSpPr>
        <p:spPr>
          <a:xfrm>
            <a:off x="2367483" y="4455922"/>
            <a:ext cx="2098040" cy="452755"/>
          </a:xfrm>
          <a:prstGeom prst="rect">
            <a:avLst/>
          </a:prstGeom>
        </p:spPr>
        <p:txBody>
          <a:bodyPr vert="horz" wrap="square" lIns="0" tIns="12700" rIns="0" bIns="0" rtlCol="0">
            <a:spAutoFit/>
          </a:bodyPr>
          <a:lstStyle/>
          <a:p>
            <a:pPr marL="299085" indent="-287020">
              <a:spcBef>
                <a:spcPts val="100"/>
              </a:spcBef>
              <a:buFont typeface="Arial MT"/>
              <a:buChar char="•"/>
              <a:tabLst>
                <a:tab pos="299085" algn="l"/>
                <a:tab pos="299720" algn="l"/>
              </a:tabLst>
            </a:pPr>
            <a:r>
              <a:rPr sz="1400" b="1" spc="-5" dirty="0">
                <a:solidFill>
                  <a:srgbClr val="C84450"/>
                </a:solidFill>
                <a:latin typeface="Arial"/>
                <a:cs typeface="Arial"/>
              </a:rPr>
              <a:t>Regulatory</a:t>
            </a:r>
            <a:r>
              <a:rPr sz="1400" b="1" spc="-55" dirty="0">
                <a:solidFill>
                  <a:srgbClr val="C84450"/>
                </a:solidFill>
                <a:latin typeface="Arial"/>
                <a:cs typeface="Arial"/>
              </a:rPr>
              <a:t> </a:t>
            </a:r>
            <a:r>
              <a:rPr sz="1400" b="1" spc="-5" dirty="0">
                <a:solidFill>
                  <a:srgbClr val="C84450"/>
                </a:solidFill>
                <a:latin typeface="Arial"/>
                <a:cs typeface="Arial"/>
              </a:rPr>
              <a:t>offsetting</a:t>
            </a:r>
            <a:endParaRPr sz="1400">
              <a:latin typeface="Arial"/>
              <a:cs typeface="Arial"/>
            </a:endParaRPr>
          </a:p>
          <a:p>
            <a:pPr marL="299085" indent="-287020">
              <a:spcBef>
                <a:spcPts val="5"/>
              </a:spcBef>
              <a:buFont typeface="Arial MT"/>
              <a:buChar char="•"/>
              <a:tabLst>
                <a:tab pos="299085" algn="l"/>
                <a:tab pos="299720" algn="l"/>
              </a:tabLst>
            </a:pPr>
            <a:r>
              <a:rPr sz="1400" b="1" dirty="0">
                <a:solidFill>
                  <a:srgbClr val="C84450"/>
                </a:solidFill>
                <a:latin typeface="Arial"/>
                <a:cs typeface="Arial"/>
              </a:rPr>
              <a:t>etc.</a:t>
            </a:r>
            <a:endParaRPr sz="1400">
              <a:latin typeface="Arial"/>
              <a:cs typeface="Arial"/>
            </a:endParaRPr>
          </a:p>
        </p:txBody>
      </p:sp>
      <p:sp>
        <p:nvSpPr>
          <p:cNvPr id="19" name="object 19"/>
          <p:cNvSpPr txBox="1"/>
          <p:nvPr/>
        </p:nvSpPr>
        <p:spPr>
          <a:xfrm>
            <a:off x="6686804" y="4482211"/>
            <a:ext cx="2146935" cy="452755"/>
          </a:xfrm>
          <a:prstGeom prst="rect">
            <a:avLst/>
          </a:prstGeom>
        </p:spPr>
        <p:txBody>
          <a:bodyPr vert="horz" wrap="square" lIns="0" tIns="12700" rIns="0" bIns="0" rtlCol="0">
            <a:spAutoFit/>
          </a:bodyPr>
          <a:lstStyle/>
          <a:p>
            <a:pPr marL="299085" indent="-287020">
              <a:spcBef>
                <a:spcPts val="100"/>
              </a:spcBef>
              <a:buFont typeface="Arial MT"/>
              <a:buChar char="•"/>
              <a:tabLst>
                <a:tab pos="299085" algn="l"/>
                <a:tab pos="299720" algn="l"/>
              </a:tabLst>
            </a:pPr>
            <a:r>
              <a:rPr sz="1400" b="1" spc="-5" dirty="0">
                <a:solidFill>
                  <a:srgbClr val="C84450"/>
                </a:solidFill>
                <a:latin typeface="Arial"/>
                <a:cs typeface="Arial"/>
              </a:rPr>
              <a:t>Regulatory</a:t>
            </a:r>
            <a:r>
              <a:rPr sz="1400" b="1" spc="-55" dirty="0">
                <a:solidFill>
                  <a:srgbClr val="C84450"/>
                </a:solidFill>
                <a:latin typeface="Arial"/>
                <a:cs typeface="Arial"/>
              </a:rPr>
              <a:t> </a:t>
            </a:r>
            <a:r>
              <a:rPr sz="1400" b="1" spc="-5" dirty="0">
                <a:solidFill>
                  <a:srgbClr val="C84450"/>
                </a:solidFill>
                <a:latin typeface="Arial"/>
                <a:cs typeface="Arial"/>
              </a:rPr>
              <a:t>offsetting,</a:t>
            </a:r>
            <a:endParaRPr sz="1400">
              <a:latin typeface="Arial"/>
              <a:cs typeface="Arial"/>
            </a:endParaRPr>
          </a:p>
          <a:p>
            <a:pPr marL="299085" indent="-287020">
              <a:spcBef>
                <a:spcPts val="5"/>
              </a:spcBef>
              <a:buFont typeface="Arial MT"/>
              <a:buChar char="•"/>
              <a:tabLst>
                <a:tab pos="299085" algn="l"/>
                <a:tab pos="299720" algn="l"/>
              </a:tabLst>
            </a:pPr>
            <a:r>
              <a:rPr sz="1400" b="1" dirty="0">
                <a:solidFill>
                  <a:srgbClr val="C84450"/>
                </a:solidFill>
                <a:latin typeface="Arial"/>
                <a:cs typeface="Arial"/>
              </a:rPr>
              <a:t>etc.</a:t>
            </a:r>
            <a:endParaRPr sz="1400">
              <a:latin typeface="Arial"/>
              <a:cs typeface="Arial"/>
            </a:endParaRPr>
          </a:p>
        </p:txBody>
      </p:sp>
      <p:sp>
        <p:nvSpPr>
          <p:cNvPr id="20" name="object 20"/>
          <p:cNvSpPr txBox="1"/>
          <p:nvPr/>
        </p:nvSpPr>
        <p:spPr>
          <a:xfrm>
            <a:off x="2326945" y="1998980"/>
            <a:ext cx="3617595" cy="2147570"/>
          </a:xfrm>
          <a:prstGeom prst="rect">
            <a:avLst/>
          </a:prstGeom>
        </p:spPr>
        <p:txBody>
          <a:bodyPr vert="horz" wrap="square" lIns="0" tIns="13335" rIns="0" bIns="0" rtlCol="0">
            <a:spAutoFit/>
          </a:bodyPr>
          <a:lstStyle/>
          <a:p>
            <a:pPr marL="299085" indent="-287020">
              <a:spcBef>
                <a:spcPts val="105"/>
              </a:spcBef>
              <a:buFont typeface="Arial MT"/>
              <a:buChar char="•"/>
              <a:tabLst>
                <a:tab pos="299085" algn="l"/>
                <a:tab pos="299720" algn="l"/>
              </a:tabLst>
            </a:pPr>
            <a:r>
              <a:rPr sz="1400" b="1" spc="-5" dirty="0">
                <a:solidFill>
                  <a:srgbClr val="C84450"/>
                </a:solidFill>
                <a:latin typeface="Arial"/>
                <a:cs typeface="Arial"/>
              </a:rPr>
              <a:t>Carbon</a:t>
            </a:r>
            <a:r>
              <a:rPr sz="1400" b="1" spc="-35" dirty="0">
                <a:solidFill>
                  <a:srgbClr val="C84450"/>
                </a:solidFill>
                <a:latin typeface="Arial"/>
                <a:cs typeface="Arial"/>
              </a:rPr>
              <a:t> </a:t>
            </a:r>
            <a:r>
              <a:rPr sz="1400" b="1" spc="-5" dirty="0">
                <a:solidFill>
                  <a:srgbClr val="C84450"/>
                </a:solidFill>
                <a:latin typeface="Arial"/>
                <a:cs typeface="Arial"/>
              </a:rPr>
              <a:t>offsetting</a:t>
            </a:r>
            <a:endParaRPr sz="1400">
              <a:latin typeface="Arial"/>
              <a:cs typeface="Arial"/>
            </a:endParaRPr>
          </a:p>
          <a:p>
            <a:pPr marL="299085" indent="-287020">
              <a:buFont typeface="Arial MT"/>
              <a:buChar char="•"/>
              <a:tabLst>
                <a:tab pos="299085" algn="l"/>
                <a:tab pos="299720" algn="l"/>
              </a:tabLst>
            </a:pPr>
            <a:r>
              <a:rPr sz="1400" b="1" spc="-5" dirty="0">
                <a:solidFill>
                  <a:srgbClr val="C84450"/>
                </a:solidFill>
                <a:latin typeface="Arial"/>
                <a:cs typeface="Arial"/>
              </a:rPr>
              <a:t>Contribution</a:t>
            </a:r>
            <a:r>
              <a:rPr sz="1400" b="1" spc="-55" dirty="0">
                <a:solidFill>
                  <a:srgbClr val="C84450"/>
                </a:solidFill>
                <a:latin typeface="Arial"/>
                <a:cs typeface="Arial"/>
              </a:rPr>
              <a:t> </a:t>
            </a:r>
            <a:r>
              <a:rPr sz="1400" b="1" dirty="0">
                <a:solidFill>
                  <a:srgbClr val="C84450"/>
                </a:solidFill>
                <a:latin typeface="Arial"/>
                <a:cs typeface="Arial"/>
              </a:rPr>
              <a:t>to</a:t>
            </a:r>
            <a:r>
              <a:rPr sz="1400" b="1" spc="-10" dirty="0">
                <a:solidFill>
                  <a:srgbClr val="C84450"/>
                </a:solidFill>
                <a:latin typeface="Arial"/>
                <a:cs typeface="Arial"/>
              </a:rPr>
              <a:t> </a:t>
            </a:r>
            <a:r>
              <a:rPr sz="1400" b="1" dirty="0">
                <a:solidFill>
                  <a:srgbClr val="C84450"/>
                </a:solidFill>
                <a:latin typeface="Arial"/>
                <a:cs typeface="Arial"/>
              </a:rPr>
              <a:t>climate</a:t>
            </a:r>
            <a:r>
              <a:rPr sz="1400" b="1" spc="-40" dirty="0">
                <a:solidFill>
                  <a:srgbClr val="C84450"/>
                </a:solidFill>
                <a:latin typeface="Arial"/>
                <a:cs typeface="Arial"/>
              </a:rPr>
              <a:t> </a:t>
            </a:r>
            <a:r>
              <a:rPr sz="1400" b="1" spc="-5" dirty="0">
                <a:solidFill>
                  <a:srgbClr val="C84450"/>
                </a:solidFill>
                <a:latin typeface="Arial"/>
                <a:cs typeface="Arial"/>
              </a:rPr>
              <a:t>mitigation</a:t>
            </a:r>
            <a:endParaRPr sz="1400">
              <a:latin typeface="Arial"/>
              <a:cs typeface="Arial"/>
            </a:endParaRPr>
          </a:p>
          <a:p>
            <a:pPr marL="299085" indent="-287020">
              <a:buFont typeface="Arial MT"/>
              <a:buChar char="•"/>
              <a:tabLst>
                <a:tab pos="299085" algn="l"/>
                <a:tab pos="299720" algn="l"/>
              </a:tabLst>
            </a:pPr>
            <a:r>
              <a:rPr sz="1400" b="1" spc="-5" dirty="0">
                <a:solidFill>
                  <a:srgbClr val="C84450"/>
                </a:solidFill>
                <a:latin typeface="Arial"/>
                <a:cs typeface="Arial"/>
              </a:rPr>
              <a:t>Net</a:t>
            </a:r>
            <a:r>
              <a:rPr sz="1400" b="1" spc="-50" dirty="0">
                <a:solidFill>
                  <a:srgbClr val="C84450"/>
                </a:solidFill>
                <a:latin typeface="Arial"/>
                <a:cs typeface="Arial"/>
              </a:rPr>
              <a:t> </a:t>
            </a:r>
            <a:r>
              <a:rPr sz="1400" b="1" dirty="0">
                <a:solidFill>
                  <a:srgbClr val="C84450"/>
                </a:solidFill>
                <a:latin typeface="Arial"/>
                <a:cs typeface="Arial"/>
              </a:rPr>
              <a:t>0Strategy</a:t>
            </a:r>
            <a:endParaRPr sz="1400">
              <a:latin typeface="Arial"/>
              <a:cs typeface="Arial"/>
            </a:endParaRPr>
          </a:p>
          <a:p>
            <a:pPr marL="299085" indent="-287020">
              <a:buFont typeface="Arial MT"/>
              <a:buChar char="•"/>
              <a:tabLst>
                <a:tab pos="299085" algn="l"/>
                <a:tab pos="299720" algn="l"/>
              </a:tabLst>
            </a:pPr>
            <a:r>
              <a:rPr sz="1400" b="1" spc="-5" dirty="0">
                <a:solidFill>
                  <a:srgbClr val="C84450"/>
                </a:solidFill>
                <a:latin typeface="Arial"/>
                <a:cs typeface="Arial"/>
              </a:rPr>
              <a:t>Insetting</a:t>
            </a:r>
            <a:endParaRPr sz="1400">
              <a:latin typeface="Arial"/>
              <a:cs typeface="Arial"/>
            </a:endParaRPr>
          </a:p>
          <a:p>
            <a:pPr marL="299085" indent="-287020">
              <a:buFont typeface="Arial MT"/>
              <a:buChar char="•"/>
              <a:tabLst>
                <a:tab pos="299085" algn="l"/>
                <a:tab pos="299720" algn="l"/>
              </a:tabLst>
            </a:pPr>
            <a:r>
              <a:rPr sz="1400" b="1" dirty="0">
                <a:solidFill>
                  <a:srgbClr val="C84450"/>
                </a:solidFill>
                <a:latin typeface="Arial"/>
                <a:cs typeface="Arial"/>
              </a:rPr>
              <a:t>etc.</a:t>
            </a:r>
            <a:endParaRPr sz="1400">
              <a:latin typeface="Arial"/>
              <a:cs typeface="Arial"/>
            </a:endParaRPr>
          </a:p>
          <a:p>
            <a:pPr marL="1045844">
              <a:spcBef>
                <a:spcPts val="175"/>
              </a:spcBef>
            </a:pPr>
            <a:r>
              <a:rPr sz="1200" b="1" spc="-5" dirty="0">
                <a:solidFill>
                  <a:srgbClr val="C84450"/>
                </a:solidFill>
                <a:latin typeface="Arial"/>
                <a:cs typeface="Arial"/>
              </a:rPr>
              <a:t>For</a:t>
            </a:r>
            <a:r>
              <a:rPr sz="1200" b="1" spc="-30" dirty="0">
                <a:solidFill>
                  <a:srgbClr val="C84450"/>
                </a:solidFill>
                <a:latin typeface="Arial"/>
                <a:cs typeface="Arial"/>
              </a:rPr>
              <a:t> </a:t>
            </a:r>
            <a:r>
              <a:rPr sz="1200" b="1" dirty="0">
                <a:solidFill>
                  <a:srgbClr val="C84450"/>
                </a:solidFill>
                <a:latin typeface="Arial"/>
                <a:cs typeface="Arial"/>
              </a:rPr>
              <a:t>example:</a:t>
            </a:r>
            <a:endParaRPr sz="1200">
              <a:latin typeface="Arial"/>
              <a:cs typeface="Arial"/>
            </a:endParaRPr>
          </a:p>
          <a:p>
            <a:pPr marL="325120" marR="848360" algn="ctr"/>
            <a:r>
              <a:rPr sz="1200" spc="20" dirty="0">
                <a:solidFill>
                  <a:srgbClr val="C84450"/>
                </a:solidFill>
                <a:latin typeface="Tahoma"/>
                <a:cs typeface="Tahoma"/>
              </a:rPr>
              <a:t>The</a:t>
            </a:r>
            <a:r>
              <a:rPr sz="1200" spc="-65" dirty="0">
                <a:solidFill>
                  <a:srgbClr val="C84450"/>
                </a:solidFill>
                <a:latin typeface="Tahoma"/>
                <a:cs typeface="Tahoma"/>
              </a:rPr>
              <a:t> </a:t>
            </a:r>
            <a:r>
              <a:rPr sz="1200" spc="20" dirty="0">
                <a:solidFill>
                  <a:srgbClr val="C84450"/>
                </a:solidFill>
                <a:latin typeface="Tahoma"/>
                <a:cs typeface="Tahoma"/>
              </a:rPr>
              <a:t>French</a:t>
            </a:r>
            <a:r>
              <a:rPr sz="1200" spc="-50" dirty="0">
                <a:solidFill>
                  <a:srgbClr val="C84450"/>
                </a:solidFill>
                <a:latin typeface="Tahoma"/>
                <a:cs typeface="Tahoma"/>
              </a:rPr>
              <a:t> </a:t>
            </a:r>
            <a:r>
              <a:rPr sz="1200" dirty="0">
                <a:solidFill>
                  <a:srgbClr val="C84450"/>
                </a:solidFill>
                <a:latin typeface="Tahoma"/>
                <a:cs typeface="Tahoma"/>
              </a:rPr>
              <a:t>mail</a:t>
            </a:r>
            <a:r>
              <a:rPr sz="1200" spc="-65" dirty="0">
                <a:solidFill>
                  <a:srgbClr val="C84450"/>
                </a:solidFill>
                <a:latin typeface="Tahoma"/>
                <a:cs typeface="Tahoma"/>
              </a:rPr>
              <a:t> </a:t>
            </a:r>
            <a:r>
              <a:rPr sz="1200" spc="10" dirty="0">
                <a:solidFill>
                  <a:srgbClr val="C84450"/>
                </a:solidFill>
                <a:latin typeface="Tahoma"/>
                <a:cs typeface="Tahoma"/>
              </a:rPr>
              <a:t>company</a:t>
            </a:r>
            <a:r>
              <a:rPr sz="1200" spc="-60" dirty="0">
                <a:solidFill>
                  <a:srgbClr val="C84450"/>
                </a:solidFill>
                <a:latin typeface="Tahoma"/>
                <a:cs typeface="Tahoma"/>
              </a:rPr>
              <a:t> </a:t>
            </a:r>
            <a:r>
              <a:rPr sz="1200" spc="10" dirty="0">
                <a:solidFill>
                  <a:srgbClr val="C84450"/>
                </a:solidFill>
                <a:latin typeface="Tahoma"/>
                <a:cs typeface="Tahoma"/>
              </a:rPr>
              <a:t>invests</a:t>
            </a:r>
            <a:r>
              <a:rPr sz="1200" spc="-55" dirty="0">
                <a:solidFill>
                  <a:srgbClr val="C84450"/>
                </a:solidFill>
                <a:latin typeface="Tahoma"/>
                <a:cs typeface="Tahoma"/>
              </a:rPr>
              <a:t> </a:t>
            </a:r>
            <a:r>
              <a:rPr sz="1200" spc="-5" dirty="0">
                <a:solidFill>
                  <a:srgbClr val="C84450"/>
                </a:solidFill>
                <a:latin typeface="Tahoma"/>
                <a:cs typeface="Tahoma"/>
              </a:rPr>
              <a:t>in </a:t>
            </a:r>
            <a:r>
              <a:rPr sz="1200" spc="-360" dirty="0">
                <a:solidFill>
                  <a:srgbClr val="C84450"/>
                </a:solidFill>
                <a:latin typeface="Tahoma"/>
                <a:cs typeface="Tahoma"/>
              </a:rPr>
              <a:t> </a:t>
            </a:r>
            <a:r>
              <a:rPr sz="1200" spc="100" dirty="0">
                <a:solidFill>
                  <a:srgbClr val="C84450"/>
                </a:solidFill>
                <a:latin typeface="Tahoma"/>
                <a:cs typeface="Tahoma"/>
              </a:rPr>
              <a:t>LBC </a:t>
            </a:r>
            <a:r>
              <a:rPr sz="1200" spc="-5" dirty="0">
                <a:solidFill>
                  <a:srgbClr val="C84450"/>
                </a:solidFill>
                <a:latin typeface="Tahoma"/>
                <a:cs typeface="Tahoma"/>
              </a:rPr>
              <a:t>projects, </a:t>
            </a:r>
            <a:r>
              <a:rPr sz="1200" spc="50" dirty="0">
                <a:solidFill>
                  <a:srgbClr val="C84450"/>
                </a:solidFill>
                <a:latin typeface="Tahoma"/>
                <a:cs typeface="Tahoma"/>
              </a:rPr>
              <a:t>as </a:t>
            </a:r>
            <a:r>
              <a:rPr sz="1200" spc="-15" dirty="0">
                <a:solidFill>
                  <a:srgbClr val="C84450"/>
                </a:solidFill>
                <a:latin typeface="Tahoma"/>
                <a:cs typeface="Tahoma"/>
              </a:rPr>
              <a:t>part </a:t>
            </a:r>
            <a:r>
              <a:rPr sz="1200" spc="-20" dirty="0">
                <a:solidFill>
                  <a:srgbClr val="C84450"/>
                </a:solidFill>
                <a:latin typeface="Tahoma"/>
                <a:cs typeface="Tahoma"/>
              </a:rPr>
              <a:t>of </a:t>
            </a:r>
            <a:r>
              <a:rPr sz="1200" spc="-5" dirty="0">
                <a:solidFill>
                  <a:srgbClr val="C84450"/>
                </a:solidFill>
                <a:latin typeface="Tahoma"/>
                <a:cs typeface="Tahoma"/>
              </a:rPr>
              <a:t>its </a:t>
            </a:r>
            <a:r>
              <a:rPr sz="1200" dirty="0">
                <a:solidFill>
                  <a:srgbClr val="C84450"/>
                </a:solidFill>
                <a:latin typeface="Tahoma"/>
                <a:cs typeface="Tahoma"/>
              </a:rPr>
              <a:t>climate </a:t>
            </a:r>
            <a:r>
              <a:rPr sz="1200" spc="5" dirty="0">
                <a:solidFill>
                  <a:srgbClr val="C84450"/>
                </a:solidFill>
                <a:latin typeface="Tahoma"/>
                <a:cs typeface="Tahoma"/>
              </a:rPr>
              <a:t> </a:t>
            </a:r>
            <a:r>
              <a:rPr sz="1200" spc="30" dirty="0">
                <a:solidFill>
                  <a:srgbClr val="C84450"/>
                </a:solidFill>
                <a:latin typeface="Tahoma"/>
                <a:cs typeface="Tahoma"/>
              </a:rPr>
              <a:t>co</a:t>
            </a:r>
            <a:r>
              <a:rPr sz="1200" spc="-5" dirty="0">
                <a:solidFill>
                  <a:srgbClr val="C84450"/>
                </a:solidFill>
                <a:latin typeface="Tahoma"/>
                <a:cs typeface="Tahoma"/>
              </a:rPr>
              <a:t>n</a:t>
            </a:r>
            <a:r>
              <a:rPr sz="1200" spc="-45" dirty="0">
                <a:solidFill>
                  <a:srgbClr val="C84450"/>
                </a:solidFill>
                <a:latin typeface="Tahoma"/>
                <a:cs typeface="Tahoma"/>
              </a:rPr>
              <a:t>tr</a:t>
            </a:r>
            <a:r>
              <a:rPr sz="1200" spc="-35" dirty="0">
                <a:solidFill>
                  <a:srgbClr val="C84450"/>
                </a:solidFill>
                <a:latin typeface="Tahoma"/>
                <a:cs typeface="Tahoma"/>
              </a:rPr>
              <a:t>i</a:t>
            </a:r>
            <a:r>
              <a:rPr sz="1200" spc="-5" dirty="0">
                <a:solidFill>
                  <a:srgbClr val="C84450"/>
                </a:solidFill>
                <a:latin typeface="Tahoma"/>
                <a:cs typeface="Tahoma"/>
              </a:rPr>
              <a:t>u</a:t>
            </a:r>
            <a:r>
              <a:rPr sz="1200" spc="-20" dirty="0">
                <a:solidFill>
                  <a:srgbClr val="C84450"/>
                </a:solidFill>
                <a:latin typeface="Tahoma"/>
                <a:cs typeface="Tahoma"/>
              </a:rPr>
              <a:t>tio</a:t>
            </a:r>
            <a:r>
              <a:rPr sz="1200" spc="-5" dirty="0">
                <a:solidFill>
                  <a:srgbClr val="C84450"/>
                </a:solidFill>
                <a:latin typeface="Tahoma"/>
                <a:cs typeface="Tahoma"/>
              </a:rPr>
              <a:t>n</a:t>
            </a:r>
            <a:r>
              <a:rPr sz="1200" spc="-80" dirty="0">
                <a:solidFill>
                  <a:srgbClr val="C84450"/>
                </a:solidFill>
                <a:latin typeface="Tahoma"/>
                <a:cs typeface="Tahoma"/>
              </a:rPr>
              <a:t> </a:t>
            </a:r>
            <a:r>
              <a:rPr sz="1200" dirty="0">
                <a:solidFill>
                  <a:srgbClr val="C84450"/>
                </a:solidFill>
                <a:latin typeface="Tahoma"/>
                <a:cs typeface="Tahoma"/>
              </a:rPr>
              <a:t>stra</a:t>
            </a:r>
            <a:r>
              <a:rPr sz="1200" spc="-15" dirty="0">
                <a:solidFill>
                  <a:srgbClr val="C84450"/>
                </a:solidFill>
                <a:latin typeface="Tahoma"/>
                <a:cs typeface="Tahoma"/>
              </a:rPr>
              <a:t>te</a:t>
            </a:r>
            <a:r>
              <a:rPr sz="1200" spc="-10" dirty="0">
                <a:solidFill>
                  <a:srgbClr val="C84450"/>
                </a:solidFill>
                <a:latin typeface="Tahoma"/>
                <a:cs typeface="Tahoma"/>
              </a:rPr>
              <a:t>g</a:t>
            </a:r>
            <a:r>
              <a:rPr sz="1200" dirty="0">
                <a:solidFill>
                  <a:srgbClr val="C84450"/>
                </a:solidFill>
                <a:latin typeface="Tahoma"/>
                <a:cs typeface="Tahoma"/>
              </a:rPr>
              <a:t>y</a:t>
            </a:r>
            <a:endParaRPr sz="1200">
              <a:latin typeface="Tahoma"/>
              <a:cs typeface="Tahoma"/>
            </a:endParaRPr>
          </a:p>
          <a:p>
            <a:pPr marR="5080" algn="r">
              <a:spcBef>
                <a:spcPts val="204"/>
              </a:spcBef>
            </a:pPr>
            <a:r>
              <a:rPr b="1" spc="-20" dirty="0">
                <a:solidFill>
                  <a:srgbClr val="404041"/>
                </a:solidFill>
                <a:latin typeface="Arial"/>
                <a:cs typeface="Arial"/>
              </a:rPr>
              <a:t>C</a:t>
            </a:r>
            <a:r>
              <a:rPr sz="1450" b="1" spc="-20" dirty="0">
                <a:solidFill>
                  <a:srgbClr val="404041"/>
                </a:solidFill>
                <a:latin typeface="Arial"/>
                <a:cs typeface="Arial"/>
              </a:rPr>
              <a:t>ARBON</a:t>
            </a:r>
            <a:endParaRPr sz="1450">
              <a:latin typeface="Arial"/>
              <a:cs typeface="Arial"/>
            </a:endParaRPr>
          </a:p>
        </p:txBody>
      </p:sp>
      <p:sp>
        <p:nvSpPr>
          <p:cNvPr id="21" name="object 21"/>
          <p:cNvSpPr txBox="1"/>
          <p:nvPr/>
        </p:nvSpPr>
        <p:spPr>
          <a:xfrm>
            <a:off x="6116193" y="3892422"/>
            <a:ext cx="922019" cy="234680"/>
          </a:xfrm>
          <a:prstGeom prst="rect">
            <a:avLst/>
          </a:prstGeom>
        </p:spPr>
        <p:txBody>
          <a:bodyPr vert="horz" wrap="square" lIns="0" tIns="11430" rIns="0" bIns="0" rtlCol="0">
            <a:spAutoFit/>
          </a:bodyPr>
          <a:lstStyle/>
          <a:p>
            <a:pPr marL="12700">
              <a:spcBef>
                <a:spcPts val="90"/>
              </a:spcBef>
            </a:pPr>
            <a:r>
              <a:rPr sz="1450" b="1" spc="-10" dirty="0">
                <a:solidFill>
                  <a:srgbClr val="404041"/>
                </a:solidFill>
                <a:latin typeface="Arial"/>
                <a:cs typeface="Arial"/>
              </a:rPr>
              <a:t>M</a:t>
            </a:r>
            <a:r>
              <a:rPr sz="1450" b="1" spc="-80" dirty="0">
                <a:solidFill>
                  <a:srgbClr val="404041"/>
                </a:solidFill>
                <a:latin typeface="Arial"/>
                <a:cs typeface="Arial"/>
              </a:rPr>
              <a:t>A</a:t>
            </a:r>
            <a:r>
              <a:rPr sz="1450" b="1" spc="-10" dirty="0">
                <a:solidFill>
                  <a:srgbClr val="404041"/>
                </a:solidFill>
                <a:latin typeface="Arial"/>
                <a:cs typeface="Arial"/>
              </a:rPr>
              <a:t>R</a:t>
            </a:r>
            <a:r>
              <a:rPr sz="1450" b="1" spc="-5" dirty="0">
                <a:solidFill>
                  <a:srgbClr val="404041"/>
                </a:solidFill>
                <a:latin typeface="Arial"/>
                <a:cs typeface="Arial"/>
              </a:rPr>
              <a:t>K</a:t>
            </a:r>
            <a:r>
              <a:rPr sz="1450" b="1" spc="-10" dirty="0">
                <a:solidFill>
                  <a:srgbClr val="404041"/>
                </a:solidFill>
                <a:latin typeface="Arial"/>
                <a:cs typeface="Arial"/>
              </a:rPr>
              <a:t>ETS</a:t>
            </a:r>
            <a:endParaRPr sz="1450">
              <a:latin typeface="Arial"/>
              <a:cs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4201" y="3528920"/>
            <a:ext cx="1971675" cy="708660"/>
          </a:xfrm>
          <a:prstGeom prst="rect">
            <a:avLst/>
          </a:prstGeom>
        </p:spPr>
        <p:txBody>
          <a:bodyPr vert="horz" wrap="square" lIns="0" tIns="100330" rIns="0" bIns="0" rtlCol="0">
            <a:spAutoFit/>
          </a:bodyPr>
          <a:lstStyle/>
          <a:p>
            <a:pPr marL="12700">
              <a:spcBef>
                <a:spcPts val="790"/>
              </a:spcBef>
            </a:pPr>
            <a:r>
              <a:rPr b="1" spc="-15" dirty="0">
                <a:solidFill>
                  <a:srgbClr val="404041"/>
                </a:solidFill>
                <a:latin typeface="Arial"/>
                <a:cs typeface="Arial"/>
              </a:rPr>
              <a:t>But</a:t>
            </a:r>
            <a:r>
              <a:rPr spc="-15" dirty="0">
                <a:solidFill>
                  <a:srgbClr val="404041"/>
                </a:solidFill>
                <a:latin typeface="Tahoma"/>
                <a:cs typeface="Tahoma"/>
              </a:rPr>
              <a:t>,</a:t>
            </a:r>
            <a:endParaRPr>
              <a:latin typeface="Tahoma"/>
              <a:cs typeface="Tahoma"/>
            </a:endParaRPr>
          </a:p>
          <a:p>
            <a:pPr marL="355600" indent="-343535">
              <a:spcBef>
                <a:spcPts val="605"/>
              </a:spcBef>
              <a:buFont typeface="Arial MT"/>
              <a:buChar char="•"/>
              <a:tabLst>
                <a:tab pos="355600" algn="l"/>
                <a:tab pos="356235" algn="l"/>
              </a:tabLst>
            </a:pPr>
            <a:r>
              <a:rPr sz="1600" spc="50" dirty="0">
                <a:solidFill>
                  <a:srgbClr val="404041"/>
                </a:solidFill>
                <a:latin typeface="Tahoma"/>
                <a:cs typeface="Tahoma"/>
              </a:rPr>
              <a:t>Prices</a:t>
            </a:r>
            <a:r>
              <a:rPr sz="1600" spc="-90" dirty="0">
                <a:solidFill>
                  <a:srgbClr val="404041"/>
                </a:solidFill>
                <a:latin typeface="Tahoma"/>
                <a:cs typeface="Tahoma"/>
              </a:rPr>
              <a:t> </a:t>
            </a:r>
            <a:r>
              <a:rPr sz="1600" dirty="0">
                <a:solidFill>
                  <a:srgbClr val="404041"/>
                </a:solidFill>
                <a:latin typeface="Tahoma"/>
                <a:cs typeface="Tahoma"/>
              </a:rPr>
              <a:t>remain</a:t>
            </a:r>
            <a:r>
              <a:rPr sz="1600" spc="-75" dirty="0">
                <a:solidFill>
                  <a:srgbClr val="404041"/>
                </a:solidFill>
                <a:latin typeface="Tahoma"/>
                <a:cs typeface="Tahoma"/>
              </a:rPr>
              <a:t> </a:t>
            </a:r>
            <a:r>
              <a:rPr sz="1600" spc="-10" dirty="0">
                <a:solidFill>
                  <a:srgbClr val="404041"/>
                </a:solidFill>
                <a:latin typeface="Tahoma"/>
                <a:cs typeface="Tahoma"/>
              </a:rPr>
              <a:t>low</a:t>
            </a:r>
            <a:endParaRPr sz="1600">
              <a:latin typeface="Tahoma"/>
              <a:cs typeface="Tahoma"/>
            </a:endParaRPr>
          </a:p>
        </p:txBody>
      </p:sp>
      <p:sp>
        <p:nvSpPr>
          <p:cNvPr id="9" name="object 9"/>
          <p:cNvSpPr txBox="1">
            <a:spLocks noGrp="1"/>
          </p:cNvSpPr>
          <p:nvPr>
            <p:ph type="ftr" sz="quarter" idx="5"/>
          </p:nvPr>
        </p:nvSpPr>
        <p:spPr>
          <a:xfrm>
            <a:off x="330200" y="6568716"/>
            <a:ext cx="2670175"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spc="-5" dirty="0"/>
          </a:p>
        </p:txBody>
      </p:sp>
      <p:sp>
        <p:nvSpPr>
          <p:cNvPr id="10" name="object 10"/>
          <p:cNvSpPr txBox="1">
            <a:spLocks noGrp="1"/>
          </p:cNvSpPr>
          <p:nvPr>
            <p:ph type="sldNum" sz="quarter" idx="7"/>
          </p:nvPr>
        </p:nvSpPr>
        <p:spPr>
          <a:xfrm>
            <a:off x="8459723" y="6569936"/>
            <a:ext cx="232409"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fld id="{81D60167-4931-47E6-BA6A-407CBD079E47}" type="slidenum">
              <a:rPr lang="fr-FR" spc="10" smtClean="0"/>
              <a:pPr marL="38100"/>
              <a:t>138</a:t>
            </a:fld>
            <a:endParaRPr spc="10" dirty="0"/>
          </a:p>
        </p:txBody>
      </p:sp>
      <p:sp>
        <p:nvSpPr>
          <p:cNvPr id="3" name="object 3"/>
          <p:cNvSpPr txBox="1">
            <a:spLocks noGrp="1"/>
          </p:cNvSpPr>
          <p:nvPr>
            <p:ph type="title"/>
          </p:nvPr>
        </p:nvSpPr>
        <p:spPr>
          <a:xfrm>
            <a:off x="1854200" y="496316"/>
            <a:ext cx="6004560" cy="513715"/>
          </a:xfrm>
          <a:prstGeom prst="rect">
            <a:avLst/>
          </a:prstGeom>
        </p:spPr>
        <p:txBody>
          <a:bodyPr vert="horz" wrap="square" lIns="0" tIns="13335" rIns="0" bIns="0" rtlCol="0" anchor="ctr">
            <a:spAutoFit/>
          </a:bodyPr>
          <a:lstStyle/>
          <a:p>
            <a:pPr marL="12700">
              <a:lnSpc>
                <a:spcPct val="100000"/>
              </a:lnSpc>
              <a:spcBef>
                <a:spcPts val="105"/>
              </a:spcBef>
            </a:pPr>
            <a:r>
              <a:rPr sz="3200" spc="60" dirty="0"/>
              <a:t>The</a:t>
            </a:r>
            <a:r>
              <a:rPr sz="3200" spc="-135" dirty="0"/>
              <a:t> </a:t>
            </a:r>
            <a:r>
              <a:rPr sz="3200" spc="-20" dirty="0"/>
              <a:t>limitations</a:t>
            </a:r>
            <a:r>
              <a:rPr sz="3200" spc="-105" dirty="0"/>
              <a:t> </a:t>
            </a:r>
            <a:r>
              <a:rPr sz="3200" spc="-45" dirty="0"/>
              <a:t>of</a:t>
            </a:r>
            <a:r>
              <a:rPr sz="3200" spc="-145" dirty="0"/>
              <a:t> </a:t>
            </a:r>
            <a:r>
              <a:rPr sz="3200" spc="30" dirty="0"/>
              <a:t>carbon</a:t>
            </a:r>
            <a:r>
              <a:rPr sz="3200" spc="-145" dirty="0"/>
              <a:t> </a:t>
            </a:r>
            <a:r>
              <a:rPr sz="3200" spc="10" dirty="0"/>
              <a:t>markets</a:t>
            </a:r>
            <a:endParaRPr sz="3200"/>
          </a:p>
        </p:txBody>
      </p:sp>
      <p:sp>
        <p:nvSpPr>
          <p:cNvPr id="4" name="object 4"/>
          <p:cNvSpPr txBox="1"/>
          <p:nvPr/>
        </p:nvSpPr>
        <p:spPr>
          <a:xfrm>
            <a:off x="1854200" y="142444"/>
            <a:ext cx="1400810" cy="228909"/>
          </a:xfrm>
          <a:prstGeom prst="rect">
            <a:avLst/>
          </a:prstGeom>
        </p:spPr>
        <p:txBody>
          <a:bodyPr vert="horz" wrap="square" lIns="0" tIns="13335" rIns="0" bIns="0" rtlCol="0">
            <a:spAutoFit/>
          </a:bodyPr>
          <a:lstStyle/>
          <a:p>
            <a:pPr marL="12700">
              <a:spcBef>
                <a:spcPts val="105"/>
              </a:spcBef>
            </a:pPr>
            <a:r>
              <a:rPr sz="1400" spc="10" dirty="0">
                <a:solidFill>
                  <a:srgbClr val="4564AE"/>
                </a:solidFill>
                <a:latin typeface="Tahoma"/>
                <a:cs typeface="Tahoma"/>
              </a:rPr>
              <a:t>Sett</a:t>
            </a:r>
            <a:r>
              <a:rPr sz="1400" dirty="0">
                <a:solidFill>
                  <a:srgbClr val="4564AE"/>
                </a:solidFill>
                <a:latin typeface="Tahoma"/>
                <a:cs typeface="Tahoma"/>
              </a:rPr>
              <a:t>ing</a:t>
            </a:r>
            <a:r>
              <a:rPr sz="1400" spc="-85" dirty="0">
                <a:solidFill>
                  <a:srgbClr val="4564AE"/>
                </a:solidFill>
                <a:latin typeface="Tahoma"/>
                <a:cs typeface="Tahoma"/>
              </a:rPr>
              <a:t> </a:t>
            </a:r>
            <a:r>
              <a:rPr sz="1400" spc="-80" dirty="0">
                <a:solidFill>
                  <a:srgbClr val="4564AE"/>
                </a:solidFill>
                <a:latin typeface="Tahoma"/>
                <a:cs typeface="Tahoma"/>
              </a:rPr>
              <a:t>t</a:t>
            </a:r>
            <a:r>
              <a:rPr sz="1400" spc="20" dirty="0">
                <a:solidFill>
                  <a:srgbClr val="4564AE"/>
                </a:solidFill>
                <a:latin typeface="Tahoma"/>
                <a:cs typeface="Tahoma"/>
              </a:rPr>
              <a:t>he</a:t>
            </a:r>
            <a:r>
              <a:rPr sz="1400" spc="-65" dirty="0">
                <a:solidFill>
                  <a:srgbClr val="4564AE"/>
                </a:solidFill>
                <a:latin typeface="Tahoma"/>
                <a:cs typeface="Tahoma"/>
              </a:rPr>
              <a:t> </a:t>
            </a:r>
            <a:r>
              <a:rPr sz="1400" spc="75" dirty="0">
                <a:solidFill>
                  <a:srgbClr val="4564AE"/>
                </a:solidFill>
                <a:latin typeface="Tahoma"/>
                <a:cs typeface="Tahoma"/>
              </a:rPr>
              <a:t>s</a:t>
            </a:r>
            <a:r>
              <a:rPr sz="1400" spc="55" dirty="0">
                <a:solidFill>
                  <a:srgbClr val="4564AE"/>
                </a:solidFill>
                <a:latin typeface="Tahoma"/>
                <a:cs typeface="Tahoma"/>
              </a:rPr>
              <a:t>c</a:t>
            </a:r>
            <a:r>
              <a:rPr sz="1400" spc="30" dirty="0">
                <a:solidFill>
                  <a:srgbClr val="4564AE"/>
                </a:solidFill>
                <a:latin typeface="Tahoma"/>
                <a:cs typeface="Tahoma"/>
              </a:rPr>
              <a:t>ene</a:t>
            </a:r>
            <a:endParaRPr sz="1400">
              <a:latin typeface="Tahoma"/>
              <a:cs typeface="Tahoma"/>
            </a:endParaRPr>
          </a:p>
        </p:txBody>
      </p:sp>
      <p:graphicFrame>
        <p:nvGraphicFramePr>
          <p:cNvPr id="5" name="object 5"/>
          <p:cNvGraphicFramePr>
            <a:graphicFrameLocks noGrp="1"/>
          </p:cNvGraphicFramePr>
          <p:nvPr/>
        </p:nvGraphicFramePr>
        <p:xfrm>
          <a:off x="2453246" y="4342385"/>
          <a:ext cx="7272652" cy="1828749"/>
        </p:xfrm>
        <a:graphic>
          <a:graphicData uri="http://schemas.openxmlformats.org/drawingml/2006/table">
            <a:tbl>
              <a:tblPr firstRow="1" bandRow="1">
                <a:tableStyleId>{2D5ABB26-0587-4C30-8999-92F81FD0307C}</a:tableStyleId>
              </a:tblPr>
              <a:tblGrid>
                <a:gridCol w="3521710">
                  <a:extLst>
                    <a:ext uri="{9D8B030D-6E8A-4147-A177-3AD203B41FA5}">
                      <a16:colId xmlns:a16="http://schemas.microsoft.com/office/drawing/2014/main" val="20000"/>
                    </a:ext>
                  </a:extLst>
                </a:gridCol>
                <a:gridCol w="1202689">
                  <a:extLst>
                    <a:ext uri="{9D8B030D-6E8A-4147-A177-3AD203B41FA5}">
                      <a16:colId xmlns:a16="http://schemas.microsoft.com/office/drawing/2014/main" val="20001"/>
                    </a:ext>
                  </a:extLst>
                </a:gridCol>
                <a:gridCol w="1316989">
                  <a:extLst>
                    <a:ext uri="{9D8B030D-6E8A-4147-A177-3AD203B41FA5}">
                      <a16:colId xmlns:a16="http://schemas.microsoft.com/office/drawing/2014/main" val="20002"/>
                    </a:ext>
                  </a:extLst>
                </a:gridCol>
                <a:gridCol w="1231264">
                  <a:extLst>
                    <a:ext uri="{9D8B030D-6E8A-4147-A177-3AD203B41FA5}">
                      <a16:colId xmlns:a16="http://schemas.microsoft.com/office/drawing/2014/main" val="20003"/>
                    </a:ext>
                  </a:extLst>
                </a:gridCol>
              </a:tblGrid>
              <a:tr h="457200">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89CDB"/>
                    </a:solidFill>
                  </a:tcPr>
                </a:tc>
                <a:tc>
                  <a:txBody>
                    <a:bodyPr/>
                    <a:lstStyle/>
                    <a:p>
                      <a:pPr marR="635" algn="ctr">
                        <a:lnSpc>
                          <a:spcPct val="100000"/>
                        </a:lnSpc>
                        <a:spcBef>
                          <a:spcPts val="330"/>
                        </a:spcBef>
                      </a:pPr>
                      <a:r>
                        <a:rPr sz="1200" b="1" spc="-20" dirty="0">
                          <a:solidFill>
                            <a:srgbClr val="FFFFFF"/>
                          </a:solidFill>
                          <a:latin typeface="Arial"/>
                          <a:cs typeface="Arial"/>
                        </a:rPr>
                        <a:t>Average</a:t>
                      </a:r>
                      <a:r>
                        <a:rPr sz="1200" b="1" spc="-5" dirty="0">
                          <a:solidFill>
                            <a:srgbClr val="FFFFFF"/>
                          </a:solidFill>
                          <a:latin typeface="Arial"/>
                          <a:cs typeface="Arial"/>
                        </a:rPr>
                        <a:t> </a:t>
                      </a:r>
                      <a:r>
                        <a:rPr sz="1200" b="1" dirty="0">
                          <a:solidFill>
                            <a:srgbClr val="FFFFFF"/>
                          </a:solidFill>
                          <a:latin typeface="Arial"/>
                          <a:cs typeface="Arial"/>
                        </a:rPr>
                        <a:t>Price</a:t>
                      </a:r>
                      <a:endParaRPr sz="1200">
                        <a:latin typeface="Arial"/>
                        <a:cs typeface="Arial"/>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89CDB"/>
                    </a:solidFill>
                  </a:tcPr>
                </a:tc>
                <a:tc>
                  <a:txBody>
                    <a:bodyPr/>
                    <a:lstStyle/>
                    <a:p>
                      <a:pPr marR="36830" algn="ctr">
                        <a:lnSpc>
                          <a:spcPct val="100000"/>
                        </a:lnSpc>
                        <a:spcBef>
                          <a:spcPts val="330"/>
                        </a:spcBef>
                      </a:pPr>
                      <a:r>
                        <a:rPr sz="1200" b="1" spc="-5" dirty="0">
                          <a:solidFill>
                            <a:srgbClr val="FFFFFF"/>
                          </a:solidFill>
                          <a:latin typeface="Arial"/>
                          <a:cs typeface="Arial"/>
                        </a:rPr>
                        <a:t>Minimum</a:t>
                      </a:r>
                      <a:r>
                        <a:rPr sz="1200" b="1" spc="-25" dirty="0">
                          <a:solidFill>
                            <a:srgbClr val="FFFFFF"/>
                          </a:solidFill>
                          <a:latin typeface="Arial"/>
                          <a:cs typeface="Arial"/>
                        </a:rPr>
                        <a:t> </a:t>
                      </a:r>
                      <a:r>
                        <a:rPr sz="1200" b="1" dirty="0">
                          <a:solidFill>
                            <a:srgbClr val="FFFFFF"/>
                          </a:solidFill>
                          <a:latin typeface="Arial"/>
                          <a:cs typeface="Arial"/>
                        </a:rPr>
                        <a:t>Price</a:t>
                      </a:r>
                      <a:endParaRPr sz="1200">
                        <a:latin typeface="Arial"/>
                        <a:cs typeface="Arial"/>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89CDB"/>
                    </a:solidFill>
                  </a:tcPr>
                </a:tc>
                <a:tc>
                  <a:txBody>
                    <a:bodyPr/>
                    <a:lstStyle/>
                    <a:p>
                      <a:pPr marL="92710" marR="427355">
                        <a:lnSpc>
                          <a:spcPct val="100000"/>
                        </a:lnSpc>
                        <a:spcBef>
                          <a:spcPts val="330"/>
                        </a:spcBef>
                      </a:pPr>
                      <a:r>
                        <a:rPr sz="1200" b="1" spc="-5" dirty="0">
                          <a:solidFill>
                            <a:srgbClr val="FFFFFF"/>
                          </a:solidFill>
                          <a:latin typeface="Arial"/>
                          <a:cs typeface="Arial"/>
                        </a:rPr>
                        <a:t>M</a:t>
                      </a:r>
                      <a:r>
                        <a:rPr sz="1200" b="1" dirty="0">
                          <a:solidFill>
                            <a:srgbClr val="FFFFFF"/>
                          </a:solidFill>
                          <a:latin typeface="Arial"/>
                          <a:cs typeface="Arial"/>
                        </a:rPr>
                        <a:t>aximum  Prixe</a:t>
                      </a:r>
                      <a:endParaRPr sz="1200">
                        <a:latin typeface="Arial"/>
                        <a:cs typeface="Arial"/>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89CDB"/>
                    </a:solidFill>
                  </a:tcPr>
                </a:tc>
                <a:extLst>
                  <a:ext uri="{0D108BD9-81ED-4DB2-BD59-A6C34878D82A}">
                    <a16:rowId xmlns:a16="http://schemas.microsoft.com/office/drawing/2014/main" val="10000"/>
                  </a:ext>
                </a:extLst>
              </a:tr>
              <a:tr h="457200">
                <a:tc>
                  <a:txBody>
                    <a:bodyPr/>
                    <a:lstStyle/>
                    <a:p>
                      <a:pPr marL="91440" marR="323215">
                        <a:lnSpc>
                          <a:spcPct val="100000"/>
                        </a:lnSpc>
                        <a:spcBef>
                          <a:spcPts val="330"/>
                        </a:spcBef>
                      </a:pPr>
                      <a:r>
                        <a:rPr sz="1200" dirty="0">
                          <a:solidFill>
                            <a:srgbClr val="404041"/>
                          </a:solidFill>
                          <a:latin typeface="Tahoma"/>
                          <a:cs typeface="Tahoma"/>
                        </a:rPr>
                        <a:t>I</a:t>
                      </a:r>
                      <a:r>
                        <a:rPr sz="1200" spc="5" dirty="0">
                          <a:solidFill>
                            <a:srgbClr val="404041"/>
                          </a:solidFill>
                          <a:latin typeface="Tahoma"/>
                          <a:cs typeface="Tahoma"/>
                        </a:rPr>
                        <a:t>n</a:t>
                      </a:r>
                      <a:r>
                        <a:rPr sz="1200" dirty="0">
                          <a:solidFill>
                            <a:srgbClr val="404041"/>
                          </a:solidFill>
                          <a:latin typeface="Tahoma"/>
                          <a:cs typeface="Tahoma"/>
                        </a:rPr>
                        <a:t>t</a:t>
                      </a:r>
                      <a:r>
                        <a:rPr sz="1200" spc="5" dirty="0">
                          <a:solidFill>
                            <a:srgbClr val="404041"/>
                          </a:solidFill>
                          <a:latin typeface="Tahoma"/>
                          <a:cs typeface="Tahoma"/>
                        </a:rPr>
                        <a:t>e</a:t>
                      </a:r>
                      <a:r>
                        <a:rPr sz="1200" dirty="0">
                          <a:solidFill>
                            <a:srgbClr val="404041"/>
                          </a:solidFill>
                          <a:latin typeface="Tahoma"/>
                          <a:cs typeface="Tahoma"/>
                        </a:rPr>
                        <a:t>rnatio</a:t>
                      </a:r>
                      <a:r>
                        <a:rPr sz="1200" spc="-10" dirty="0">
                          <a:solidFill>
                            <a:srgbClr val="404041"/>
                          </a:solidFill>
                          <a:latin typeface="Tahoma"/>
                          <a:cs typeface="Tahoma"/>
                        </a:rPr>
                        <a:t>na</a:t>
                      </a:r>
                      <a:r>
                        <a:rPr sz="1200" dirty="0">
                          <a:solidFill>
                            <a:srgbClr val="404041"/>
                          </a:solidFill>
                          <a:latin typeface="Tahoma"/>
                          <a:cs typeface="Tahoma"/>
                        </a:rPr>
                        <a:t>l</a:t>
                      </a:r>
                      <a:r>
                        <a:rPr sz="1200" spc="-75" dirty="0">
                          <a:solidFill>
                            <a:srgbClr val="404041"/>
                          </a:solidFill>
                          <a:latin typeface="Tahoma"/>
                          <a:cs typeface="Tahoma"/>
                        </a:rPr>
                        <a:t> </a:t>
                      </a:r>
                      <a:r>
                        <a:rPr sz="1200" dirty="0">
                          <a:solidFill>
                            <a:srgbClr val="404041"/>
                          </a:solidFill>
                          <a:latin typeface="Tahoma"/>
                          <a:cs typeface="Tahoma"/>
                        </a:rPr>
                        <a:t>credits</a:t>
                      </a:r>
                      <a:r>
                        <a:rPr sz="1200" spc="-50" dirty="0">
                          <a:solidFill>
                            <a:srgbClr val="404041"/>
                          </a:solidFill>
                          <a:latin typeface="Tahoma"/>
                          <a:cs typeface="Tahoma"/>
                        </a:rPr>
                        <a:t> </a:t>
                      </a:r>
                      <a:r>
                        <a:rPr sz="1200" spc="-5" dirty="0">
                          <a:solidFill>
                            <a:srgbClr val="404041"/>
                          </a:solidFill>
                          <a:latin typeface="Tahoma"/>
                          <a:cs typeface="Tahoma"/>
                        </a:rPr>
                        <a:t>(</a:t>
                      </a:r>
                      <a:r>
                        <a:rPr sz="1200" dirty="0">
                          <a:solidFill>
                            <a:srgbClr val="404041"/>
                          </a:solidFill>
                          <a:latin typeface="Tahoma"/>
                          <a:cs typeface="Tahoma"/>
                        </a:rPr>
                        <a:t>Ecos</a:t>
                      </a:r>
                      <a:r>
                        <a:rPr sz="1200" spc="-15" dirty="0">
                          <a:solidFill>
                            <a:srgbClr val="404041"/>
                          </a:solidFill>
                          <a:latin typeface="Tahoma"/>
                          <a:cs typeface="Tahoma"/>
                        </a:rPr>
                        <a:t>y</a:t>
                      </a:r>
                      <a:r>
                        <a:rPr sz="1200" dirty="0">
                          <a:solidFill>
                            <a:srgbClr val="404041"/>
                          </a:solidFill>
                          <a:latin typeface="Tahoma"/>
                          <a:cs typeface="Tahoma"/>
                        </a:rPr>
                        <a:t>st</a:t>
                      </a:r>
                      <a:r>
                        <a:rPr sz="1200" spc="5" dirty="0">
                          <a:solidFill>
                            <a:srgbClr val="404041"/>
                          </a:solidFill>
                          <a:latin typeface="Tahoma"/>
                          <a:cs typeface="Tahoma"/>
                        </a:rPr>
                        <a:t>e</a:t>
                      </a:r>
                      <a:r>
                        <a:rPr sz="1200" dirty="0">
                          <a:solidFill>
                            <a:srgbClr val="404041"/>
                          </a:solidFill>
                          <a:latin typeface="Tahoma"/>
                          <a:cs typeface="Tahoma"/>
                        </a:rPr>
                        <a:t>m</a:t>
                      </a:r>
                      <a:r>
                        <a:rPr sz="1200" spc="-40" dirty="0">
                          <a:solidFill>
                            <a:srgbClr val="404041"/>
                          </a:solidFill>
                          <a:latin typeface="Tahoma"/>
                          <a:cs typeface="Tahoma"/>
                        </a:rPr>
                        <a:t> </a:t>
                      </a:r>
                      <a:r>
                        <a:rPr sz="1200" dirty="0">
                          <a:solidFill>
                            <a:srgbClr val="404041"/>
                          </a:solidFill>
                          <a:latin typeface="Tahoma"/>
                          <a:cs typeface="Tahoma"/>
                        </a:rPr>
                        <a:t>Market</a:t>
                      </a:r>
                      <a:r>
                        <a:rPr sz="1200" spc="5" dirty="0">
                          <a:solidFill>
                            <a:srgbClr val="404041"/>
                          </a:solidFill>
                          <a:latin typeface="Tahoma"/>
                          <a:cs typeface="Tahoma"/>
                        </a:rPr>
                        <a:t>P</a:t>
                      </a:r>
                      <a:r>
                        <a:rPr sz="1200" dirty="0">
                          <a:solidFill>
                            <a:srgbClr val="404041"/>
                          </a:solidFill>
                          <a:latin typeface="Tahoma"/>
                          <a:cs typeface="Tahoma"/>
                        </a:rPr>
                        <a:t>lac</a:t>
                      </a:r>
                      <a:r>
                        <a:rPr sz="1200" spc="-5" dirty="0">
                          <a:solidFill>
                            <a:srgbClr val="404041"/>
                          </a:solidFill>
                          <a:latin typeface="Tahoma"/>
                          <a:cs typeface="Tahoma"/>
                        </a:rPr>
                        <a:t>e</a:t>
                      </a:r>
                      <a:r>
                        <a:rPr sz="1200" dirty="0">
                          <a:solidFill>
                            <a:srgbClr val="404041"/>
                          </a:solidFill>
                          <a:latin typeface="Tahoma"/>
                          <a:cs typeface="Tahoma"/>
                        </a:rPr>
                        <a:t>,  2022,</a:t>
                      </a:r>
                      <a:r>
                        <a:rPr sz="1200" spc="-80" dirty="0">
                          <a:solidFill>
                            <a:srgbClr val="404041"/>
                          </a:solidFill>
                          <a:latin typeface="Tahoma"/>
                          <a:cs typeface="Tahoma"/>
                        </a:rPr>
                        <a:t> </a:t>
                      </a:r>
                      <a:r>
                        <a:rPr sz="1200" spc="5" dirty="0">
                          <a:solidFill>
                            <a:srgbClr val="404041"/>
                          </a:solidFill>
                          <a:latin typeface="Tahoma"/>
                          <a:cs typeface="Tahoma"/>
                        </a:rPr>
                        <a:t>sur</a:t>
                      </a:r>
                      <a:r>
                        <a:rPr sz="1200" spc="-45" dirty="0">
                          <a:solidFill>
                            <a:srgbClr val="404041"/>
                          </a:solidFill>
                          <a:latin typeface="Tahoma"/>
                          <a:cs typeface="Tahoma"/>
                        </a:rPr>
                        <a:t> </a:t>
                      </a:r>
                      <a:r>
                        <a:rPr sz="1200" spc="-5" dirty="0">
                          <a:solidFill>
                            <a:srgbClr val="404041"/>
                          </a:solidFill>
                          <a:latin typeface="Tahoma"/>
                          <a:cs typeface="Tahoma"/>
                        </a:rPr>
                        <a:t>2021)</a:t>
                      </a:r>
                      <a:endParaRPr sz="1200">
                        <a:latin typeface="Tahoma"/>
                        <a:cs typeface="Tahoma"/>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EF0"/>
                    </a:solidFill>
                  </a:tcPr>
                </a:tc>
                <a:tc>
                  <a:txBody>
                    <a:bodyPr/>
                    <a:lstStyle/>
                    <a:p>
                      <a:pPr marL="2540" algn="ctr">
                        <a:lnSpc>
                          <a:spcPct val="100000"/>
                        </a:lnSpc>
                        <a:spcBef>
                          <a:spcPts val="1050"/>
                        </a:spcBef>
                      </a:pPr>
                      <a:r>
                        <a:rPr sz="1200" b="1" dirty="0">
                          <a:solidFill>
                            <a:srgbClr val="404041"/>
                          </a:solidFill>
                          <a:latin typeface="Arial"/>
                          <a:cs typeface="Arial"/>
                        </a:rPr>
                        <a:t>~</a:t>
                      </a:r>
                      <a:r>
                        <a:rPr sz="1200" b="1" spc="-25" dirty="0">
                          <a:solidFill>
                            <a:srgbClr val="404041"/>
                          </a:solidFill>
                          <a:latin typeface="Arial"/>
                          <a:cs typeface="Arial"/>
                        </a:rPr>
                        <a:t> </a:t>
                      </a:r>
                      <a:r>
                        <a:rPr sz="1200" b="1" spc="-5" dirty="0">
                          <a:solidFill>
                            <a:srgbClr val="404041"/>
                          </a:solidFill>
                          <a:latin typeface="Arial"/>
                          <a:cs typeface="Arial"/>
                        </a:rPr>
                        <a:t>4</a:t>
                      </a:r>
                      <a:r>
                        <a:rPr sz="1200" b="1" spc="-15" dirty="0">
                          <a:solidFill>
                            <a:srgbClr val="404041"/>
                          </a:solidFill>
                          <a:latin typeface="Arial"/>
                          <a:cs typeface="Arial"/>
                        </a:rPr>
                        <a:t> </a:t>
                      </a:r>
                      <a:r>
                        <a:rPr sz="1200" b="1" spc="-5" dirty="0">
                          <a:solidFill>
                            <a:srgbClr val="404041"/>
                          </a:solidFill>
                          <a:latin typeface="Arial"/>
                          <a:cs typeface="Arial"/>
                        </a:rPr>
                        <a:t>$/tCO</a:t>
                      </a:r>
                      <a:r>
                        <a:rPr sz="1200" b="1" spc="-7" baseline="-20833" dirty="0">
                          <a:solidFill>
                            <a:srgbClr val="404041"/>
                          </a:solidFill>
                          <a:latin typeface="Arial"/>
                          <a:cs typeface="Arial"/>
                        </a:rPr>
                        <a:t>2</a:t>
                      </a:r>
                      <a:r>
                        <a:rPr sz="1200" b="1" spc="-5" dirty="0">
                          <a:solidFill>
                            <a:srgbClr val="404041"/>
                          </a:solidFill>
                          <a:latin typeface="Arial"/>
                          <a:cs typeface="Arial"/>
                        </a:rPr>
                        <a:t>eq</a:t>
                      </a:r>
                      <a:endParaRPr sz="1200">
                        <a:latin typeface="Arial"/>
                        <a:cs typeface="Arial"/>
                      </a:endParaRPr>
                    </a:p>
                  </a:txBody>
                  <a:tcPr marL="0" marR="0" marT="133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EF0"/>
                    </a:solidFill>
                  </a:tcPr>
                </a:tc>
                <a:tc>
                  <a:txBody>
                    <a:bodyPr/>
                    <a:lstStyle/>
                    <a:p>
                      <a:pPr marL="4445" algn="ctr">
                        <a:lnSpc>
                          <a:spcPct val="100000"/>
                        </a:lnSpc>
                        <a:spcBef>
                          <a:spcPts val="1050"/>
                        </a:spcBef>
                      </a:pPr>
                      <a:r>
                        <a:rPr sz="1200" spc="-10" dirty="0">
                          <a:solidFill>
                            <a:srgbClr val="404041"/>
                          </a:solidFill>
                          <a:latin typeface="Tahoma"/>
                          <a:cs typeface="Tahoma"/>
                        </a:rPr>
                        <a:t>&lt;1$/tCO</a:t>
                      </a:r>
                      <a:r>
                        <a:rPr sz="1200" spc="-15" baseline="-20833" dirty="0">
                          <a:solidFill>
                            <a:srgbClr val="404041"/>
                          </a:solidFill>
                          <a:latin typeface="Tahoma"/>
                          <a:cs typeface="Tahoma"/>
                        </a:rPr>
                        <a:t>2</a:t>
                      </a:r>
                      <a:r>
                        <a:rPr sz="1200" spc="-10" dirty="0">
                          <a:solidFill>
                            <a:srgbClr val="404041"/>
                          </a:solidFill>
                          <a:latin typeface="Tahoma"/>
                          <a:cs typeface="Tahoma"/>
                        </a:rPr>
                        <a:t>eq</a:t>
                      </a:r>
                      <a:endParaRPr sz="1200">
                        <a:latin typeface="Tahoma"/>
                        <a:cs typeface="Tahoma"/>
                      </a:endParaRPr>
                    </a:p>
                  </a:txBody>
                  <a:tcPr marL="0" marR="0" marT="133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EF0"/>
                    </a:solidFill>
                  </a:tcPr>
                </a:tc>
                <a:tc>
                  <a:txBody>
                    <a:bodyPr/>
                    <a:lstStyle/>
                    <a:p>
                      <a:pPr marL="4445" algn="ctr">
                        <a:lnSpc>
                          <a:spcPct val="100000"/>
                        </a:lnSpc>
                        <a:spcBef>
                          <a:spcPts val="1050"/>
                        </a:spcBef>
                      </a:pPr>
                      <a:r>
                        <a:rPr sz="1200" dirty="0">
                          <a:solidFill>
                            <a:srgbClr val="404041"/>
                          </a:solidFill>
                          <a:latin typeface="Tahoma"/>
                          <a:cs typeface="Tahoma"/>
                        </a:rPr>
                        <a:t>X</a:t>
                      </a:r>
                      <a:endParaRPr sz="1200">
                        <a:latin typeface="Tahoma"/>
                        <a:cs typeface="Tahoma"/>
                      </a:endParaRPr>
                    </a:p>
                  </a:txBody>
                  <a:tcPr marL="0" marR="0" marT="1333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EF0"/>
                    </a:solidFill>
                  </a:tcPr>
                </a:tc>
                <a:extLst>
                  <a:ext uri="{0D108BD9-81ED-4DB2-BD59-A6C34878D82A}">
                    <a16:rowId xmlns:a16="http://schemas.microsoft.com/office/drawing/2014/main" val="10001"/>
                  </a:ext>
                </a:extLst>
              </a:tr>
              <a:tr h="457149">
                <a:tc>
                  <a:txBody>
                    <a:bodyPr/>
                    <a:lstStyle/>
                    <a:p>
                      <a:pPr marL="91440">
                        <a:lnSpc>
                          <a:spcPct val="100000"/>
                        </a:lnSpc>
                        <a:spcBef>
                          <a:spcPts val="330"/>
                        </a:spcBef>
                      </a:pPr>
                      <a:r>
                        <a:rPr sz="1200" dirty="0">
                          <a:solidFill>
                            <a:srgbClr val="404041"/>
                          </a:solidFill>
                          <a:latin typeface="Tahoma"/>
                          <a:cs typeface="Tahoma"/>
                        </a:rPr>
                        <a:t>Inte</a:t>
                      </a:r>
                      <a:r>
                        <a:rPr sz="1200" spc="-5" dirty="0">
                          <a:solidFill>
                            <a:srgbClr val="404041"/>
                          </a:solidFill>
                          <a:latin typeface="Tahoma"/>
                          <a:cs typeface="Tahoma"/>
                        </a:rPr>
                        <a:t>r</a:t>
                      </a:r>
                      <a:r>
                        <a:rPr sz="1200" dirty="0">
                          <a:solidFill>
                            <a:srgbClr val="404041"/>
                          </a:solidFill>
                          <a:latin typeface="Tahoma"/>
                          <a:cs typeface="Tahoma"/>
                        </a:rPr>
                        <a:t>n</a:t>
                      </a:r>
                      <a:r>
                        <a:rPr sz="1200" spc="5" dirty="0">
                          <a:solidFill>
                            <a:srgbClr val="404041"/>
                          </a:solidFill>
                          <a:latin typeface="Tahoma"/>
                          <a:cs typeface="Tahoma"/>
                        </a:rPr>
                        <a:t>a</a:t>
                      </a:r>
                      <a:r>
                        <a:rPr sz="1200" dirty="0">
                          <a:solidFill>
                            <a:srgbClr val="404041"/>
                          </a:solidFill>
                          <a:latin typeface="Tahoma"/>
                          <a:cs typeface="Tahoma"/>
                        </a:rPr>
                        <a:t>tio</a:t>
                      </a:r>
                      <a:r>
                        <a:rPr sz="1200" spc="-10" dirty="0">
                          <a:solidFill>
                            <a:srgbClr val="404041"/>
                          </a:solidFill>
                          <a:latin typeface="Tahoma"/>
                          <a:cs typeface="Tahoma"/>
                        </a:rPr>
                        <a:t>na</a:t>
                      </a:r>
                      <a:r>
                        <a:rPr sz="1200" dirty="0">
                          <a:solidFill>
                            <a:srgbClr val="404041"/>
                          </a:solidFill>
                          <a:latin typeface="Tahoma"/>
                          <a:cs typeface="Tahoma"/>
                        </a:rPr>
                        <a:t>l</a:t>
                      </a:r>
                      <a:r>
                        <a:rPr sz="1200" spc="-80" dirty="0">
                          <a:solidFill>
                            <a:srgbClr val="404041"/>
                          </a:solidFill>
                          <a:latin typeface="Tahoma"/>
                          <a:cs typeface="Tahoma"/>
                        </a:rPr>
                        <a:t> </a:t>
                      </a:r>
                      <a:r>
                        <a:rPr sz="1200" dirty="0">
                          <a:solidFill>
                            <a:srgbClr val="404041"/>
                          </a:solidFill>
                          <a:latin typeface="Tahoma"/>
                          <a:cs typeface="Tahoma"/>
                        </a:rPr>
                        <a:t>a</a:t>
                      </a:r>
                      <a:r>
                        <a:rPr sz="1200" spc="5" dirty="0">
                          <a:solidFill>
                            <a:srgbClr val="404041"/>
                          </a:solidFill>
                          <a:latin typeface="Tahoma"/>
                          <a:cs typeface="Tahoma"/>
                        </a:rPr>
                        <a:t>n</a:t>
                      </a:r>
                      <a:r>
                        <a:rPr sz="1200" dirty="0">
                          <a:solidFill>
                            <a:srgbClr val="404041"/>
                          </a:solidFill>
                          <a:latin typeface="Tahoma"/>
                          <a:cs typeface="Tahoma"/>
                        </a:rPr>
                        <a:t>d</a:t>
                      </a:r>
                      <a:r>
                        <a:rPr sz="1200" spc="-60" dirty="0">
                          <a:solidFill>
                            <a:srgbClr val="404041"/>
                          </a:solidFill>
                          <a:latin typeface="Tahoma"/>
                          <a:cs typeface="Tahoma"/>
                        </a:rPr>
                        <a:t> </a:t>
                      </a:r>
                      <a:r>
                        <a:rPr sz="1200" dirty="0">
                          <a:solidFill>
                            <a:srgbClr val="404041"/>
                          </a:solidFill>
                          <a:latin typeface="Tahoma"/>
                          <a:cs typeface="Tahoma"/>
                        </a:rPr>
                        <a:t>n</a:t>
                      </a:r>
                      <a:r>
                        <a:rPr sz="1200" spc="5" dirty="0">
                          <a:solidFill>
                            <a:srgbClr val="404041"/>
                          </a:solidFill>
                          <a:latin typeface="Tahoma"/>
                          <a:cs typeface="Tahoma"/>
                        </a:rPr>
                        <a:t>a</a:t>
                      </a:r>
                      <a:r>
                        <a:rPr sz="1200" dirty="0">
                          <a:solidFill>
                            <a:srgbClr val="404041"/>
                          </a:solidFill>
                          <a:latin typeface="Tahoma"/>
                          <a:cs typeface="Tahoma"/>
                        </a:rPr>
                        <a:t>tion</a:t>
                      </a:r>
                      <a:r>
                        <a:rPr sz="1200" spc="-10" dirty="0">
                          <a:solidFill>
                            <a:srgbClr val="404041"/>
                          </a:solidFill>
                          <a:latin typeface="Tahoma"/>
                          <a:cs typeface="Tahoma"/>
                        </a:rPr>
                        <a:t>a</a:t>
                      </a:r>
                      <a:r>
                        <a:rPr sz="1200" dirty="0">
                          <a:solidFill>
                            <a:srgbClr val="404041"/>
                          </a:solidFill>
                          <a:latin typeface="Tahoma"/>
                          <a:cs typeface="Tahoma"/>
                        </a:rPr>
                        <a:t>l</a:t>
                      </a:r>
                      <a:r>
                        <a:rPr sz="1200" spc="-70" dirty="0">
                          <a:solidFill>
                            <a:srgbClr val="404041"/>
                          </a:solidFill>
                          <a:latin typeface="Tahoma"/>
                          <a:cs typeface="Tahoma"/>
                        </a:rPr>
                        <a:t> </a:t>
                      </a:r>
                      <a:r>
                        <a:rPr sz="1200" dirty="0">
                          <a:solidFill>
                            <a:srgbClr val="404041"/>
                          </a:solidFill>
                          <a:latin typeface="Tahoma"/>
                          <a:cs typeface="Tahoma"/>
                        </a:rPr>
                        <a:t>c</a:t>
                      </a:r>
                      <a:r>
                        <a:rPr sz="1200" spc="-10" dirty="0">
                          <a:solidFill>
                            <a:srgbClr val="404041"/>
                          </a:solidFill>
                          <a:latin typeface="Tahoma"/>
                          <a:cs typeface="Tahoma"/>
                        </a:rPr>
                        <a:t>r</a:t>
                      </a:r>
                      <a:r>
                        <a:rPr sz="1200" dirty="0">
                          <a:solidFill>
                            <a:srgbClr val="404041"/>
                          </a:solidFill>
                          <a:latin typeface="Tahoma"/>
                          <a:cs typeface="Tahoma"/>
                        </a:rPr>
                        <a:t>e</a:t>
                      </a:r>
                      <a:r>
                        <a:rPr sz="1200" spc="5" dirty="0">
                          <a:solidFill>
                            <a:srgbClr val="404041"/>
                          </a:solidFill>
                          <a:latin typeface="Tahoma"/>
                          <a:cs typeface="Tahoma"/>
                        </a:rPr>
                        <a:t>d</a:t>
                      </a:r>
                      <a:r>
                        <a:rPr sz="1200" dirty="0">
                          <a:solidFill>
                            <a:srgbClr val="404041"/>
                          </a:solidFill>
                          <a:latin typeface="Tahoma"/>
                          <a:cs typeface="Tahoma"/>
                        </a:rPr>
                        <a:t>its</a:t>
                      </a:r>
                      <a:r>
                        <a:rPr sz="1200" spc="-55" dirty="0">
                          <a:solidFill>
                            <a:srgbClr val="404041"/>
                          </a:solidFill>
                          <a:latin typeface="Tahoma"/>
                          <a:cs typeface="Tahoma"/>
                        </a:rPr>
                        <a:t> </a:t>
                      </a:r>
                      <a:r>
                        <a:rPr sz="1200" spc="10" dirty="0">
                          <a:solidFill>
                            <a:srgbClr val="404041"/>
                          </a:solidFill>
                          <a:latin typeface="Tahoma"/>
                          <a:cs typeface="Tahoma"/>
                        </a:rPr>
                        <a:t>f</a:t>
                      </a:r>
                      <a:r>
                        <a:rPr sz="1200" spc="-5" dirty="0">
                          <a:solidFill>
                            <a:srgbClr val="404041"/>
                          </a:solidFill>
                          <a:latin typeface="Tahoma"/>
                          <a:cs typeface="Tahoma"/>
                        </a:rPr>
                        <a:t>r</a:t>
                      </a:r>
                      <a:r>
                        <a:rPr sz="1200" dirty="0">
                          <a:solidFill>
                            <a:srgbClr val="404041"/>
                          </a:solidFill>
                          <a:latin typeface="Tahoma"/>
                          <a:cs typeface="Tahoma"/>
                        </a:rPr>
                        <a:t>om</a:t>
                      </a:r>
                      <a:r>
                        <a:rPr sz="1200" spc="-55" dirty="0">
                          <a:solidFill>
                            <a:srgbClr val="404041"/>
                          </a:solidFill>
                          <a:latin typeface="Tahoma"/>
                          <a:cs typeface="Tahoma"/>
                        </a:rPr>
                        <a:t> </a:t>
                      </a:r>
                      <a:r>
                        <a:rPr sz="1200" dirty="0">
                          <a:solidFill>
                            <a:srgbClr val="404041"/>
                          </a:solidFill>
                          <a:latin typeface="Tahoma"/>
                          <a:cs typeface="Tahoma"/>
                        </a:rPr>
                        <a:t>the</a:t>
                      </a:r>
                      <a:r>
                        <a:rPr sz="1200" spc="-50" dirty="0">
                          <a:solidFill>
                            <a:srgbClr val="404041"/>
                          </a:solidFill>
                          <a:latin typeface="Tahoma"/>
                          <a:cs typeface="Tahoma"/>
                        </a:rPr>
                        <a:t> </a:t>
                      </a:r>
                      <a:r>
                        <a:rPr sz="1200" dirty="0">
                          <a:solidFill>
                            <a:srgbClr val="404041"/>
                          </a:solidFill>
                          <a:latin typeface="Tahoma"/>
                          <a:cs typeface="Tahoma"/>
                        </a:rPr>
                        <a:t>LBC</a:t>
                      </a:r>
                      <a:endParaRPr sz="1200">
                        <a:latin typeface="Tahoma"/>
                        <a:cs typeface="Tahoma"/>
                      </a:endParaRPr>
                    </a:p>
                    <a:p>
                      <a:pPr marL="91440">
                        <a:lnSpc>
                          <a:spcPct val="100000"/>
                        </a:lnSpc>
                        <a:spcBef>
                          <a:spcPts val="5"/>
                        </a:spcBef>
                      </a:pPr>
                      <a:r>
                        <a:rPr sz="1200" spc="40" dirty="0">
                          <a:solidFill>
                            <a:srgbClr val="404041"/>
                          </a:solidFill>
                          <a:latin typeface="Tahoma"/>
                          <a:cs typeface="Tahoma"/>
                        </a:rPr>
                        <a:t>(INFOCC,</a:t>
                      </a:r>
                      <a:r>
                        <a:rPr sz="1200" spc="-40" dirty="0">
                          <a:solidFill>
                            <a:srgbClr val="404041"/>
                          </a:solidFill>
                          <a:latin typeface="Tahoma"/>
                          <a:cs typeface="Tahoma"/>
                        </a:rPr>
                        <a:t> </a:t>
                      </a:r>
                      <a:r>
                        <a:rPr sz="1200" dirty="0">
                          <a:solidFill>
                            <a:srgbClr val="404041"/>
                          </a:solidFill>
                          <a:latin typeface="Tahoma"/>
                          <a:cs typeface="Tahoma"/>
                        </a:rPr>
                        <a:t>2022,</a:t>
                      </a:r>
                      <a:r>
                        <a:rPr sz="1200" spc="-85" dirty="0">
                          <a:solidFill>
                            <a:srgbClr val="404041"/>
                          </a:solidFill>
                          <a:latin typeface="Tahoma"/>
                          <a:cs typeface="Tahoma"/>
                        </a:rPr>
                        <a:t> </a:t>
                      </a:r>
                      <a:r>
                        <a:rPr sz="1200" spc="5" dirty="0">
                          <a:solidFill>
                            <a:srgbClr val="404041"/>
                          </a:solidFill>
                          <a:latin typeface="Tahoma"/>
                          <a:cs typeface="Tahoma"/>
                        </a:rPr>
                        <a:t>sur</a:t>
                      </a:r>
                      <a:r>
                        <a:rPr sz="1200" spc="-55" dirty="0">
                          <a:solidFill>
                            <a:srgbClr val="404041"/>
                          </a:solidFill>
                          <a:latin typeface="Tahoma"/>
                          <a:cs typeface="Tahoma"/>
                        </a:rPr>
                        <a:t> </a:t>
                      </a:r>
                      <a:r>
                        <a:rPr sz="1200" spc="-5" dirty="0">
                          <a:solidFill>
                            <a:srgbClr val="404041"/>
                          </a:solidFill>
                          <a:latin typeface="Tahoma"/>
                          <a:cs typeface="Tahoma"/>
                        </a:rPr>
                        <a:t>2021)</a:t>
                      </a:r>
                      <a:endParaRPr sz="1200">
                        <a:latin typeface="Tahoma"/>
                        <a:cs typeface="Tahoma"/>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8"/>
                    </a:solidFill>
                  </a:tcPr>
                </a:tc>
                <a:tc>
                  <a:txBody>
                    <a:bodyPr/>
                    <a:lstStyle/>
                    <a:p>
                      <a:pPr marL="635" algn="ctr">
                        <a:lnSpc>
                          <a:spcPct val="100000"/>
                        </a:lnSpc>
                        <a:spcBef>
                          <a:spcPts val="1050"/>
                        </a:spcBef>
                      </a:pPr>
                      <a:r>
                        <a:rPr sz="1200" b="1" dirty="0">
                          <a:solidFill>
                            <a:srgbClr val="404041"/>
                          </a:solidFill>
                          <a:latin typeface="Arial"/>
                          <a:cs typeface="Arial"/>
                        </a:rPr>
                        <a:t>4,6</a:t>
                      </a:r>
                      <a:r>
                        <a:rPr sz="1200" b="1" spc="-35" dirty="0">
                          <a:solidFill>
                            <a:srgbClr val="404041"/>
                          </a:solidFill>
                          <a:latin typeface="Arial"/>
                          <a:cs typeface="Arial"/>
                        </a:rPr>
                        <a:t> </a:t>
                      </a:r>
                      <a:r>
                        <a:rPr sz="1200" b="1" spc="-5" dirty="0">
                          <a:solidFill>
                            <a:srgbClr val="404041"/>
                          </a:solidFill>
                          <a:latin typeface="Arial"/>
                          <a:cs typeface="Arial"/>
                        </a:rPr>
                        <a:t>€/tCO</a:t>
                      </a:r>
                      <a:r>
                        <a:rPr sz="1200" b="1" spc="-7" baseline="-20833" dirty="0">
                          <a:solidFill>
                            <a:srgbClr val="404041"/>
                          </a:solidFill>
                          <a:latin typeface="Arial"/>
                          <a:cs typeface="Arial"/>
                        </a:rPr>
                        <a:t>2</a:t>
                      </a:r>
                      <a:r>
                        <a:rPr sz="1200" b="1" spc="-5" dirty="0">
                          <a:solidFill>
                            <a:srgbClr val="404041"/>
                          </a:solidFill>
                          <a:latin typeface="Arial"/>
                          <a:cs typeface="Arial"/>
                        </a:rPr>
                        <a:t>eq</a:t>
                      </a:r>
                      <a:endParaRPr sz="1200">
                        <a:latin typeface="Arial"/>
                        <a:cs typeface="Arial"/>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8"/>
                    </a:solidFill>
                  </a:tcPr>
                </a:tc>
                <a:tc>
                  <a:txBody>
                    <a:bodyPr/>
                    <a:lstStyle/>
                    <a:p>
                      <a:pPr marL="2540" algn="ctr">
                        <a:lnSpc>
                          <a:spcPct val="100000"/>
                        </a:lnSpc>
                        <a:spcBef>
                          <a:spcPts val="1050"/>
                        </a:spcBef>
                      </a:pPr>
                      <a:r>
                        <a:rPr sz="1200" spc="10" dirty="0">
                          <a:solidFill>
                            <a:srgbClr val="404041"/>
                          </a:solidFill>
                          <a:latin typeface="Tahoma"/>
                          <a:cs typeface="Tahoma"/>
                        </a:rPr>
                        <a:t>1</a:t>
                      </a:r>
                      <a:r>
                        <a:rPr sz="1200" spc="-90" dirty="0">
                          <a:solidFill>
                            <a:srgbClr val="404041"/>
                          </a:solidFill>
                          <a:latin typeface="Tahoma"/>
                          <a:cs typeface="Tahoma"/>
                        </a:rPr>
                        <a:t> </a:t>
                      </a:r>
                      <a:r>
                        <a:rPr sz="1200" spc="10" dirty="0">
                          <a:solidFill>
                            <a:srgbClr val="404041"/>
                          </a:solidFill>
                          <a:latin typeface="Tahoma"/>
                          <a:cs typeface="Tahoma"/>
                        </a:rPr>
                        <a:t>€/tCO</a:t>
                      </a:r>
                      <a:r>
                        <a:rPr sz="1200" spc="15" baseline="-20833" dirty="0">
                          <a:solidFill>
                            <a:srgbClr val="404041"/>
                          </a:solidFill>
                          <a:latin typeface="Tahoma"/>
                          <a:cs typeface="Tahoma"/>
                        </a:rPr>
                        <a:t>2</a:t>
                      </a:r>
                      <a:r>
                        <a:rPr sz="1200" spc="10" dirty="0">
                          <a:solidFill>
                            <a:srgbClr val="404041"/>
                          </a:solidFill>
                          <a:latin typeface="Tahoma"/>
                          <a:cs typeface="Tahoma"/>
                        </a:rPr>
                        <a:t>eq</a:t>
                      </a:r>
                      <a:endParaRPr sz="1200">
                        <a:latin typeface="Tahoma"/>
                        <a:cs typeface="Tahoma"/>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8"/>
                    </a:solidFill>
                  </a:tcPr>
                </a:tc>
                <a:tc>
                  <a:txBody>
                    <a:bodyPr/>
                    <a:lstStyle/>
                    <a:p>
                      <a:pPr marL="46990" algn="ctr">
                        <a:lnSpc>
                          <a:spcPct val="100000"/>
                        </a:lnSpc>
                        <a:spcBef>
                          <a:spcPts val="1050"/>
                        </a:spcBef>
                      </a:pPr>
                      <a:r>
                        <a:rPr sz="1200" spc="5" dirty="0">
                          <a:solidFill>
                            <a:srgbClr val="404041"/>
                          </a:solidFill>
                          <a:latin typeface="Tahoma"/>
                          <a:cs typeface="Tahoma"/>
                        </a:rPr>
                        <a:t>12</a:t>
                      </a:r>
                      <a:r>
                        <a:rPr sz="1200" dirty="0">
                          <a:solidFill>
                            <a:srgbClr val="404041"/>
                          </a:solidFill>
                          <a:latin typeface="Tahoma"/>
                          <a:cs typeface="Tahoma"/>
                        </a:rPr>
                        <a:t>5</a:t>
                      </a:r>
                      <a:r>
                        <a:rPr sz="1200" spc="-65" dirty="0">
                          <a:solidFill>
                            <a:srgbClr val="404041"/>
                          </a:solidFill>
                          <a:latin typeface="Tahoma"/>
                          <a:cs typeface="Tahoma"/>
                        </a:rPr>
                        <a:t> </a:t>
                      </a:r>
                      <a:r>
                        <a:rPr sz="1200" spc="-5" dirty="0">
                          <a:solidFill>
                            <a:srgbClr val="404041"/>
                          </a:solidFill>
                          <a:latin typeface="Tahoma"/>
                          <a:cs typeface="Tahoma"/>
                        </a:rPr>
                        <a:t>€</a:t>
                      </a:r>
                      <a:r>
                        <a:rPr sz="1200" dirty="0">
                          <a:solidFill>
                            <a:srgbClr val="404041"/>
                          </a:solidFill>
                          <a:latin typeface="Tahoma"/>
                          <a:cs typeface="Tahoma"/>
                        </a:rPr>
                        <a:t>/tC</a:t>
                      </a:r>
                      <a:r>
                        <a:rPr sz="1200" spc="-5" dirty="0">
                          <a:solidFill>
                            <a:srgbClr val="404041"/>
                          </a:solidFill>
                          <a:latin typeface="Tahoma"/>
                          <a:cs typeface="Tahoma"/>
                        </a:rPr>
                        <a:t>O</a:t>
                      </a:r>
                      <a:r>
                        <a:rPr sz="1200" spc="-7" baseline="-20833" dirty="0">
                          <a:solidFill>
                            <a:srgbClr val="404041"/>
                          </a:solidFill>
                          <a:latin typeface="Tahoma"/>
                          <a:cs typeface="Tahoma"/>
                        </a:rPr>
                        <a:t>2</a:t>
                      </a:r>
                      <a:r>
                        <a:rPr sz="1200" dirty="0">
                          <a:solidFill>
                            <a:srgbClr val="404041"/>
                          </a:solidFill>
                          <a:latin typeface="Tahoma"/>
                          <a:cs typeface="Tahoma"/>
                        </a:rPr>
                        <a:t>eq</a:t>
                      </a:r>
                      <a:endParaRPr sz="1200">
                        <a:latin typeface="Tahoma"/>
                        <a:cs typeface="Tahoma"/>
                      </a:endParaRPr>
                    </a:p>
                  </a:txBody>
                  <a:tcPr marL="0" marR="0" marT="133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8"/>
                    </a:solidFill>
                  </a:tcPr>
                </a:tc>
                <a:extLst>
                  <a:ext uri="{0D108BD9-81ED-4DB2-BD59-A6C34878D82A}">
                    <a16:rowId xmlns:a16="http://schemas.microsoft.com/office/drawing/2014/main" val="10002"/>
                  </a:ext>
                </a:extLst>
              </a:tr>
              <a:tr h="457200">
                <a:tc>
                  <a:txBody>
                    <a:bodyPr/>
                    <a:lstStyle/>
                    <a:p>
                      <a:pPr marL="91440" marR="290195">
                        <a:lnSpc>
                          <a:spcPct val="100000"/>
                        </a:lnSpc>
                        <a:spcBef>
                          <a:spcPts val="335"/>
                        </a:spcBef>
                      </a:pPr>
                      <a:r>
                        <a:rPr sz="1200" spc="5" dirty="0">
                          <a:solidFill>
                            <a:srgbClr val="404041"/>
                          </a:solidFill>
                          <a:latin typeface="Tahoma"/>
                          <a:cs typeface="Tahoma"/>
                        </a:rPr>
                        <a:t>National</a:t>
                      </a:r>
                      <a:r>
                        <a:rPr sz="1200" spc="-75" dirty="0">
                          <a:solidFill>
                            <a:srgbClr val="404041"/>
                          </a:solidFill>
                          <a:latin typeface="Tahoma"/>
                          <a:cs typeface="Tahoma"/>
                        </a:rPr>
                        <a:t> </a:t>
                      </a:r>
                      <a:r>
                        <a:rPr sz="1200" spc="5" dirty="0">
                          <a:solidFill>
                            <a:srgbClr val="404041"/>
                          </a:solidFill>
                          <a:latin typeface="Tahoma"/>
                          <a:cs typeface="Tahoma"/>
                        </a:rPr>
                        <a:t>credits</a:t>
                      </a:r>
                      <a:r>
                        <a:rPr sz="1200" spc="-50" dirty="0">
                          <a:solidFill>
                            <a:srgbClr val="404041"/>
                          </a:solidFill>
                          <a:latin typeface="Tahoma"/>
                          <a:cs typeface="Tahoma"/>
                        </a:rPr>
                        <a:t> </a:t>
                      </a:r>
                      <a:r>
                        <a:rPr sz="1200" spc="-20" dirty="0">
                          <a:solidFill>
                            <a:srgbClr val="404041"/>
                          </a:solidFill>
                          <a:latin typeface="Tahoma"/>
                          <a:cs typeface="Tahoma"/>
                        </a:rPr>
                        <a:t>from</a:t>
                      </a:r>
                      <a:r>
                        <a:rPr sz="1200" spc="-55" dirty="0">
                          <a:solidFill>
                            <a:srgbClr val="404041"/>
                          </a:solidFill>
                          <a:latin typeface="Tahoma"/>
                          <a:cs typeface="Tahoma"/>
                        </a:rPr>
                        <a:t> </a:t>
                      </a:r>
                      <a:r>
                        <a:rPr sz="1200" spc="-10" dirty="0">
                          <a:solidFill>
                            <a:srgbClr val="404041"/>
                          </a:solidFill>
                          <a:latin typeface="Tahoma"/>
                          <a:cs typeface="Tahoma"/>
                        </a:rPr>
                        <a:t>the</a:t>
                      </a:r>
                      <a:r>
                        <a:rPr sz="1200" spc="-60" dirty="0">
                          <a:solidFill>
                            <a:srgbClr val="404041"/>
                          </a:solidFill>
                          <a:latin typeface="Tahoma"/>
                          <a:cs typeface="Tahoma"/>
                        </a:rPr>
                        <a:t> </a:t>
                      </a:r>
                      <a:r>
                        <a:rPr sz="1200" spc="100" dirty="0">
                          <a:solidFill>
                            <a:srgbClr val="404041"/>
                          </a:solidFill>
                          <a:latin typeface="Tahoma"/>
                          <a:cs typeface="Tahoma"/>
                        </a:rPr>
                        <a:t>LBC</a:t>
                      </a:r>
                      <a:r>
                        <a:rPr sz="1200" spc="-55" dirty="0">
                          <a:solidFill>
                            <a:srgbClr val="404041"/>
                          </a:solidFill>
                          <a:latin typeface="Tahoma"/>
                          <a:cs typeface="Tahoma"/>
                        </a:rPr>
                        <a:t> </a:t>
                      </a:r>
                      <a:r>
                        <a:rPr sz="1200" spc="40" dirty="0">
                          <a:solidFill>
                            <a:srgbClr val="404041"/>
                          </a:solidFill>
                          <a:latin typeface="Tahoma"/>
                          <a:cs typeface="Tahoma"/>
                        </a:rPr>
                        <a:t>(INFOCC,</a:t>
                      </a:r>
                      <a:r>
                        <a:rPr sz="1200" spc="-30" dirty="0">
                          <a:solidFill>
                            <a:srgbClr val="404041"/>
                          </a:solidFill>
                          <a:latin typeface="Tahoma"/>
                          <a:cs typeface="Tahoma"/>
                        </a:rPr>
                        <a:t> </a:t>
                      </a:r>
                      <a:r>
                        <a:rPr sz="1200" dirty="0">
                          <a:solidFill>
                            <a:srgbClr val="404041"/>
                          </a:solidFill>
                          <a:latin typeface="Tahoma"/>
                          <a:cs typeface="Tahoma"/>
                        </a:rPr>
                        <a:t>2022, </a:t>
                      </a:r>
                      <a:r>
                        <a:rPr sz="1200" spc="-360" dirty="0">
                          <a:solidFill>
                            <a:srgbClr val="404041"/>
                          </a:solidFill>
                          <a:latin typeface="Tahoma"/>
                          <a:cs typeface="Tahoma"/>
                        </a:rPr>
                        <a:t> </a:t>
                      </a:r>
                      <a:r>
                        <a:rPr sz="1200" spc="5" dirty="0">
                          <a:solidFill>
                            <a:srgbClr val="404041"/>
                          </a:solidFill>
                          <a:latin typeface="Tahoma"/>
                          <a:cs typeface="Tahoma"/>
                        </a:rPr>
                        <a:t>sur</a:t>
                      </a:r>
                      <a:r>
                        <a:rPr sz="1200" spc="-50" dirty="0">
                          <a:solidFill>
                            <a:srgbClr val="404041"/>
                          </a:solidFill>
                          <a:latin typeface="Tahoma"/>
                          <a:cs typeface="Tahoma"/>
                        </a:rPr>
                        <a:t> </a:t>
                      </a:r>
                      <a:r>
                        <a:rPr sz="1200" spc="-5" dirty="0">
                          <a:solidFill>
                            <a:srgbClr val="404041"/>
                          </a:solidFill>
                          <a:latin typeface="Tahoma"/>
                          <a:cs typeface="Tahoma"/>
                        </a:rPr>
                        <a:t>2021)</a:t>
                      </a:r>
                      <a:endParaRPr sz="1200">
                        <a:latin typeface="Tahoma"/>
                        <a:cs typeface="Tahom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EF0"/>
                    </a:solidFill>
                  </a:tcPr>
                </a:tc>
                <a:tc>
                  <a:txBody>
                    <a:bodyPr/>
                    <a:lstStyle/>
                    <a:p>
                      <a:pPr marL="2540" algn="ctr">
                        <a:lnSpc>
                          <a:spcPct val="100000"/>
                        </a:lnSpc>
                        <a:spcBef>
                          <a:spcPts val="335"/>
                        </a:spcBef>
                      </a:pPr>
                      <a:r>
                        <a:rPr sz="1200" b="1" dirty="0">
                          <a:solidFill>
                            <a:srgbClr val="404041"/>
                          </a:solidFill>
                          <a:latin typeface="Arial"/>
                          <a:cs typeface="Arial"/>
                        </a:rPr>
                        <a:t>31,8</a:t>
                      </a:r>
                      <a:r>
                        <a:rPr sz="1200" b="1" spc="-50" dirty="0">
                          <a:solidFill>
                            <a:srgbClr val="404041"/>
                          </a:solidFill>
                          <a:latin typeface="Arial"/>
                          <a:cs typeface="Arial"/>
                        </a:rPr>
                        <a:t> </a:t>
                      </a:r>
                      <a:r>
                        <a:rPr sz="1200" b="1" spc="-5" dirty="0">
                          <a:solidFill>
                            <a:srgbClr val="404041"/>
                          </a:solidFill>
                          <a:latin typeface="Arial"/>
                          <a:cs typeface="Arial"/>
                        </a:rPr>
                        <a:t>€/tCO</a:t>
                      </a:r>
                      <a:r>
                        <a:rPr sz="1200" b="1" spc="-7" baseline="-20833" dirty="0">
                          <a:solidFill>
                            <a:srgbClr val="404041"/>
                          </a:solidFill>
                          <a:latin typeface="Arial"/>
                          <a:cs typeface="Arial"/>
                        </a:rPr>
                        <a:t>2</a:t>
                      </a:r>
                      <a:r>
                        <a:rPr sz="1200" b="1" spc="-5" dirty="0">
                          <a:solidFill>
                            <a:srgbClr val="404041"/>
                          </a:solidFill>
                          <a:latin typeface="Arial"/>
                          <a:cs typeface="Arial"/>
                        </a:rPr>
                        <a:t>eq</a:t>
                      </a:r>
                      <a:endParaRPr sz="120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EF0"/>
                    </a:solidFill>
                  </a:tcPr>
                </a:tc>
                <a:tc>
                  <a:txBody>
                    <a:bodyPr/>
                    <a:lstStyle/>
                    <a:p>
                      <a:pPr marL="3810" algn="ctr">
                        <a:lnSpc>
                          <a:spcPct val="100000"/>
                        </a:lnSpc>
                        <a:spcBef>
                          <a:spcPts val="335"/>
                        </a:spcBef>
                      </a:pPr>
                      <a:r>
                        <a:rPr sz="1200" dirty="0">
                          <a:solidFill>
                            <a:srgbClr val="404041"/>
                          </a:solidFill>
                          <a:latin typeface="Tahoma"/>
                          <a:cs typeface="Tahoma"/>
                        </a:rPr>
                        <a:t>8,20</a:t>
                      </a:r>
                      <a:r>
                        <a:rPr sz="1200" spc="-95" dirty="0">
                          <a:solidFill>
                            <a:srgbClr val="404041"/>
                          </a:solidFill>
                          <a:latin typeface="Tahoma"/>
                          <a:cs typeface="Tahoma"/>
                        </a:rPr>
                        <a:t> </a:t>
                      </a:r>
                      <a:r>
                        <a:rPr sz="1200" spc="10" dirty="0">
                          <a:solidFill>
                            <a:srgbClr val="404041"/>
                          </a:solidFill>
                          <a:latin typeface="Tahoma"/>
                          <a:cs typeface="Tahoma"/>
                        </a:rPr>
                        <a:t>€/tCO</a:t>
                      </a:r>
                      <a:r>
                        <a:rPr sz="1200" spc="15" baseline="-20833" dirty="0">
                          <a:solidFill>
                            <a:srgbClr val="404041"/>
                          </a:solidFill>
                          <a:latin typeface="Tahoma"/>
                          <a:cs typeface="Tahoma"/>
                        </a:rPr>
                        <a:t>2</a:t>
                      </a:r>
                      <a:r>
                        <a:rPr sz="1200" spc="10" dirty="0">
                          <a:solidFill>
                            <a:srgbClr val="404041"/>
                          </a:solidFill>
                          <a:latin typeface="Tahoma"/>
                          <a:cs typeface="Tahoma"/>
                        </a:rPr>
                        <a:t>eq</a:t>
                      </a:r>
                      <a:endParaRPr sz="1200">
                        <a:latin typeface="Tahoma"/>
                        <a:cs typeface="Tahom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EF0"/>
                    </a:solidFill>
                  </a:tcPr>
                </a:tc>
                <a:tc>
                  <a:txBody>
                    <a:bodyPr/>
                    <a:lstStyle/>
                    <a:p>
                      <a:pPr marL="46990" algn="ctr">
                        <a:lnSpc>
                          <a:spcPct val="100000"/>
                        </a:lnSpc>
                        <a:spcBef>
                          <a:spcPts val="335"/>
                        </a:spcBef>
                      </a:pPr>
                      <a:r>
                        <a:rPr sz="1200" spc="5" dirty="0">
                          <a:solidFill>
                            <a:srgbClr val="404041"/>
                          </a:solidFill>
                          <a:latin typeface="Tahoma"/>
                          <a:cs typeface="Tahoma"/>
                        </a:rPr>
                        <a:t>12</a:t>
                      </a:r>
                      <a:r>
                        <a:rPr sz="1200" dirty="0">
                          <a:solidFill>
                            <a:srgbClr val="404041"/>
                          </a:solidFill>
                          <a:latin typeface="Tahoma"/>
                          <a:cs typeface="Tahoma"/>
                        </a:rPr>
                        <a:t>5</a:t>
                      </a:r>
                      <a:r>
                        <a:rPr sz="1200" spc="-65" dirty="0">
                          <a:solidFill>
                            <a:srgbClr val="404041"/>
                          </a:solidFill>
                          <a:latin typeface="Tahoma"/>
                          <a:cs typeface="Tahoma"/>
                        </a:rPr>
                        <a:t> </a:t>
                      </a:r>
                      <a:r>
                        <a:rPr sz="1200" dirty="0">
                          <a:solidFill>
                            <a:srgbClr val="404041"/>
                          </a:solidFill>
                          <a:latin typeface="Tahoma"/>
                          <a:cs typeface="Tahoma"/>
                        </a:rPr>
                        <a:t>€/t</a:t>
                      </a:r>
                      <a:r>
                        <a:rPr sz="1200" spc="-5" dirty="0">
                          <a:solidFill>
                            <a:srgbClr val="404041"/>
                          </a:solidFill>
                          <a:latin typeface="Tahoma"/>
                          <a:cs typeface="Tahoma"/>
                        </a:rPr>
                        <a:t>C</a:t>
                      </a:r>
                      <a:r>
                        <a:rPr sz="1200" dirty="0">
                          <a:solidFill>
                            <a:srgbClr val="404041"/>
                          </a:solidFill>
                          <a:latin typeface="Tahoma"/>
                          <a:cs typeface="Tahoma"/>
                        </a:rPr>
                        <a:t>O</a:t>
                      </a:r>
                      <a:r>
                        <a:rPr sz="1200" spc="-7" baseline="-20833" dirty="0">
                          <a:solidFill>
                            <a:srgbClr val="404041"/>
                          </a:solidFill>
                          <a:latin typeface="Tahoma"/>
                          <a:cs typeface="Tahoma"/>
                        </a:rPr>
                        <a:t>2</a:t>
                      </a:r>
                      <a:r>
                        <a:rPr sz="1200" dirty="0">
                          <a:solidFill>
                            <a:srgbClr val="404041"/>
                          </a:solidFill>
                          <a:latin typeface="Tahoma"/>
                          <a:cs typeface="Tahoma"/>
                        </a:rPr>
                        <a:t>eq</a:t>
                      </a:r>
                      <a:endParaRPr sz="1200">
                        <a:latin typeface="Tahoma"/>
                        <a:cs typeface="Tahom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EF0"/>
                    </a:solidFill>
                  </a:tcPr>
                </a:tc>
                <a:extLst>
                  <a:ext uri="{0D108BD9-81ED-4DB2-BD59-A6C34878D82A}">
                    <a16:rowId xmlns:a16="http://schemas.microsoft.com/office/drawing/2014/main" val="10003"/>
                  </a:ext>
                </a:extLst>
              </a:tr>
            </a:tbl>
          </a:graphicData>
        </a:graphic>
      </p:graphicFrame>
      <p:sp>
        <p:nvSpPr>
          <p:cNvPr id="6" name="object 6"/>
          <p:cNvSpPr txBox="1"/>
          <p:nvPr/>
        </p:nvSpPr>
        <p:spPr>
          <a:xfrm>
            <a:off x="1839570" y="1441449"/>
            <a:ext cx="7903209" cy="756920"/>
          </a:xfrm>
          <a:prstGeom prst="rect">
            <a:avLst/>
          </a:prstGeom>
        </p:spPr>
        <p:txBody>
          <a:bodyPr vert="horz" wrap="square" lIns="0" tIns="12065" rIns="0" bIns="0" rtlCol="0">
            <a:spAutoFit/>
          </a:bodyPr>
          <a:lstStyle/>
          <a:p>
            <a:pPr marL="299085" indent="-287020">
              <a:spcBef>
                <a:spcPts val="95"/>
              </a:spcBef>
              <a:buFont typeface="Arial MT"/>
              <a:buChar char="•"/>
              <a:tabLst>
                <a:tab pos="299085" algn="l"/>
                <a:tab pos="299720" algn="l"/>
              </a:tabLst>
            </a:pPr>
            <a:r>
              <a:rPr sz="1600" spc="25" dirty="0">
                <a:solidFill>
                  <a:srgbClr val="404041"/>
                </a:solidFill>
                <a:latin typeface="Tahoma"/>
                <a:cs typeface="Tahoma"/>
              </a:rPr>
              <a:t>The</a:t>
            </a:r>
            <a:r>
              <a:rPr sz="1600" spc="-40" dirty="0">
                <a:solidFill>
                  <a:srgbClr val="404041"/>
                </a:solidFill>
                <a:latin typeface="Tahoma"/>
                <a:cs typeface="Tahoma"/>
              </a:rPr>
              <a:t> </a:t>
            </a:r>
            <a:r>
              <a:rPr sz="1600" spc="30" dirty="0">
                <a:solidFill>
                  <a:srgbClr val="404041"/>
                </a:solidFill>
                <a:latin typeface="Tahoma"/>
                <a:cs typeface="Tahoma"/>
              </a:rPr>
              <a:t>mechanics</a:t>
            </a:r>
            <a:r>
              <a:rPr sz="1600" spc="-55" dirty="0">
                <a:solidFill>
                  <a:srgbClr val="404041"/>
                </a:solidFill>
                <a:latin typeface="Tahoma"/>
                <a:cs typeface="Tahoma"/>
              </a:rPr>
              <a:t> </a:t>
            </a:r>
            <a:r>
              <a:rPr sz="1600" spc="-25" dirty="0">
                <a:solidFill>
                  <a:srgbClr val="404041"/>
                </a:solidFill>
                <a:latin typeface="Tahoma"/>
                <a:cs typeface="Tahoma"/>
              </a:rPr>
              <a:t>of</a:t>
            </a:r>
            <a:r>
              <a:rPr sz="1600" spc="-40" dirty="0">
                <a:solidFill>
                  <a:srgbClr val="404041"/>
                </a:solidFill>
                <a:latin typeface="Tahoma"/>
                <a:cs typeface="Tahoma"/>
              </a:rPr>
              <a:t> </a:t>
            </a:r>
            <a:r>
              <a:rPr sz="1600" spc="10" dirty="0">
                <a:solidFill>
                  <a:srgbClr val="404041"/>
                </a:solidFill>
                <a:latin typeface="Tahoma"/>
                <a:cs typeface="Tahoma"/>
              </a:rPr>
              <a:t>carbon</a:t>
            </a:r>
            <a:r>
              <a:rPr sz="1600" spc="-50" dirty="0">
                <a:solidFill>
                  <a:srgbClr val="404041"/>
                </a:solidFill>
                <a:latin typeface="Tahoma"/>
                <a:cs typeface="Tahoma"/>
              </a:rPr>
              <a:t> </a:t>
            </a:r>
            <a:r>
              <a:rPr sz="1600" spc="-10" dirty="0">
                <a:solidFill>
                  <a:srgbClr val="404041"/>
                </a:solidFill>
                <a:latin typeface="Tahoma"/>
                <a:cs typeface="Tahoma"/>
              </a:rPr>
              <a:t>certification</a:t>
            </a:r>
            <a:r>
              <a:rPr sz="1600" spc="-40" dirty="0">
                <a:solidFill>
                  <a:srgbClr val="404041"/>
                </a:solidFill>
                <a:latin typeface="Tahoma"/>
                <a:cs typeface="Tahoma"/>
              </a:rPr>
              <a:t> </a:t>
            </a:r>
            <a:r>
              <a:rPr sz="1600" spc="25" dirty="0">
                <a:solidFill>
                  <a:srgbClr val="404041"/>
                </a:solidFill>
                <a:latin typeface="Tahoma"/>
                <a:cs typeface="Tahoma"/>
              </a:rPr>
              <a:t>was</a:t>
            </a:r>
            <a:r>
              <a:rPr sz="1600" spc="-35" dirty="0">
                <a:solidFill>
                  <a:srgbClr val="404041"/>
                </a:solidFill>
                <a:latin typeface="Tahoma"/>
                <a:cs typeface="Tahoma"/>
              </a:rPr>
              <a:t> </a:t>
            </a:r>
            <a:r>
              <a:rPr sz="1600" b="1" spc="-5" dirty="0">
                <a:solidFill>
                  <a:srgbClr val="404041"/>
                </a:solidFill>
                <a:latin typeface="Arial"/>
                <a:cs typeface="Arial"/>
              </a:rPr>
              <a:t>originally</a:t>
            </a:r>
            <a:r>
              <a:rPr sz="1600" b="1" spc="30" dirty="0">
                <a:solidFill>
                  <a:srgbClr val="404041"/>
                </a:solidFill>
                <a:latin typeface="Arial"/>
                <a:cs typeface="Arial"/>
              </a:rPr>
              <a:t> </a:t>
            </a:r>
            <a:r>
              <a:rPr sz="1600" b="1" spc="-5" dirty="0">
                <a:solidFill>
                  <a:srgbClr val="404041"/>
                </a:solidFill>
                <a:latin typeface="Arial"/>
                <a:cs typeface="Arial"/>
              </a:rPr>
              <a:t>designed</a:t>
            </a:r>
            <a:r>
              <a:rPr sz="1600" b="1" spc="30" dirty="0">
                <a:solidFill>
                  <a:srgbClr val="404041"/>
                </a:solidFill>
                <a:latin typeface="Arial"/>
                <a:cs typeface="Arial"/>
              </a:rPr>
              <a:t> </a:t>
            </a:r>
            <a:r>
              <a:rPr sz="1600" b="1" spc="-10" dirty="0">
                <a:solidFill>
                  <a:srgbClr val="404041"/>
                </a:solidFill>
                <a:latin typeface="Arial"/>
                <a:cs typeface="Arial"/>
              </a:rPr>
              <a:t>for</a:t>
            </a:r>
            <a:r>
              <a:rPr sz="1600" b="1" spc="30" dirty="0">
                <a:solidFill>
                  <a:srgbClr val="404041"/>
                </a:solidFill>
                <a:latin typeface="Arial"/>
                <a:cs typeface="Arial"/>
              </a:rPr>
              <a:t> </a:t>
            </a:r>
            <a:r>
              <a:rPr sz="1600" b="1" spc="-5" dirty="0">
                <a:solidFill>
                  <a:srgbClr val="404041"/>
                </a:solidFill>
                <a:latin typeface="Arial"/>
                <a:cs typeface="Arial"/>
              </a:rPr>
              <a:t>carbon</a:t>
            </a:r>
            <a:r>
              <a:rPr sz="1600" b="1" spc="10" dirty="0">
                <a:solidFill>
                  <a:srgbClr val="404041"/>
                </a:solidFill>
                <a:latin typeface="Arial"/>
                <a:cs typeface="Arial"/>
              </a:rPr>
              <a:t> </a:t>
            </a:r>
            <a:r>
              <a:rPr sz="1600" b="1" spc="-5" dirty="0">
                <a:solidFill>
                  <a:srgbClr val="404041"/>
                </a:solidFill>
                <a:latin typeface="Arial"/>
                <a:cs typeface="Arial"/>
              </a:rPr>
              <a:t>markets</a:t>
            </a:r>
            <a:endParaRPr sz="1600">
              <a:latin typeface="Arial"/>
              <a:cs typeface="Arial"/>
            </a:endParaRPr>
          </a:p>
          <a:p>
            <a:pPr marL="299085" indent="-287020">
              <a:spcBef>
                <a:spcPts val="5"/>
              </a:spcBef>
              <a:buFont typeface="Arial MT"/>
              <a:buChar char="•"/>
              <a:tabLst>
                <a:tab pos="299085" algn="l"/>
                <a:tab pos="299720" algn="l"/>
              </a:tabLst>
            </a:pPr>
            <a:r>
              <a:rPr sz="1600" spc="35" dirty="0">
                <a:solidFill>
                  <a:srgbClr val="404041"/>
                </a:solidFill>
                <a:latin typeface="Tahoma"/>
                <a:cs typeface="Tahoma"/>
              </a:rPr>
              <a:t>Carbon</a:t>
            </a:r>
            <a:r>
              <a:rPr sz="1600" spc="-50" dirty="0">
                <a:solidFill>
                  <a:srgbClr val="404041"/>
                </a:solidFill>
                <a:latin typeface="Tahoma"/>
                <a:cs typeface="Tahoma"/>
              </a:rPr>
              <a:t> </a:t>
            </a:r>
            <a:r>
              <a:rPr sz="1600" dirty="0">
                <a:solidFill>
                  <a:srgbClr val="404041"/>
                </a:solidFill>
                <a:latin typeface="Tahoma"/>
                <a:cs typeface="Tahoma"/>
              </a:rPr>
              <a:t>markets</a:t>
            </a:r>
            <a:r>
              <a:rPr sz="1600" spc="-35" dirty="0">
                <a:solidFill>
                  <a:srgbClr val="404041"/>
                </a:solidFill>
                <a:latin typeface="Tahoma"/>
                <a:cs typeface="Tahoma"/>
              </a:rPr>
              <a:t> </a:t>
            </a:r>
            <a:r>
              <a:rPr sz="1600" dirty="0">
                <a:solidFill>
                  <a:srgbClr val="404041"/>
                </a:solidFill>
                <a:latin typeface="Tahoma"/>
                <a:cs typeface="Tahoma"/>
              </a:rPr>
              <a:t>remain</a:t>
            </a:r>
            <a:r>
              <a:rPr sz="1600" spc="-40" dirty="0">
                <a:solidFill>
                  <a:srgbClr val="404041"/>
                </a:solidFill>
                <a:latin typeface="Tahoma"/>
                <a:cs typeface="Tahoma"/>
              </a:rPr>
              <a:t> </a:t>
            </a:r>
            <a:r>
              <a:rPr sz="1600" b="1" spc="-10" dirty="0">
                <a:solidFill>
                  <a:srgbClr val="404041"/>
                </a:solidFill>
                <a:latin typeface="Arial"/>
                <a:cs typeface="Arial"/>
              </a:rPr>
              <a:t>the</a:t>
            </a:r>
            <a:r>
              <a:rPr sz="1600" b="1" spc="25" dirty="0">
                <a:solidFill>
                  <a:srgbClr val="404041"/>
                </a:solidFill>
                <a:latin typeface="Arial"/>
                <a:cs typeface="Arial"/>
              </a:rPr>
              <a:t> </a:t>
            </a:r>
            <a:r>
              <a:rPr sz="1600" b="1" spc="-5" dirty="0">
                <a:solidFill>
                  <a:srgbClr val="404041"/>
                </a:solidFill>
                <a:latin typeface="Arial"/>
                <a:cs typeface="Arial"/>
              </a:rPr>
              <a:t>main</a:t>
            </a:r>
            <a:r>
              <a:rPr sz="1600" b="1" spc="20" dirty="0">
                <a:solidFill>
                  <a:srgbClr val="404041"/>
                </a:solidFill>
                <a:latin typeface="Arial"/>
                <a:cs typeface="Arial"/>
              </a:rPr>
              <a:t> </a:t>
            </a:r>
            <a:r>
              <a:rPr sz="1600" b="1" spc="-5" dirty="0">
                <a:solidFill>
                  <a:srgbClr val="404041"/>
                </a:solidFill>
                <a:latin typeface="Arial"/>
                <a:cs typeface="Arial"/>
              </a:rPr>
              <a:t>funding</a:t>
            </a:r>
            <a:r>
              <a:rPr sz="1600" b="1" spc="30" dirty="0">
                <a:solidFill>
                  <a:srgbClr val="404041"/>
                </a:solidFill>
                <a:latin typeface="Arial"/>
                <a:cs typeface="Arial"/>
              </a:rPr>
              <a:t> </a:t>
            </a:r>
            <a:r>
              <a:rPr sz="1600" b="1" spc="-5" dirty="0">
                <a:solidFill>
                  <a:srgbClr val="404041"/>
                </a:solidFill>
                <a:latin typeface="Arial"/>
                <a:cs typeface="Arial"/>
              </a:rPr>
              <a:t>channel</a:t>
            </a:r>
            <a:r>
              <a:rPr sz="1600" b="1" spc="10" dirty="0">
                <a:solidFill>
                  <a:srgbClr val="404041"/>
                </a:solidFill>
                <a:latin typeface="Arial"/>
                <a:cs typeface="Arial"/>
              </a:rPr>
              <a:t> </a:t>
            </a:r>
            <a:r>
              <a:rPr sz="1600" b="1" spc="-10" dirty="0">
                <a:solidFill>
                  <a:srgbClr val="404041"/>
                </a:solidFill>
                <a:latin typeface="Arial"/>
                <a:cs typeface="Arial"/>
              </a:rPr>
              <a:t>for</a:t>
            </a:r>
            <a:r>
              <a:rPr sz="1600" b="1" spc="30" dirty="0">
                <a:solidFill>
                  <a:srgbClr val="404041"/>
                </a:solidFill>
                <a:latin typeface="Arial"/>
                <a:cs typeface="Arial"/>
              </a:rPr>
              <a:t> </a:t>
            </a:r>
            <a:r>
              <a:rPr sz="1600" b="1" spc="-5" dirty="0">
                <a:solidFill>
                  <a:srgbClr val="404041"/>
                </a:solidFill>
                <a:latin typeface="Arial"/>
                <a:cs typeface="Arial"/>
              </a:rPr>
              <a:t>carbon</a:t>
            </a:r>
            <a:r>
              <a:rPr sz="1600" b="1" spc="5" dirty="0">
                <a:solidFill>
                  <a:srgbClr val="404041"/>
                </a:solidFill>
                <a:latin typeface="Arial"/>
                <a:cs typeface="Arial"/>
              </a:rPr>
              <a:t> </a:t>
            </a:r>
            <a:r>
              <a:rPr sz="1600" b="1" spc="-5" dirty="0">
                <a:solidFill>
                  <a:srgbClr val="404041"/>
                </a:solidFill>
                <a:latin typeface="Arial"/>
                <a:cs typeface="Arial"/>
              </a:rPr>
              <a:t>projects</a:t>
            </a:r>
            <a:endParaRPr sz="1600">
              <a:latin typeface="Arial"/>
              <a:cs typeface="Arial"/>
            </a:endParaRPr>
          </a:p>
          <a:p>
            <a:pPr marL="299085" indent="-287020">
              <a:buFont typeface="Arial MT"/>
              <a:buChar char="•"/>
              <a:tabLst>
                <a:tab pos="299085" algn="l"/>
                <a:tab pos="299720" algn="l"/>
              </a:tabLst>
            </a:pPr>
            <a:r>
              <a:rPr sz="1600" spc="20" dirty="0">
                <a:solidFill>
                  <a:srgbClr val="404041"/>
                </a:solidFill>
                <a:latin typeface="Tahoma"/>
                <a:cs typeface="Tahoma"/>
              </a:rPr>
              <a:t>They</a:t>
            </a:r>
            <a:r>
              <a:rPr sz="1600" spc="-60" dirty="0">
                <a:solidFill>
                  <a:srgbClr val="404041"/>
                </a:solidFill>
                <a:latin typeface="Tahoma"/>
                <a:cs typeface="Tahoma"/>
              </a:rPr>
              <a:t> </a:t>
            </a:r>
            <a:r>
              <a:rPr sz="1600" spc="15" dirty="0">
                <a:solidFill>
                  <a:srgbClr val="404041"/>
                </a:solidFill>
                <a:latin typeface="Tahoma"/>
                <a:cs typeface="Tahoma"/>
              </a:rPr>
              <a:t>cover</a:t>
            </a:r>
            <a:r>
              <a:rPr sz="1600" spc="-50" dirty="0">
                <a:solidFill>
                  <a:srgbClr val="404041"/>
                </a:solidFill>
                <a:latin typeface="Tahoma"/>
                <a:cs typeface="Tahoma"/>
              </a:rPr>
              <a:t> </a:t>
            </a:r>
            <a:r>
              <a:rPr sz="1600" b="1" spc="-10" dirty="0">
                <a:solidFill>
                  <a:srgbClr val="404041"/>
                </a:solidFill>
                <a:latin typeface="Arial"/>
                <a:cs typeface="Arial"/>
              </a:rPr>
              <a:t>various</a:t>
            </a:r>
            <a:r>
              <a:rPr sz="1600" b="1" spc="45" dirty="0">
                <a:solidFill>
                  <a:srgbClr val="404041"/>
                </a:solidFill>
                <a:latin typeface="Arial"/>
                <a:cs typeface="Arial"/>
              </a:rPr>
              <a:t> </a:t>
            </a:r>
            <a:r>
              <a:rPr sz="1600" b="1" spc="-5" dirty="0">
                <a:solidFill>
                  <a:srgbClr val="404041"/>
                </a:solidFill>
                <a:latin typeface="Arial"/>
                <a:cs typeface="Arial"/>
              </a:rPr>
              <a:t>approaches</a:t>
            </a:r>
            <a:r>
              <a:rPr sz="1600" b="1" spc="15" dirty="0">
                <a:solidFill>
                  <a:srgbClr val="404041"/>
                </a:solidFill>
                <a:latin typeface="Arial"/>
                <a:cs typeface="Arial"/>
              </a:rPr>
              <a:t> </a:t>
            </a:r>
            <a:r>
              <a:rPr sz="1600" dirty="0">
                <a:solidFill>
                  <a:srgbClr val="404041"/>
                </a:solidFill>
                <a:latin typeface="Tahoma"/>
                <a:cs typeface="Tahoma"/>
              </a:rPr>
              <a:t>(depending</a:t>
            </a:r>
            <a:r>
              <a:rPr sz="1600" spc="-60" dirty="0">
                <a:solidFill>
                  <a:srgbClr val="404041"/>
                </a:solidFill>
                <a:latin typeface="Tahoma"/>
                <a:cs typeface="Tahoma"/>
              </a:rPr>
              <a:t> </a:t>
            </a:r>
            <a:r>
              <a:rPr sz="1600" spc="5" dirty="0">
                <a:solidFill>
                  <a:srgbClr val="404041"/>
                </a:solidFill>
                <a:latin typeface="Tahoma"/>
                <a:cs typeface="Tahoma"/>
              </a:rPr>
              <a:t>on</a:t>
            </a:r>
            <a:r>
              <a:rPr sz="1600" spc="-60" dirty="0">
                <a:solidFill>
                  <a:srgbClr val="404041"/>
                </a:solidFill>
                <a:latin typeface="Tahoma"/>
                <a:cs typeface="Tahoma"/>
              </a:rPr>
              <a:t> </a:t>
            </a:r>
            <a:r>
              <a:rPr sz="1600" spc="15" dirty="0">
                <a:solidFill>
                  <a:srgbClr val="404041"/>
                </a:solidFill>
                <a:latin typeface="Tahoma"/>
                <a:cs typeface="Tahoma"/>
              </a:rPr>
              <a:t>stakeholders</a:t>
            </a:r>
            <a:r>
              <a:rPr sz="1600" spc="-65" dirty="0">
                <a:solidFill>
                  <a:srgbClr val="404041"/>
                </a:solidFill>
                <a:latin typeface="Tahoma"/>
                <a:cs typeface="Tahoma"/>
              </a:rPr>
              <a:t> </a:t>
            </a:r>
            <a:r>
              <a:rPr sz="1600" spc="15" dirty="0">
                <a:solidFill>
                  <a:srgbClr val="404041"/>
                </a:solidFill>
                <a:latin typeface="Tahoma"/>
                <a:cs typeface="Tahoma"/>
              </a:rPr>
              <a:t>and</a:t>
            </a:r>
            <a:r>
              <a:rPr sz="1600" spc="-55" dirty="0">
                <a:solidFill>
                  <a:srgbClr val="404041"/>
                </a:solidFill>
                <a:latin typeface="Tahoma"/>
                <a:cs typeface="Tahoma"/>
              </a:rPr>
              <a:t> </a:t>
            </a:r>
            <a:r>
              <a:rPr sz="1600" spc="10" dirty="0">
                <a:solidFill>
                  <a:srgbClr val="404041"/>
                </a:solidFill>
                <a:latin typeface="Tahoma"/>
                <a:cs typeface="Tahoma"/>
              </a:rPr>
              <a:t>purposes)</a:t>
            </a:r>
            <a:endParaRPr sz="1600">
              <a:latin typeface="Tahoma"/>
              <a:cs typeface="Tahoma"/>
            </a:endParaRPr>
          </a:p>
        </p:txBody>
      </p:sp>
      <p:graphicFrame>
        <p:nvGraphicFramePr>
          <p:cNvPr id="7" name="object 7"/>
          <p:cNvGraphicFramePr>
            <a:graphicFrameLocks noGrp="1"/>
          </p:cNvGraphicFramePr>
          <p:nvPr/>
        </p:nvGraphicFramePr>
        <p:xfrm>
          <a:off x="2711627" y="2278888"/>
          <a:ext cx="5701030" cy="1309750"/>
        </p:xfrm>
        <a:graphic>
          <a:graphicData uri="http://schemas.openxmlformats.org/drawingml/2006/table">
            <a:tbl>
              <a:tblPr firstRow="1" bandRow="1">
                <a:tableStyleId>{2D5ABB26-0587-4C30-8999-92F81FD0307C}</a:tableStyleId>
              </a:tblPr>
              <a:tblGrid>
                <a:gridCol w="1917700">
                  <a:extLst>
                    <a:ext uri="{9D8B030D-6E8A-4147-A177-3AD203B41FA5}">
                      <a16:colId xmlns:a16="http://schemas.microsoft.com/office/drawing/2014/main" val="20000"/>
                    </a:ext>
                  </a:extLst>
                </a:gridCol>
                <a:gridCol w="1884045">
                  <a:extLst>
                    <a:ext uri="{9D8B030D-6E8A-4147-A177-3AD203B41FA5}">
                      <a16:colId xmlns:a16="http://schemas.microsoft.com/office/drawing/2014/main" val="20001"/>
                    </a:ext>
                  </a:extLst>
                </a:gridCol>
                <a:gridCol w="1899285">
                  <a:extLst>
                    <a:ext uri="{9D8B030D-6E8A-4147-A177-3AD203B41FA5}">
                      <a16:colId xmlns:a16="http://schemas.microsoft.com/office/drawing/2014/main" val="20002"/>
                    </a:ext>
                  </a:extLst>
                </a:gridCol>
              </a:tblGrid>
              <a:tr h="304761">
                <a:tc>
                  <a:txBody>
                    <a:bodyPr/>
                    <a:lstStyle/>
                    <a:p>
                      <a:pPr>
                        <a:lnSpc>
                          <a:spcPct val="100000"/>
                        </a:lnSpc>
                      </a:pPr>
                      <a:endParaRPr sz="1400">
                        <a:latin typeface="Times New Roman"/>
                        <a:cs typeface="Times New Roman"/>
                      </a:endParaRPr>
                    </a:p>
                  </a:txBody>
                  <a:tcPr marL="0" marR="0" marT="0" marB="0">
                    <a:solidFill>
                      <a:srgbClr val="289CDB"/>
                    </a:solidFill>
                  </a:tcPr>
                </a:tc>
                <a:tc>
                  <a:txBody>
                    <a:bodyPr/>
                    <a:lstStyle/>
                    <a:p>
                      <a:pPr marR="8255" algn="ctr">
                        <a:lnSpc>
                          <a:spcPct val="100000"/>
                        </a:lnSpc>
                        <a:spcBef>
                          <a:spcPts val="320"/>
                        </a:spcBef>
                      </a:pPr>
                      <a:r>
                        <a:rPr sz="1400" b="1" spc="-5" dirty="0">
                          <a:solidFill>
                            <a:srgbClr val="FFFFFF"/>
                          </a:solidFill>
                          <a:latin typeface="Arial"/>
                          <a:cs typeface="Arial"/>
                        </a:rPr>
                        <a:t>2020</a:t>
                      </a:r>
                      <a:endParaRPr sz="1400">
                        <a:latin typeface="Arial"/>
                        <a:cs typeface="Arial"/>
                      </a:endParaRPr>
                    </a:p>
                  </a:txBody>
                  <a:tcPr marL="0" marR="0" marT="40640" marB="0">
                    <a:solidFill>
                      <a:srgbClr val="289CDB"/>
                    </a:solidFill>
                  </a:tcPr>
                </a:tc>
                <a:tc>
                  <a:txBody>
                    <a:bodyPr/>
                    <a:lstStyle/>
                    <a:p>
                      <a:pPr marL="1270" algn="ctr">
                        <a:lnSpc>
                          <a:spcPct val="100000"/>
                        </a:lnSpc>
                        <a:spcBef>
                          <a:spcPts val="320"/>
                        </a:spcBef>
                      </a:pPr>
                      <a:r>
                        <a:rPr sz="1400" b="1" spc="-5" dirty="0">
                          <a:solidFill>
                            <a:srgbClr val="FFFFFF"/>
                          </a:solidFill>
                          <a:latin typeface="Arial"/>
                          <a:cs typeface="Arial"/>
                        </a:rPr>
                        <a:t>2021</a:t>
                      </a:r>
                      <a:endParaRPr sz="1400">
                        <a:latin typeface="Arial"/>
                        <a:cs typeface="Arial"/>
                      </a:endParaRPr>
                    </a:p>
                  </a:txBody>
                  <a:tcPr marL="0" marR="0" marT="40640" marB="0">
                    <a:solidFill>
                      <a:srgbClr val="289CDB"/>
                    </a:solidFill>
                  </a:tcPr>
                </a:tc>
                <a:extLst>
                  <a:ext uri="{0D108BD9-81ED-4DB2-BD59-A6C34878D82A}">
                    <a16:rowId xmlns:a16="http://schemas.microsoft.com/office/drawing/2014/main" val="10000"/>
                  </a:ext>
                </a:extLst>
              </a:tr>
              <a:tr h="395389">
                <a:tc>
                  <a:txBody>
                    <a:bodyPr/>
                    <a:lstStyle/>
                    <a:p>
                      <a:pPr marL="91440">
                        <a:lnSpc>
                          <a:spcPct val="100000"/>
                        </a:lnSpc>
                        <a:spcBef>
                          <a:spcPts val="320"/>
                        </a:spcBef>
                      </a:pPr>
                      <a:r>
                        <a:rPr sz="1400" spc="10" dirty="0">
                          <a:solidFill>
                            <a:srgbClr val="404041"/>
                          </a:solidFill>
                          <a:latin typeface="Tahoma"/>
                          <a:cs typeface="Tahoma"/>
                        </a:rPr>
                        <a:t>Transacted</a:t>
                      </a:r>
                      <a:r>
                        <a:rPr sz="1400" spc="-105" dirty="0">
                          <a:solidFill>
                            <a:srgbClr val="404041"/>
                          </a:solidFill>
                          <a:latin typeface="Tahoma"/>
                          <a:cs typeface="Tahoma"/>
                        </a:rPr>
                        <a:t> </a:t>
                      </a:r>
                      <a:r>
                        <a:rPr sz="1400" spc="10" dirty="0">
                          <a:solidFill>
                            <a:srgbClr val="404041"/>
                          </a:solidFill>
                          <a:latin typeface="Tahoma"/>
                          <a:cs typeface="Tahoma"/>
                        </a:rPr>
                        <a:t>volumes</a:t>
                      </a:r>
                      <a:r>
                        <a:rPr sz="1400" spc="-65" dirty="0">
                          <a:solidFill>
                            <a:srgbClr val="404041"/>
                          </a:solidFill>
                          <a:latin typeface="Tahoma"/>
                          <a:cs typeface="Tahoma"/>
                        </a:rPr>
                        <a:t> </a:t>
                      </a:r>
                      <a:r>
                        <a:rPr sz="1400" spc="-220" dirty="0">
                          <a:solidFill>
                            <a:srgbClr val="404041"/>
                          </a:solidFill>
                          <a:latin typeface="Tahoma"/>
                          <a:cs typeface="Tahoma"/>
                        </a:rPr>
                        <a:t>*</a:t>
                      </a:r>
                      <a:endParaRPr sz="1400">
                        <a:latin typeface="Tahoma"/>
                        <a:cs typeface="Tahoma"/>
                      </a:endParaRPr>
                    </a:p>
                  </a:txBody>
                  <a:tcPr marL="0" marR="0" marT="40640" marB="0">
                    <a:solidFill>
                      <a:srgbClr val="CDDEF0"/>
                    </a:solidFill>
                  </a:tcPr>
                </a:tc>
                <a:tc>
                  <a:txBody>
                    <a:bodyPr/>
                    <a:lstStyle/>
                    <a:p>
                      <a:pPr marR="8890" algn="ctr">
                        <a:lnSpc>
                          <a:spcPct val="100000"/>
                        </a:lnSpc>
                        <a:spcBef>
                          <a:spcPts val="320"/>
                        </a:spcBef>
                      </a:pPr>
                      <a:r>
                        <a:rPr sz="1400" dirty="0">
                          <a:solidFill>
                            <a:srgbClr val="404041"/>
                          </a:solidFill>
                          <a:latin typeface="Tahoma"/>
                          <a:cs typeface="Tahoma"/>
                        </a:rPr>
                        <a:t>~</a:t>
                      </a:r>
                      <a:r>
                        <a:rPr sz="1400" spc="-60" dirty="0">
                          <a:solidFill>
                            <a:srgbClr val="404041"/>
                          </a:solidFill>
                          <a:latin typeface="Tahoma"/>
                          <a:cs typeface="Tahoma"/>
                        </a:rPr>
                        <a:t> </a:t>
                      </a:r>
                      <a:r>
                        <a:rPr sz="1400" dirty="0">
                          <a:solidFill>
                            <a:srgbClr val="404041"/>
                          </a:solidFill>
                          <a:latin typeface="Tahoma"/>
                          <a:cs typeface="Tahoma"/>
                        </a:rPr>
                        <a:t>188</a:t>
                      </a:r>
                      <a:r>
                        <a:rPr sz="1400" spc="-70" dirty="0">
                          <a:solidFill>
                            <a:srgbClr val="404041"/>
                          </a:solidFill>
                          <a:latin typeface="Tahoma"/>
                          <a:cs typeface="Tahoma"/>
                        </a:rPr>
                        <a:t> </a:t>
                      </a:r>
                      <a:r>
                        <a:rPr sz="1400" spc="-10" dirty="0">
                          <a:solidFill>
                            <a:srgbClr val="404041"/>
                          </a:solidFill>
                          <a:latin typeface="Tahoma"/>
                          <a:cs typeface="Tahoma"/>
                        </a:rPr>
                        <a:t>m</a:t>
                      </a:r>
                      <a:r>
                        <a:rPr sz="1400" dirty="0">
                          <a:solidFill>
                            <a:srgbClr val="404041"/>
                          </a:solidFill>
                          <a:latin typeface="Tahoma"/>
                          <a:cs typeface="Tahoma"/>
                        </a:rPr>
                        <a:t>illion</a:t>
                      </a:r>
                      <a:r>
                        <a:rPr sz="1400" spc="-55" dirty="0">
                          <a:solidFill>
                            <a:srgbClr val="404041"/>
                          </a:solidFill>
                          <a:latin typeface="Tahoma"/>
                          <a:cs typeface="Tahoma"/>
                        </a:rPr>
                        <a:t> </a:t>
                      </a:r>
                      <a:r>
                        <a:rPr sz="1400" dirty="0">
                          <a:solidFill>
                            <a:srgbClr val="404041"/>
                          </a:solidFill>
                          <a:latin typeface="Tahoma"/>
                          <a:cs typeface="Tahoma"/>
                        </a:rPr>
                        <a:t>t</a:t>
                      </a:r>
                      <a:r>
                        <a:rPr sz="1400" spc="-10" dirty="0">
                          <a:solidFill>
                            <a:srgbClr val="404041"/>
                          </a:solidFill>
                          <a:latin typeface="Tahoma"/>
                          <a:cs typeface="Tahoma"/>
                        </a:rPr>
                        <a:t>C</a:t>
                      </a:r>
                      <a:r>
                        <a:rPr sz="1400" dirty="0">
                          <a:solidFill>
                            <a:srgbClr val="404041"/>
                          </a:solidFill>
                          <a:latin typeface="Tahoma"/>
                          <a:cs typeface="Tahoma"/>
                        </a:rPr>
                        <a:t>O</a:t>
                      </a:r>
                      <a:r>
                        <a:rPr sz="1350" spc="-7" baseline="-21604" dirty="0">
                          <a:solidFill>
                            <a:srgbClr val="404041"/>
                          </a:solidFill>
                          <a:latin typeface="Tahoma"/>
                          <a:cs typeface="Tahoma"/>
                        </a:rPr>
                        <a:t>2</a:t>
                      </a:r>
                      <a:r>
                        <a:rPr sz="1400" spc="-5" dirty="0">
                          <a:solidFill>
                            <a:srgbClr val="404041"/>
                          </a:solidFill>
                          <a:latin typeface="Tahoma"/>
                          <a:cs typeface="Tahoma"/>
                        </a:rPr>
                        <a:t>eq</a:t>
                      </a:r>
                      <a:endParaRPr sz="1400">
                        <a:latin typeface="Tahoma"/>
                        <a:cs typeface="Tahoma"/>
                      </a:endParaRPr>
                    </a:p>
                  </a:txBody>
                  <a:tcPr marL="0" marR="0" marT="40640" marB="0">
                    <a:solidFill>
                      <a:srgbClr val="CDDEF0"/>
                    </a:solidFill>
                  </a:tcPr>
                </a:tc>
                <a:tc>
                  <a:txBody>
                    <a:bodyPr/>
                    <a:lstStyle/>
                    <a:p>
                      <a:pPr marL="1270" algn="ctr">
                        <a:lnSpc>
                          <a:spcPct val="100000"/>
                        </a:lnSpc>
                        <a:spcBef>
                          <a:spcPts val="320"/>
                        </a:spcBef>
                      </a:pPr>
                      <a:r>
                        <a:rPr sz="1400" dirty="0">
                          <a:solidFill>
                            <a:srgbClr val="404041"/>
                          </a:solidFill>
                          <a:latin typeface="Tahoma"/>
                          <a:cs typeface="Tahoma"/>
                        </a:rPr>
                        <a:t>~</a:t>
                      </a:r>
                      <a:r>
                        <a:rPr sz="1400" spc="-60" dirty="0">
                          <a:solidFill>
                            <a:srgbClr val="404041"/>
                          </a:solidFill>
                          <a:latin typeface="Tahoma"/>
                          <a:cs typeface="Tahoma"/>
                        </a:rPr>
                        <a:t> </a:t>
                      </a:r>
                      <a:r>
                        <a:rPr sz="1400" dirty="0">
                          <a:solidFill>
                            <a:srgbClr val="404041"/>
                          </a:solidFill>
                          <a:latin typeface="Tahoma"/>
                          <a:cs typeface="Tahoma"/>
                        </a:rPr>
                        <a:t>500</a:t>
                      </a:r>
                      <a:r>
                        <a:rPr sz="1400" spc="-70" dirty="0">
                          <a:solidFill>
                            <a:srgbClr val="404041"/>
                          </a:solidFill>
                          <a:latin typeface="Tahoma"/>
                          <a:cs typeface="Tahoma"/>
                        </a:rPr>
                        <a:t> </a:t>
                      </a:r>
                      <a:r>
                        <a:rPr sz="1400" spc="-10" dirty="0">
                          <a:solidFill>
                            <a:srgbClr val="404041"/>
                          </a:solidFill>
                          <a:latin typeface="Tahoma"/>
                          <a:cs typeface="Tahoma"/>
                        </a:rPr>
                        <a:t>m</a:t>
                      </a:r>
                      <a:r>
                        <a:rPr sz="1400" dirty="0">
                          <a:solidFill>
                            <a:srgbClr val="404041"/>
                          </a:solidFill>
                          <a:latin typeface="Tahoma"/>
                          <a:cs typeface="Tahoma"/>
                        </a:rPr>
                        <a:t>illion</a:t>
                      </a:r>
                      <a:r>
                        <a:rPr sz="1400" spc="-55" dirty="0">
                          <a:solidFill>
                            <a:srgbClr val="404041"/>
                          </a:solidFill>
                          <a:latin typeface="Tahoma"/>
                          <a:cs typeface="Tahoma"/>
                        </a:rPr>
                        <a:t> </a:t>
                      </a:r>
                      <a:r>
                        <a:rPr sz="1400" dirty="0">
                          <a:solidFill>
                            <a:srgbClr val="404041"/>
                          </a:solidFill>
                          <a:latin typeface="Tahoma"/>
                          <a:cs typeface="Tahoma"/>
                        </a:rPr>
                        <a:t>t</a:t>
                      </a:r>
                      <a:r>
                        <a:rPr sz="1400" spc="-10" dirty="0">
                          <a:solidFill>
                            <a:srgbClr val="404041"/>
                          </a:solidFill>
                          <a:latin typeface="Tahoma"/>
                          <a:cs typeface="Tahoma"/>
                        </a:rPr>
                        <a:t>C</a:t>
                      </a:r>
                      <a:r>
                        <a:rPr sz="1400" dirty="0">
                          <a:solidFill>
                            <a:srgbClr val="404041"/>
                          </a:solidFill>
                          <a:latin typeface="Tahoma"/>
                          <a:cs typeface="Tahoma"/>
                        </a:rPr>
                        <a:t>O</a:t>
                      </a:r>
                      <a:r>
                        <a:rPr sz="1350" spc="-7" baseline="-21604" dirty="0">
                          <a:solidFill>
                            <a:srgbClr val="404041"/>
                          </a:solidFill>
                          <a:latin typeface="Tahoma"/>
                          <a:cs typeface="Tahoma"/>
                        </a:rPr>
                        <a:t>2</a:t>
                      </a:r>
                      <a:r>
                        <a:rPr sz="1400" spc="-5" dirty="0">
                          <a:solidFill>
                            <a:srgbClr val="404041"/>
                          </a:solidFill>
                          <a:latin typeface="Tahoma"/>
                          <a:cs typeface="Tahoma"/>
                        </a:rPr>
                        <a:t>eq</a:t>
                      </a:r>
                      <a:endParaRPr sz="1400">
                        <a:latin typeface="Tahoma"/>
                        <a:cs typeface="Tahoma"/>
                      </a:endParaRPr>
                    </a:p>
                  </a:txBody>
                  <a:tcPr marL="0" marR="0" marT="40640" marB="0">
                    <a:solidFill>
                      <a:srgbClr val="CDDEF0"/>
                    </a:solidFill>
                  </a:tcPr>
                </a:tc>
                <a:extLst>
                  <a:ext uri="{0D108BD9-81ED-4DB2-BD59-A6C34878D82A}">
                    <a16:rowId xmlns:a16="http://schemas.microsoft.com/office/drawing/2014/main" val="10001"/>
                  </a:ext>
                </a:extLst>
              </a:tr>
              <a:tr h="304800">
                <a:tc>
                  <a:txBody>
                    <a:bodyPr/>
                    <a:lstStyle/>
                    <a:p>
                      <a:pPr marL="91440">
                        <a:lnSpc>
                          <a:spcPct val="100000"/>
                        </a:lnSpc>
                        <a:spcBef>
                          <a:spcPts val="320"/>
                        </a:spcBef>
                      </a:pPr>
                      <a:r>
                        <a:rPr sz="1400" spc="10" dirty="0">
                          <a:solidFill>
                            <a:srgbClr val="404041"/>
                          </a:solidFill>
                          <a:latin typeface="Tahoma"/>
                          <a:cs typeface="Tahoma"/>
                        </a:rPr>
                        <a:t>Market</a:t>
                      </a:r>
                      <a:r>
                        <a:rPr sz="1400" spc="-110" dirty="0">
                          <a:solidFill>
                            <a:srgbClr val="404041"/>
                          </a:solidFill>
                          <a:latin typeface="Tahoma"/>
                          <a:cs typeface="Tahoma"/>
                        </a:rPr>
                        <a:t> </a:t>
                      </a:r>
                      <a:r>
                        <a:rPr sz="1400" spc="10" dirty="0">
                          <a:solidFill>
                            <a:srgbClr val="404041"/>
                          </a:solidFill>
                          <a:latin typeface="Tahoma"/>
                          <a:cs typeface="Tahoma"/>
                        </a:rPr>
                        <a:t>Value</a:t>
                      </a:r>
                      <a:r>
                        <a:rPr sz="1400" spc="-85" dirty="0">
                          <a:solidFill>
                            <a:srgbClr val="404041"/>
                          </a:solidFill>
                          <a:latin typeface="Tahoma"/>
                          <a:cs typeface="Tahoma"/>
                        </a:rPr>
                        <a:t> </a:t>
                      </a:r>
                      <a:r>
                        <a:rPr sz="1400" spc="-220" dirty="0">
                          <a:solidFill>
                            <a:srgbClr val="404041"/>
                          </a:solidFill>
                          <a:latin typeface="Tahoma"/>
                          <a:cs typeface="Tahoma"/>
                        </a:rPr>
                        <a:t>*</a:t>
                      </a:r>
                      <a:endParaRPr sz="1400">
                        <a:latin typeface="Tahoma"/>
                        <a:cs typeface="Tahoma"/>
                      </a:endParaRPr>
                    </a:p>
                  </a:txBody>
                  <a:tcPr marL="0" marR="0" marT="40640" marB="0">
                    <a:solidFill>
                      <a:srgbClr val="E8EEF8"/>
                    </a:solidFill>
                  </a:tcPr>
                </a:tc>
                <a:tc>
                  <a:txBody>
                    <a:bodyPr/>
                    <a:lstStyle/>
                    <a:p>
                      <a:pPr marR="10795" algn="ctr">
                        <a:lnSpc>
                          <a:spcPct val="100000"/>
                        </a:lnSpc>
                        <a:spcBef>
                          <a:spcPts val="320"/>
                        </a:spcBef>
                      </a:pPr>
                      <a:r>
                        <a:rPr sz="1400" dirty="0">
                          <a:solidFill>
                            <a:srgbClr val="404041"/>
                          </a:solidFill>
                          <a:latin typeface="Tahoma"/>
                          <a:cs typeface="Tahoma"/>
                        </a:rPr>
                        <a:t>0,52</a:t>
                      </a:r>
                      <a:r>
                        <a:rPr sz="1400" spc="-95" dirty="0">
                          <a:solidFill>
                            <a:srgbClr val="404041"/>
                          </a:solidFill>
                          <a:latin typeface="Tahoma"/>
                          <a:cs typeface="Tahoma"/>
                        </a:rPr>
                        <a:t> </a:t>
                      </a:r>
                      <a:r>
                        <a:rPr sz="1400" spc="-5" dirty="0">
                          <a:solidFill>
                            <a:srgbClr val="404041"/>
                          </a:solidFill>
                          <a:latin typeface="Tahoma"/>
                          <a:cs typeface="Tahoma"/>
                        </a:rPr>
                        <a:t>billion</a:t>
                      </a:r>
                      <a:r>
                        <a:rPr sz="1400" spc="-70" dirty="0">
                          <a:solidFill>
                            <a:srgbClr val="404041"/>
                          </a:solidFill>
                          <a:latin typeface="Tahoma"/>
                          <a:cs typeface="Tahoma"/>
                        </a:rPr>
                        <a:t> </a:t>
                      </a:r>
                      <a:r>
                        <a:rPr sz="1400" spc="100" dirty="0">
                          <a:solidFill>
                            <a:srgbClr val="404041"/>
                          </a:solidFill>
                          <a:latin typeface="Tahoma"/>
                          <a:cs typeface="Tahoma"/>
                        </a:rPr>
                        <a:t>USD</a:t>
                      </a:r>
                      <a:endParaRPr sz="1400">
                        <a:latin typeface="Tahoma"/>
                        <a:cs typeface="Tahoma"/>
                      </a:endParaRPr>
                    </a:p>
                  </a:txBody>
                  <a:tcPr marL="0" marR="0" marT="40640" marB="0">
                    <a:solidFill>
                      <a:srgbClr val="E8EEF8"/>
                    </a:solidFill>
                  </a:tcPr>
                </a:tc>
                <a:tc>
                  <a:txBody>
                    <a:bodyPr/>
                    <a:lstStyle/>
                    <a:p>
                      <a:pPr algn="ctr">
                        <a:lnSpc>
                          <a:spcPct val="100000"/>
                        </a:lnSpc>
                        <a:spcBef>
                          <a:spcPts val="320"/>
                        </a:spcBef>
                      </a:pPr>
                      <a:r>
                        <a:rPr sz="1400" dirty="0">
                          <a:solidFill>
                            <a:srgbClr val="404041"/>
                          </a:solidFill>
                          <a:latin typeface="Tahoma"/>
                          <a:cs typeface="Tahoma"/>
                        </a:rPr>
                        <a:t>~</a:t>
                      </a:r>
                      <a:r>
                        <a:rPr sz="1400" spc="-60" dirty="0">
                          <a:solidFill>
                            <a:srgbClr val="404041"/>
                          </a:solidFill>
                          <a:latin typeface="Tahoma"/>
                          <a:cs typeface="Tahoma"/>
                        </a:rPr>
                        <a:t> </a:t>
                      </a:r>
                      <a:r>
                        <a:rPr sz="1400" dirty="0">
                          <a:solidFill>
                            <a:srgbClr val="404041"/>
                          </a:solidFill>
                          <a:latin typeface="Tahoma"/>
                          <a:cs typeface="Tahoma"/>
                        </a:rPr>
                        <a:t>2</a:t>
                      </a:r>
                      <a:r>
                        <a:rPr sz="1400" spc="-55" dirty="0">
                          <a:solidFill>
                            <a:srgbClr val="404041"/>
                          </a:solidFill>
                          <a:latin typeface="Tahoma"/>
                          <a:cs typeface="Tahoma"/>
                        </a:rPr>
                        <a:t> </a:t>
                      </a:r>
                      <a:r>
                        <a:rPr sz="1400" dirty="0">
                          <a:solidFill>
                            <a:srgbClr val="404041"/>
                          </a:solidFill>
                          <a:latin typeface="Tahoma"/>
                          <a:cs typeface="Tahoma"/>
                        </a:rPr>
                        <a:t>billion</a:t>
                      </a:r>
                      <a:r>
                        <a:rPr sz="1400" spc="-70" dirty="0">
                          <a:solidFill>
                            <a:srgbClr val="404041"/>
                          </a:solidFill>
                          <a:latin typeface="Tahoma"/>
                          <a:cs typeface="Tahoma"/>
                        </a:rPr>
                        <a:t> </a:t>
                      </a:r>
                      <a:r>
                        <a:rPr sz="1400" spc="-10" dirty="0">
                          <a:solidFill>
                            <a:srgbClr val="404041"/>
                          </a:solidFill>
                          <a:latin typeface="Tahoma"/>
                          <a:cs typeface="Tahoma"/>
                        </a:rPr>
                        <a:t>U</a:t>
                      </a:r>
                      <a:r>
                        <a:rPr sz="1400" dirty="0">
                          <a:solidFill>
                            <a:srgbClr val="404041"/>
                          </a:solidFill>
                          <a:latin typeface="Tahoma"/>
                          <a:cs typeface="Tahoma"/>
                        </a:rPr>
                        <a:t>SD</a:t>
                      </a:r>
                      <a:endParaRPr sz="1400">
                        <a:latin typeface="Tahoma"/>
                        <a:cs typeface="Tahoma"/>
                      </a:endParaRPr>
                    </a:p>
                  </a:txBody>
                  <a:tcPr marL="0" marR="0" marT="40640" marB="0">
                    <a:solidFill>
                      <a:srgbClr val="E8EEF8"/>
                    </a:solidFill>
                  </a:tcPr>
                </a:tc>
                <a:extLst>
                  <a:ext uri="{0D108BD9-81ED-4DB2-BD59-A6C34878D82A}">
                    <a16:rowId xmlns:a16="http://schemas.microsoft.com/office/drawing/2014/main" val="10002"/>
                  </a:ext>
                </a:extLst>
              </a:tr>
              <a:tr h="304800">
                <a:tc>
                  <a:txBody>
                    <a:bodyPr/>
                    <a:lstStyle/>
                    <a:p>
                      <a:pPr marL="91440">
                        <a:lnSpc>
                          <a:spcPct val="100000"/>
                        </a:lnSpc>
                        <a:spcBef>
                          <a:spcPts val="320"/>
                        </a:spcBef>
                      </a:pPr>
                      <a:r>
                        <a:rPr sz="1400" spc="-10" dirty="0">
                          <a:solidFill>
                            <a:srgbClr val="404041"/>
                          </a:solidFill>
                          <a:latin typeface="Tahoma"/>
                          <a:cs typeface="Tahoma"/>
                        </a:rPr>
                        <a:t>R</a:t>
                      </a:r>
                      <a:r>
                        <a:rPr sz="1400" dirty="0">
                          <a:solidFill>
                            <a:srgbClr val="404041"/>
                          </a:solidFill>
                          <a:latin typeface="Tahoma"/>
                          <a:cs typeface="Tahoma"/>
                        </a:rPr>
                        <a:t>etire</a:t>
                      </a:r>
                      <a:r>
                        <a:rPr sz="1400" spc="-10" dirty="0">
                          <a:solidFill>
                            <a:srgbClr val="404041"/>
                          </a:solidFill>
                          <a:latin typeface="Tahoma"/>
                          <a:cs typeface="Tahoma"/>
                        </a:rPr>
                        <a:t>m</a:t>
                      </a:r>
                      <a:r>
                        <a:rPr sz="1400" dirty="0">
                          <a:solidFill>
                            <a:srgbClr val="404041"/>
                          </a:solidFill>
                          <a:latin typeface="Tahoma"/>
                          <a:cs typeface="Tahoma"/>
                        </a:rPr>
                        <a:t>ents</a:t>
                      </a:r>
                      <a:r>
                        <a:rPr sz="1400" spc="-95" dirty="0">
                          <a:solidFill>
                            <a:srgbClr val="404041"/>
                          </a:solidFill>
                          <a:latin typeface="Tahoma"/>
                          <a:cs typeface="Tahoma"/>
                        </a:rPr>
                        <a:t> </a:t>
                      </a:r>
                      <a:r>
                        <a:rPr sz="1400" dirty="0">
                          <a:solidFill>
                            <a:srgbClr val="404041"/>
                          </a:solidFill>
                          <a:latin typeface="Tahoma"/>
                          <a:cs typeface="Tahoma"/>
                        </a:rPr>
                        <a:t>**</a:t>
                      </a:r>
                      <a:endParaRPr sz="1400">
                        <a:latin typeface="Tahoma"/>
                        <a:cs typeface="Tahoma"/>
                      </a:endParaRPr>
                    </a:p>
                  </a:txBody>
                  <a:tcPr marL="0" marR="0" marT="40640" marB="0">
                    <a:solidFill>
                      <a:srgbClr val="CDDEF0"/>
                    </a:solidFill>
                  </a:tcPr>
                </a:tc>
                <a:tc>
                  <a:txBody>
                    <a:bodyPr/>
                    <a:lstStyle/>
                    <a:p>
                      <a:pPr marR="8890" algn="ctr">
                        <a:lnSpc>
                          <a:spcPct val="100000"/>
                        </a:lnSpc>
                        <a:spcBef>
                          <a:spcPts val="320"/>
                        </a:spcBef>
                      </a:pPr>
                      <a:r>
                        <a:rPr sz="1400" dirty="0">
                          <a:solidFill>
                            <a:srgbClr val="404041"/>
                          </a:solidFill>
                          <a:latin typeface="Tahoma"/>
                          <a:cs typeface="Tahoma"/>
                        </a:rPr>
                        <a:t>~</a:t>
                      </a:r>
                      <a:r>
                        <a:rPr sz="1400" spc="-60" dirty="0">
                          <a:solidFill>
                            <a:srgbClr val="404041"/>
                          </a:solidFill>
                          <a:latin typeface="Tahoma"/>
                          <a:cs typeface="Tahoma"/>
                        </a:rPr>
                        <a:t> </a:t>
                      </a:r>
                      <a:r>
                        <a:rPr sz="1400" dirty="0">
                          <a:solidFill>
                            <a:srgbClr val="404041"/>
                          </a:solidFill>
                          <a:latin typeface="Tahoma"/>
                          <a:cs typeface="Tahoma"/>
                        </a:rPr>
                        <a:t>100</a:t>
                      </a:r>
                      <a:r>
                        <a:rPr sz="1400" spc="-70" dirty="0">
                          <a:solidFill>
                            <a:srgbClr val="404041"/>
                          </a:solidFill>
                          <a:latin typeface="Tahoma"/>
                          <a:cs typeface="Tahoma"/>
                        </a:rPr>
                        <a:t> </a:t>
                      </a:r>
                      <a:r>
                        <a:rPr sz="1400" spc="-10" dirty="0">
                          <a:solidFill>
                            <a:srgbClr val="404041"/>
                          </a:solidFill>
                          <a:latin typeface="Tahoma"/>
                          <a:cs typeface="Tahoma"/>
                        </a:rPr>
                        <a:t>m</a:t>
                      </a:r>
                      <a:r>
                        <a:rPr sz="1400" dirty="0">
                          <a:solidFill>
                            <a:srgbClr val="404041"/>
                          </a:solidFill>
                          <a:latin typeface="Tahoma"/>
                          <a:cs typeface="Tahoma"/>
                        </a:rPr>
                        <a:t>illion</a:t>
                      </a:r>
                      <a:r>
                        <a:rPr sz="1400" spc="-55" dirty="0">
                          <a:solidFill>
                            <a:srgbClr val="404041"/>
                          </a:solidFill>
                          <a:latin typeface="Tahoma"/>
                          <a:cs typeface="Tahoma"/>
                        </a:rPr>
                        <a:t> </a:t>
                      </a:r>
                      <a:r>
                        <a:rPr sz="1400" dirty="0">
                          <a:solidFill>
                            <a:srgbClr val="404041"/>
                          </a:solidFill>
                          <a:latin typeface="Tahoma"/>
                          <a:cs typeface="Tahoma"/>
                        </a:rPr>
                        <a:t>t</a:t>
                      </a:r>
                      <a:r>
                        <a:rPr sz="1400" spc="-10" dirty="0">
                          <a:solidFill>
                            <a:srgbClr val="404041"/>
                          </a:solidFill>
                          <a:latin typeface="Tahoma"/>
                          <a:cs typeface="Tahoma"/>
                        </a:rPr>
                        <a:t>C</a:t>
                      </a:r>
                      <a:r>
                        <a:rPr sz="1400" dirty="0">
                          <a:solidFill>
                            <a:srgbClr val="404041"/>
                          </a:solidFill>
                          <a:latin typeface="Tahoma"/>
                          <a:cs typeface="Tahoma"/>
                        </a:rPr>
                        <a:t>O</a:t>
                      </a:r>
                      <a:r>
                        <a:rPr sz="1350" spc="-7" baseline="-21604" dirty="0">
                          <a:solidFill>
                            <a:srgbClr val="404041"/>
                          </a:solidFill>
                          <a:latin typeface="Tahoma"/>
                          <a:cs typeface="Tahoma"/>
                        </a:rPr>
                        <a:t>2</a:t>
                      </a:r>
                      <a:r>
                        <a:rPr sz="1400" spc="-5" dirty="0">
                          <a:solidFill>
                            <a:srgbClr val="404041"/>
                          </a:solidFill>
                          <a:latin typeface="Tahoma"/>
                          <a:cs typeface="Tahoma"/>
                        </a:rPr>
                        <a:t>eq</a:t>
                      </a:r>
                      <a:endParaRPr sz="1400">
                        <a:latin typeface="Tahoma"/>
                        <a:cs typeface="Tahoma"/>
                      </a:endParaRPr>
                    </a:p>
                  </a:txBody>
                  <a:tcPr marL="0" marR="0" marT="40640" marB="0">
                    <a:solidFill>
                      <a:srgbClr val="CDDEF0"/>
                    </a:solidFill>
                  </a:tcPr>
                </a:tc>
                <a:tc>
                  <a:txBody>
                    <a:bodyPr/>
                    <a:lstStyle/>
                    <a:p>
                      <a:pPr algn="ctr">
                        <a:lnSpc>
                          <a:spcPct val="100000"/>
                        </a:lnSpc>
                        <a:spcBef>
                          <a:spcPts val="320"/>
                        </a:spcBef>
                      </a:pPr>
                      <a:r>
                        <a:rPr sz="1400" dirty="0">
                          <a:solidFill>
                            <a:srgbClr val="404041"/>
                          </a:solidFill>
                          <a:latin typeface="Tahoma"/>
                          <a:cs typeface="Tahoma"/>
                        </a:rPr>
                        <a:t>~</a:t>
                      </a:r>
                      <a:r>
                        <a:rPr sz="1400" spc="-5" dirty="0">
                          <a:solidFill>
                            <a:srgbClr val="404041"/>
                          </a:solidFill>
                          <a:latin typeface="Tahoma"/>
                          <a:cs typeface="Tahoma"/>
                        </a:rPr>
                        <a:t>1</a:t>
                      </a:r>
                      <a:r>
                        <a:rPr sz="1400" dirty="0">
                          <a:solidFill>
                            <a:srgbClr val="404041"/>
                          </a:solidFill>
                          <a:latin typeface="Tahoma"/>
                          <a:cs typeface="Tahoma"/>
                        </a:rPr>
                        <a:t>70</a:t>
                      </a:r>
                      <a:r>
                        <a:rPr sz="1400" spc="-70" dirty="0">
                          <a:solidFill>
                            <a:srgbClr val="404041"/>
                          </a:solidFill>
                          <a:latin typeface="Tahoma"/>
                          <a:cs typeface="Tahoma"/>
                        </a:rPr>
                        <a:t> </a:t>
                      </a:r>
                      <a:r>
                        <a:rPr sz="1400" spc="-10" dirty="0">
                          <a:solidFill>
                            <a:srgbClr val="404041"/>
                          </a:solidFill>
                          <a:latin typeface="Tahoma"/>
                          <a:cs typeface="Tahoma"/>
                        </a:rPr>
                        <a:t>m</a:t>
                      </a:r>
                      <a:r>
                        <a:rPr sz="1400" dirty="0">
                          <a:solidFill>
                            <a:srgbClr val="404041"/>
                          </a:solidFill>
                          <a:latin typeface="Tahoma"/>
                          <a:cs typeface="Tahoma"/>
                        </a:rPr>
                        <a:t>illion</a:t>
                      </a:r>
                      <a:r>
                        <a:rPr sz="1400" spc="-70" dirty="0">
                          <a:solidFill>
                            <a:srgbClr val="404041"/>
                          </a:solidFill>
                          <a:latin typeface="Tahoma"/>
                          <a:cs typeface="Tahoma"/>
                        </a:rPr>
                        <a:t> </a:t>
                      </a:r>
                      <a:r>
                        <a:rPr sz="1400" dirty="0">
                          <a:solidFill>
                            <a:srgbClr val="404041"/>
                          </a:solidFill>
                          <a:latin typeface="Tahoma"/>
                          <a:cs typeface="Tahoma"/>
                        </a:rPr>
                        <a:t>t</a:t>
                      </a:r>
                      <a:r>
                        <a:rPr sz="1400" spc="-10" dirty="0">
                          <a:solidFill>
                            <a:srgbClr val="404041"/>
                          </a:solidFill>
                          <a:latin typeface="Tahoma"/>
                          <a:cs typeface="Tahoma"/>
                        </a:rPr>
                        <a:t>C</a:t>
                      </a:r>
                      <a:r>
                        <a:rPr sz="1400" dirty="0">
                          <a:solidFill>
                            <a:srgbClr val="404041"/>
                          </a:solidFill>
                          <a:latin typeface="Tahoma"/>
                          <a:cs typeface="Tahoma"/>
                        </a:rPr>
                        <a:t>O</a:t>
                      </a:r>
                      <a:r>
                        <a:rPr sz="1350" spc="-7" baseline="-21604" dirty="0">
                          <a:solidFill>
                            <a:srgbClr val="404041"/>
                          </a:solidFill>
                          <a:latin typeface="Tahoma"/>
                          <a:cs typeface="Tahoma"/>
                        </a:rPr>
                        <a:t>2</a:t>
                      </a:r>
                      <a:r>
                        <a:rPr sz="1400" spc="-5" dirty="0">
                          <a:solidFill>
                            <a:srgbClr val="404041"/>
                          </a:solidFill>
                          <a:latin typeface="Tahoma"/>
                          <a:cs typeface="Tahoma"/>
                        </a:rPr>
                        <a:t>eq</a:t>
                      </a:r>
                      <a:endParaRPr sz="1400">
                        <a:latin typeface="Tahoma"/>
                        <a:cs typeface="Tahoma"/>
                      </a:endParaRPr>
                    </a:p>
                  </a:txBody>
                  <a:tcPr marL="0" marR="0" marT="40640" marB="0">
                    <a:solidFill>
                      <a:srgbClr val="CDDEF0"/>
                    </a:solidFill>
                  </a:tcPr>
                </a:tc>
                <a:extLst>
                  <a:ext uri="{0D108BD9-81ED-4DB2-BD59-A6C34878D82A}">
                    <a16:rowId xmlns:a16="http://schemas.microsoft.com/office/drawing/2014/main" val="10003"/>
                  </a:ext>
                </a:extLst>
              </a:tr>
            </a:tbl>
          </a:graphicData>
        </a:graphic>
      </p:graphicFrame>
      <p:sp>
        <p:nvSpPr>
          <p:cNvPr id="8" name="object 8"/>
          <p:cNvSpPr txBox="1"/>
          <p:nvPr/>
        </p:nvSpPr>
        <p:spPr>
          <a:xfrm>
            <a:off x="8609838" y="2494027"/>
            <a:ext cx="1728470" cy="896399"/>
          </a:xfrm>
          <a:prstGeom prst="rect">
            <a:avLst/>
          </a:prstGeom>
          <a:ln w="10794">
            <a:solidFill>
              <a:srgbClr val="289CDB"/>
            </a:solidFill>
          </a:ln>
        </p:spPr>
        <p:txBody>
          <a:bodyPr vert="horz" wrap="square" lIns="0" tIns="3810" rIns="0" bIns="0" rtlCol="0">
            <a:spAutoFit/>
          </a:bodyPr>
          <a:lstStyle/>
          <a:p>
            <a:pPr>
              <a:spcBef>
                <a:spcPts val="30"/>
              </a:spcBef>
            </a:pPr>
            <a:endParaRPr sz="1400">
              <a:latin typeface="Times New Roman"/>
              <a:cs typeface="Times New Roman"/>
            </a:endParaRPr>
          </a:p>
          <a:p>
            <a:pPr marL="283845" indent="-173355">
              <a:buFont typeface="Arial MT"/>
              <a:buChar char="•"/>
              <a:tabLst>
                <a:tab pos="284480" algn="l"/>
              </a:tabLst>
            </a:pPr>
            <a:r>
              <a:rPr sz="1100" spc="40" dirty="0">
                <a:solidFill>
                  <a:srgbClr val="404041"/>
                </a:solidFill>
                <a:latin typeface="Tahoma"/>
                <a:cs typeface="Tahoma"/>
              </a:rPr>
              <a:t>D</a:t>
            </a:r>
            <a:r>
              <a:rPr sz="1100" dirty="0">
                <a:solidFill>
                  <a:srgbClr val="404041"/>
                </a:solidFill>
                <a:latin typeface="Tahoma"/>
                <a:cs typeface="Tahoma"/>
              </a:rPr>
              <a:t>ata</a:t>
            </a:r>
            <a:r>
              <a:rPr sz="1100" spc="-40" dirty="0">
                <a:solidFill>
                  <a:srgbClr val="404041"/>
                </a:solidFill>
                <a:latin typeface="Tahoma"/>
                <a:cs typeface="Tahoma"/>
              </a:rPr>
              <a:t> </a:t>
            </a:r>
            <a:r>
              <a:rPr sz="1100" spc="-30" dirty="0">
                <a:solidFill>
                  <a:srgbClr val="404041"/>
                </a:solidFill>
                <a:latin typeface="Tahoma"/>
                <a:cs typeface="Tahoma"/>
              </a:rPr>
              <a:t>fr</a:t>
            </a:r>
            <a:r>
              <a:rPr sz="1100" spc="5" dirty="0">
                <a:solidFill>
                  <a:srgbClr val="404041"/>
                </a:solidFill>
                <a:latin typeface="Tahoma"/>
                <a:cs typeface="Tahoma"/>
              </a:rPr>
              <a:t>om</a:t>
            </a:r>
            <a:r>
              <a:rPr sz="1100" spc="-90" dirty="0">
                <a:solidFill>
                  <a:srgbClr val="404041"/>
                </a:solidFill>
                <a:latin typeface="Tahoma"/>
                <a:cs typeface="Tahoma"/>
              </a:rPr>
              <a:t> </a:t>
            </a:r>
            <a:r>
              <a:rPr sz="1100" spc="110" dirty="0">
                <a:solidFill>
                  <a:srgbClr val="404041"/>
                </a:solidFill>
                <a:latin typeface="Tahoma"/>
                <a:cs typeface="Tahoma"/>
              </a:rPr>
              <a:t>E</a:t>
            </a:r>
            <a:r>
              <a:rPr sz="1100" spc="30" dirty="0">
                <a:solidFill>
                  <a:srgbClr val="404041"/>
                </a:solidFill>
                <a:latin typeface="Tahoma"/>
                <a:cs typeface="Tahoma"/>
              </a:rPr>
              <a:t>cos</a:t>
            </a:r>
            <a:r>
              <a:rPr sz="1100" spc="15" dirty="0">
                <a:solidFill>
                  <a:srgbClr val="404041"/>
                </a:solidFill>
                <a:latin typeface="Tahoma"/>
                <a:cs typeface="Tahoma"/>
              </a:rPr>
              <a:t>y</a:t>
            </a:r>
            <a:r>
              <a:rPr sz="1100" dirty="0">
                <a:solidFill>
                  <a:srgbClr val="404041"/>
                </a:solidFill>
                <a:latin typeface="Tahoma"/>
                <a:cs typeface="Tahoma"/>
              </a:rPr>
              <a:t>st</a:t>
            </a:r>
            <a:r>
              <a:rPr sz="1100" spc="15" dirty="0">
                <a:solidFill>
                  <a:srgbClr val="404041"/>
                </a:solidFill>
                <a:latin typeface="Tahoma"/>
                <a:cs typeface="Tahoma"/>
              </a:rPr>
              <a:t>em</a:t>
            </a:r>
            <a:endParaRPr sz="1100">
              <a:latin typeface="Tahoma"/>
              <a:cs typeface="Tahoma"/>
            </a:endParaRPr>
          </a:p>
          <a:p>
            <a:pPr marL="568960"/>
            <a:r>
              <a:rPr sz="1100" spc="10" dirty="0">
                <a:solidFill>
                  <a:srgbClr val="404041"/>
                </a:solidFill>
                <a:latin typeface="Tahoma"/>
                <a:cs typeface="Tahoma"/>
              </a:rPr>
              <a:t>Marketplace</a:t>
            </a:r>
            <a:endParaRPr sz="1100">
              <a:latin typeface="Tahoma"/>
              <a:cs typeface="Tahoma"/>
            </a:endParaRPr>
          </a:p>
          <a:p>
            <a:pPr marL="509270" marR="279400" indent="-222885"/>
            <a:r>
              <a:rPr sz="1100" spc="-175" dirty="0">
                <a:solidFill>
                  <a:srgbClr val="404041"/>
                </a:solidFill>
                <a:latin typeface="Tahoma"/>
                <a:cs typeface="Tahoma"/>
              </a:rPr>
              <a:t>**</a:t>
            </a:r>
            <a:r>
              <a:rPr sz="1100" spc="-55" dirty="0">
                <a:solidFill>
                  <a:srgbClr val="404041"/>
                </a:solidFill>
                <a:latin typeface="Tahoma"/>
                <a:cs typeface="Tahoma"/>
              </a:rPr>
              <a:t> </a:t>
            </a:r>
            <a:r>
              <a:rPr sz="1100" spc="40" dirty="0">
                <a:solidFill>
                  <a:srgbClr val="404041"/>
                </a:solidFill>
                <a:latin typeface="Tahoma"/>
                <a:cs typeface="Tahoma"/>
              </a:rPr>
              <a:t>D</a:t>
            </a:r>
            <a:r>
              <a:rPr sz="1100" dirty="0">
                <a:solidFill>
                  <a:srgbClr val="404041"/>
                </a:solidFill>
                <a:latin typeface="Tahoma"/>
                <a:cs typeface="Tahoma"/>
              </a:rPr>
              <a:t>ata</a:t>
            </a:r>
            <a:r>
              <a:rPr sz="1100" spc="-40" dirty="0">
                <a:solidFill>
                  <a:srgbClr val="404041"/>
                </a:solidFill>
                <a:latin typeface="Tahoma"/>
                <a:cs typeface="Tahoma"/>
              </a:rPr>
              <a:t> </a:t>
            </a:r>
            <a:r>
              <a:rPr sz="1100" spc="-30" dirty="0">
                <a:solidFill>
                  <a:srgbClr val="404041"/>
                </a:solidFill>
                <a:latin typeface="Tahoma"/>
                <a:cs typeface="Tahoma"/>
              </a:rPr>
              <a:t>fr</a:t>
            </a:r>
            <a:r>
              <a:rPr sz="1100" spc="5" dirty="0">
                <a:solidFill>
                  <a:srgbClr val="404041"/>
                </a:solidFill>
                <a:latin typeface="Tahoma"/>
                <a:cs typeface="Tahoma"/>
              </a:rPr>
              <a:t>om</a:t>
            </a:r>
            <a:r>
              <a:rPr sz="1100" spc="-90" dirty="0">
                <a:solidFill>
                  <a:srgbClr val="404041"/>
                </a:solidFill>
                <a:latin typeface="Tahoma"/>
                <a:cs typeface="Tahoma"/>
              </a:rPr>
              <a:t> </a:t>
            </a:r>
            <a:r>
              <a:rPr sz="1100" spc="35" dirty="0">
                <a:solidFill>
                  <a:srgbClr val="404041"/>
                </a:solidFill>
                <a:latin typeface="Tahoma"/>
                <a:cs typeface="Tahoma"/>
              </a:rPr>
              <a:t>T</a:t>
            </a:r>
            <a:r>
              <a:rPr sz="1100" spc="-30" dirty="0">
                <a:solidFill>
                  <a:srgbClr val="404041"/>
                </a:solidFill>
                <a:latin typeface="Tahoma"/>
                <a:cs typeface="Tahoma"/>
              </a:rPr>
              <a:t>r</a:t>
            </a:r>
            <a:r>
              <a:rPr sz="1100" spc="10" dirty="0">
                <a:solidFill>
                  <a:srgbClr val="404041"/>
                </a:solidFill>
                <a:latin typeface="Tahoma"/>
                <a:cs typeface="Tahoma"/>
              </a:rPr>
              <a:t>o</a:t>
            </a:r>
            <a:r>
              <a:rPr sz="1100" spc="-10" dirty="0">
                <a:solidFill>
                  <a:srgbClr val="404041"/>
                </a:solidFill>
                <a:latin typeface="Tahoma"/>
                <a:cs typeface="Tahoma"/>
              </a:rPr>
              <a:t>v</a:t>
            </a:r>
            <a:r>
              <a:rPr sz="1100" spc="25" dirty="0">
                <a:solidFill>
                  <a:srgbClr val="404041"/>
                </a:solidFill>
                <a:latin typeface="Tahoma"/>
                <a:cs typeface="Tahoma"/>
              </a:rPr>
              <a:t>e  </a:t>
            </a:r>
            <a:r>
              <a:rPr sz="1100" spc="-5" dirty="0">
                <a:solidFill>
                  <a:srgbClr val="404041"/>
                </a:solidFill>
                <a:latin typeface="Tahoma"/>
                <a:cs typeface="Tahoma"/>
              </a:rPr>
              <a:t>Intelligence</a:t>
            </a:r>
            <a:endParaRPr sz="1100">
              <a:latin typeface="Tahoma"/>
              <a:cs typeface="Tahoma"/>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1" y="1234440"/>
            <a:ext cx="9143999" cy="144779"/>
          </a:xfrm>
          <a:prstGeom prst="rect">
            <a:avLst/>
          </a:prstGeom>
        </p:spPr>
      </p:pic>
      <p:sp>
        <p:nvSpPr>
          <p:cNvPr id="3" name="object 3"/>
          <p:cNvSpPr txBox="1">
            <a:spLocks noGrp="1"/>
          </p:cNvSpPr>
          <p:nvPr>
            <p:ph type="title"/>
          </p:nvPr>
        </p:nvSpPr>
        <p:spPr>
          <a:xfrm>
            <a:off x="2362200" y="798037"/>
            <a:ext cx="10515600" cy="459741"/>
          </a:xfrm>
          <a:prstGeom prst="rect">
            <a:avLst/>
          </a:prstGeom>
        </p:spPr>
        <p:txBody>
          <a:bodyPr vert="horz" wrap="square" lIns="0" tIns="13335" rIns="0" bIns="0" rtlCol="0" anchor="ctr">
            <a:spAutoFit/>
          </a:bodyPr>
          <a:lstStyle/>
          <a:p>
            <a:pPr marL="12700" marR="5080">
              <a:lnSpc>
                <a:spcPct val="100000"/>
              </a:lnSpc>
              <a:spcBef>
                <a:spcPts val="105"/>
              </a:spcBef>
            </a:pPr>
            <a:r>
              <a:rPr spc="10" dirty="0"/>
              <a:t>Other</a:t>
            </a:r>
            <a:r>
              <a:rPr spc="-140" dirty="0"/>
              <a:t> </a:t>
            </a:r>
            <a:r>
              <a:rPr spc="-15" dirty="0"/>
              <a:t>funding</a:t>
            </a:r>
            <a:r>
              <a:rPr spc="-140" dirty="0"/>
              <a:t> </a:t>
            </a:r>
            <a:r>
              <a:rPr spc="-10" dirty="0"/>
              <a:t>opportunities</a:t>
            </a:r>
            <a:r>
              <a:rPr spc="-150" dirty="0"/>
              <a:t> </a:t>
            </a:r>
            <a:r>
              <a:rPr spc="70" dirty="0"/>
              <a:t>besides</a:t>
            </a:r>
            <a:r>
              <a:rPr spc="-125" dirty="0"/>
              <a:t> </a:t>
            </a:r>
            <a:r>
              <a:rPr spc="35" dirty="0"/>
              <a:t>and</a:t>
            </a:r>
            <a:r>
              <a:rPr spc="-130" dirty="0"/>
              <a:t> </a:t>
            </a:r>
            <a:r>
              <a:rPr spc="25" dirty="0"/>
              <a:t>beyond </a:t>
            </a:r>
            <a:r>
              <a:rPr spc="-890" dirty="0"/>
              <a:t> </a:t>
            </a:r>
            <a:r>
              <a:rPr spc="30" dirty="0"/>
              <a:t>carbon</a:t>
            </a:r>
            <a:r>
              <a:rPr spc="-145" dirty="0"/>
              <a:t> </a:t>
            </a:r>
            <a:r>
              <a:rPr spc="10" dirty="0"/>
              <a:t>markets</a:t>
            </a:r>
          </a:p>
        </p:txBody>
      </p:sp>
      <p:sp>
        <p:nvSpPr>
          <p:cNvPr id="4" name="object 4"/>
          <p:cNvSpPr txBox="1"/>
          <p:nvPr/>
        </p:nvSpPr>
        <p:spPr>
          <a:xfrm>
            <a:off x="1854201" y="142444"/>
            <a:ext cx="1449705" cy="228909"/>
          </a:xfrm>
          <a:prstGeom prst="rect">
            <a:avLst/>
          </a:prstGeom>
        </p:spPr>
        <p:txBody>
          <a:bodyPr vert="horz" wrap="square" lIns="0" tIns="13335" rIns="0" bIns="0" rtlCol="0">
            <a:spAutoFit/>
          </a:bodyPr>
          <a:lstStyle/>
          <a:p>
            <a:pPr marL="12700">
              <a:spcBef>
                <a:spcPts val="105"/>
              </a:spcBef>
            </a:pPr>
            <a:r>
              <a:rPr sz="1400" spc="80" dirty="0">
                <a:solidFill>
                  <a:srgbClr val="4564AE"/>
                </a:solidFill>
                <a:latin typeface="Tahoma"/>
                <a:cs typeface="Tahoma"/>
              </a:rPr>
              <a:t>Se</a:t>
            </a:r>
            <a:r>
              <a:rPr sz="1400" spc="70" dirty="0">
                <a:solidFill>
                  <a:srgbClr val="4564AE"/>
                </a:solidFill>
                <a:latin typeface="Tahoma"/>
                <a:cs typeface="Tahoma"/>
              </a:rPr>
              <a:t>e</a:t>
            </a:r>
            <a:r>
              <a:rPr sz="1400" spc="-80" dirty="0">
                <a:solidFill>
                  <a:srgbClr val="4564AE"/>
                </a:solidFill>
                <a:latin typeface="Tahoma"/>
                <a:cs typeface="Tahoma"/>
              </a:rPr>
              <a:t>t</a:t>
            </a:r>
            <a:r>
              <a:rPr sz="1400" dirty="0">
                <a:solidFill>
                  <a:srgbClr val="4564AE"/>
                </a:solidFill>
                <a:latin typeface="Tahoma"/>
                <a:cs typeface="Tahoma"/>
              </a:rPr>
              <a:t>ing</a:t>
            </a:r>
            <a:r>
              <a:rPr sz="1400" spc="-80" dirty="0">
                <a:solidFill>
                  <a:srgbClr val="4564AE"/>
                </a:solidFill>
                <a:latin typeface="Tahoma"/>
                <a:cs typeface="Tahoma"/>
              </a:rPr>
              <a:t> t</a:t>
            </a:r>
            <a:r>
              <a:rPr sz="1400" spc="20" dirty="0">
                <a:solidFill>
                  <a:srgbClr val="4564AE"/>
                </a:solidFill>
                <a:latin typeface="Tahoma"/>
                <a:cs typeface="Tahoma"/>
              </a:rPr>
              <a:t>he</a:t>
            </a:r>
            <a:r>
              <a:rPr sz="1400" spc="-70" dirty="0">
                <a:solidFill>
                  <a:srgbClr val="4564AE"/>
                </a:solidFill>
                <a:latin typeface="Tahoma"/>
                <a:cs typeface="Tahoma"/>
              </a:rPr>
              <a:t> </a:t>
            </a:r>
            <a:r>
              <a:rPr sz="1400" spc="75" dirty="0">
                <a:solidFill>
                  <a:srgbClr val="4564AE"/>
                </a:solidFill>
                <a:latin typeface="Tahoma"/>
                <a:cs typeface="Tahoma"/>
              </a:rPr>
              <a:t>s</a:t>
            </a:r>
            <a:r>
              <a:rPr sz="1400" spc="55" dirty="0">
                <a:solidFill>
                  <a:srgbClr val="4564AE"/>
                </a:solidFill>
                <a:latin typeface="Tahoma"/>
                <a:cs typeface="Tahoma"/>
              </a:rPr>
              <a:t>c</a:t>
            </a:r>
            <a:r>
              <a:rPr sz="1400" spc="30" dirty="0">
                <a:solidFill>
                  <a:srgbClr val="4564AE"/>
                </a:solidFill>
                <a:latin typeface="Tahoma"/>
                <a:cs typeface="Tahoma"/>
              </a:rPr>
              <a:t>ene</a:t>
            </a:r>
            <a:endParaRPr sz="1400">
              <a:latin typeface="Tahoma"/>
              <a:cs typeface="Tahoma"/>
            </a:endParaRPr>
          </a:p>
        </p:txBody>
      </p:sp>
      <p:grpSp>
        <p:nvGrpSpPr>
          <p:cNvPr id="5" name="object 5"/>
          <p:cNvGrpSpPr/>
          <p:nvPr/>
        </p:nvGrpSpPr>
        <p:grpSpPr>
          <a:xfrm>
            <a:off x="1920240" y="1484376"/>
            <a:ext cx="8209280" cy="5257165"/>
            <a:chOff x="396240" y="1484375"/>
            <a:chExt cx="8209280" cy="5257165"/>
          </a:xfrm>
        </p:grpSpPr>
        <p:sp>
          <p:nvSpPr>
            <p:cNvPr id="6" name="object 6"/>
            <p:cNvSpPr/>
            <p:nvPr/>
          </p:nvSpPr>
          <p:spPr>
            <a:xfrm>
              <a:off x="396240" y="3702938"/>
              <a:ext cx="8209280" cy="171450"/>
            </a:xfrm>
            <a:custGeom>
              <a:avLst/>
              <a:gdLst/>
              <a:ahLst/>
              <a:cxnLst/>
              <a:rect l="l" t="t" r="r" b="b"/>
              <a:pathLst>
                <a:path w="8209280" h="171450">
                  <a:moveTo>
                    <a:pt x="171450" y="0"/>
                  </a:moveTo>
                  <a:lnTo>
                    <a:pt x="0" y="85725"/>
                  </a:lnTo>
                  <a:lnTo>
                    <a:pt x="171450" y="171450"/>
                  </a:lnTo>
                  <a:lnTo>
                    <a:pt x="171450" y="114300"/>
                  </a:lnTo>
                  <a:lnTo>
                    <a:pt x="142887" y="114300"/>
                  </a:lnTo>
                  <a:lnTo>
                    <a:pt x="142887" y="57150"/>
                  </a:lnTo>
                  <a:lnTo>
                    <a:pt x="171450" y="57150"/>
                  </a:lnTo>
                  <a:lnTo>
                    <a:pt x="171450" y="0"/>
                  </a:lnTo>
                  <a:close/>
                </a:path>
                <a:path w="8209280" h="171450">
                  <a:moveTo>
                    <a:pt x="8037449" y="0"/>
                  </a:moveTo>
                  <a:lnTo>
                    <a:pt x="8037449" y="171450"/>
                  </a:lnTo>
                  <a:lnTo>
                    <a:pt x="8151749" y="114300"/>
                  </a:lnTo>
                  <a:lnTo>
                    <a:pt x="8066024" y="114300"/>
                  </a:lnTo>
                  <a:lnTo>
                    <a:pt x="8066024" y="57150"/>
                  </a:lnTo>
                  <a:lnTo>
                    <a:pt x="8151749" y="57150"/>
                  </a:lnTo>
                  <a:lnTo>
                    <a:pt x="8037449" y="0"/>
                  </a:lnTo>
                  <a:close/>
                </a:path>
                <a:path w="8209280" h="171450">
                  <a:moveTo>
                    <a:pt x="171450" y="57150"/>
                  </a:moveTo>
                  <a:lnTo>
                    <a:pt x="142887" y="57150"/>
                  </a:lnTo>
                  <a:lnTo>
                    <a:pt x="142887" y="114300"/>
                  </a:lnTo>
                  <a:lnTo>
                    <a:pt x="171450" y="114300"/>
                  </a:lnTo>
                  <a:lnTo>
                    <a:pt x="171450" y="57150"/>
                  </a:lnTo>
                  <a:close/>
                </a:path>
                <a:path w="8209280" h="171450">
                  <a:moveTo>
                    <a:pt x="8037449" y="57150"/>
                  </a:moveTo>
                  <a:lnTo>
                    <a:pt x="171450" y="57150"/>
                  </a:lnTo>
                  <a:lnTo>
                    <a:pt x="171450" y="114300"/>
                  </a:lnTo>
                  <a:lnTo>
                    <a:pt x="8037449" y="114300"/>
                  </a:lnTo>
                  <a:lnTo>
                    <a:pt x="8037449" y="57150"/>
                  </a:lnTo>
                  <a:close/>
                </a:path>
                <a:path w="8209280" h="171450">
                  <a:moveTo>
                    <a:pt x="8151749" y="57150"/>
                  </a:moveTo>
                  <a:lnTo>
                    <a:pt x="8066024" y="57150"/>
                  </a:lnTo>
                  <a:lnTo>
                    <a:pt x="8066024" y="114300"/>
                  </a:lnTo>
                  <a:lnTo>
                    <a:pt x="8151749" y="114300"/>
                  </a:lnTo>
                  <a:lnTo>
                    <a:pt x="8208899" y="85725"/>
                  </a:lnTo>
                  <a:lnTo>
                    <a:pt x="8151749" y="57150"/>
                  </a:lnTo>
                  <a:close/>
                </a:path>
              </a:pathLst>
            </a:custGeom>
            <a:solidFill>
              <a:srgbClr val="289CDB"/>
            </a:solidFill>
          </p:spPr>
          <p:txBody>
            <a:bodyPr wrap="square" lIns="0" tIns="0" rIns="0" bIns="0" rtlCol="0"/>
            <a:lstStyle/>
            <a:p>
              <a:endParaRPr/>
            </a:p>
          </p:txBody>
        </p:sp>
        <p:sp>
          <p:nvSpPr>
            <p:cNvPr id="7" name="object 7"/>
            <p:cNvSpPr/>
            <p:nvPr/>
          </p:nvSpPr>
          <p:spPr>
            <a:xfrm>
              <a:off x="4414647" y="1484375"/>
              <a:ext cx="171450" cy="5257165"/>
            </a:xfrm>
            <a:custGeom>
              <a:avLst/>
              <a:gdLst/>
              <a:ahLst/>
              <a:cxnLst/>
              <a:rect l="l" t="t" r="r" b="b"/>
              <a:pathLst>
                <a:path w="171450" h="5257165">
                  <a:moveTo>
                    <a:pt x="57150" y="5085130"/>
                  </a:moveTo>
                  <a:lnTo>
                    <a:pt x="0" y="5085130"/>
                  </a:lnTo>
                  <a:lnTo>
                    <a:pt x="85725" y="5256582"/>
                  </a:lnTo>
                  <a:lnTo>
                    <a:pt x="157156" y="5113718"/>
                  </a:lnTo>
                  <a:lnTo>
                    <a:pt x="57150" y="5113718"/>
                  </a:lnTo>
                  <a:lnTo>
                    <a:pt x="57150" y="5085130"/>
                  </a:lnTo>
                  <a:close/>
                </a:path>
                <a:path w="171450" h="5257165">
                  <a:moveTo>
                    <a:pt x="114300" y="142875"/>
                  </a:moveTo>
                  <a:lnTo>
                    <a:pt x="57150" y="142875"/>
                  </a:lnTo>
                  <a:lnTo>
                    <a:pt x="57150" y="5113718"/>
                  </a:lnTo>
                  <a:lnTo>
                    <a:pt x="114300" y="5113718"/>
                  </a:lnTo>
                  <a:lnTo>
                    <a:pt x="114300" y="142875"/>
                  </a:lnTo>
                  <a:close/>
                </a:path>
                <a:path w="171450" h="5257165">
                  <a:moveTo>
                    <a:pt x="171450" y="5085130"/>
                  </a:moveTo>
                  <a:lnTo>
                    <a:pt x="114300" y="5085130"/>
                  </a:lnTo>
                  <a:lnTo>
                    <a:pt x="114300" y="5113718"/>
                  </a:lnTo>
                  <a:lnTo>
                    <a:pt x="157156" y="5113718"/>
                  </a:lnTo>
                  <a:lnTo>
                    <a:pt x="171450" y="5085130"/>
                  </a:lnTo>
                  <a:close/>
                </a:path>
                <a:path w="171450" h="5257165">
                  <a:moveTo>
                    <a:pt x="85725" y="0"/>
                  </a:moveTo>
                  <a:lnTo>
                    <a:pt x="0" y="171450"/>
                  </a:lnTo>
                  <a:lnTo>
                    <a:pt x="57150" y="171450"/>
                  </a:lnTo>
                  <a:lnTo>
                    <a:pt x="57150" y="142875"/>
                  </a:lnTo>
                  <a:lnTo>
                    <a:pt x="157162" y="142875"/>
                  </a:lnTo>
                  <a:lnTo>
                    <a:pt x="85725" y="0"/>
                  </a:lnTo>
                  <a:close/>
                </a:path>
                <a:path w="171450" h="5257165">
                  <a:moveTo>
                    <a:pt x="157162" y="142875"/>
                  </a:moveTo>
                  <a:lnTo>
                    <a:pt x="114300" y="142875"/>
                  </a:lnTo>
                  <a:lnTo>
                    <a:pt x="114300" y="171450"/>
                  </a:lnTo>
                  <a:lnTo>
                    <a:pt x="171450" y="171450"/>
                  </a:lnTo>
                  <a:lnTo>
                    <a:pt x="157162" y="142875"/>
                  </a:lnTo>
                  <a:close/>
                </a:path>
              </a:pathLst>
            </a:custGeom>
            <a:solidFill>
              <a:srgbClr val="223356"/>
            </a:solidFill>
          </p:spPr>
          <p:txBody>
            <a:bodyPr wrap="square" lIns="0" tIns="0" rIns="0" bIns="0" rtlCol="0"/>
            <a:lstStyle/>
            <a:p>
              <a:endParaRPr/>
            </a:p>
          </p:txBody>
        </p:sp>
      </p:grpSp>
      <p:sp>
        <p:nvSpPr>
          <p:cNvPr id="8" name="object 8"/>
          <p:cNvSpPr txBox="1"/>
          <p:nvPr/>
        </p:nvSpPr>
        <p:spPr>
          <a:xfrm>
            <a:off x="9730231" y="3927169"/>
            <a:ext cx="650240" cy="453390"/>
          </a:xfrm>
          <a:prstGeom prst="rect">
            <a:avLst/>
          </a:prstGeom>
        </p:spPr>
        <p:txBody>
          <a:bodyPr vert="horz" wrap="square" lIns="0" tIns="13335" rIns="0" bIns="0" rtlCol="0">
            <a:spAutoFit/>
          </a:bodyPr>
          <a:lstStyle/>
          <a:p>
            <a:pPr marL="56515">
              <a:spcBef>
                <a:spcPts val="105"/>
              </a:spcBef>
            </a:pPr>
            <a:r>
              <a:rPr sz="1400" b="1" spc="-5" dirty="0">
                <a:solidFill>
                  <a:srgbClr val="289CDB"/>
                </a:solidFill>
                <a:latin typeface="Arial"/>
                <a:cs typeface="Arial"/>
              </a:rPr>
              <a:t>Public</a:t>
            </a:r>
            <a:endParaRPr sz="1400">
              <a:latin typeface="Arial"/>
              <a:cs typeface="Arial"/>
            </a:endParaRPr>
          </a:p>
          <a:p>
            <a:pPr marL="12700"/>
            <a:r>
              <a:rPr sz="1400" b="1" dirty="0">
                <a:solidFill>
                  <a:srgbClr val="289CDB"/>
                </a:solidFill>
                <a:latin typeface="Arial"/>
                <a:cs typeface="Arial"/>
              </a:rPr>
              <a:t>e</a:t>
            </a:r>
            <a:r>
              <a:rPr sz="1400" b="1" spc="-10" dirty="0">
                <a:solidFill>
                  <a:srgbClr val="289CDB"/>
                </a:solidFill>
                <a:latin typeface="Arial"/>
                <a:cs typeface="Arial"/>
              </a:rPr>
              <a:t>n</a:t>
            </a:r>
            <a:r>
              <a:rPr sz="1400" b="1" dirty="0">
                <a:solidFill>
                  <a:srgbClr val="289CDB"/>
                </a:solidFill>
                <a:latin typeface="Arial"/>
                <a:cs typeface="Arial"/>
              </a:rPr>
              <a:t>tities</a:t>
            </a:r>
            <a:endParaRPr sz="1400">
              <a:latin typeface="Arial"/>
              <a:cs typeface="Arial"/>
            </a:endParaRPr>
          </a:p>
        </p:txBody>
      </p:sp>
      <p:sp>
        <p:nvSpPr>
          <p:cNvPr id="17" name="object 17"/>
          <p:cNvSpPr txBox="1">
            <a:spLocks noGrp="1"/>
          </p:cNvSpPr>
          <p:nvPr>
            <p:ph type="ftr" sz="quarter" idx="5"/>
          </p:nvPr>
        </p:nvSpPr>
        <p:spPr>
          <a:xfrm>
            <a:off x="5562600" y="6454275"/>
            <a:ext cx="4114800" cy="169277"/>
          </a:xfrm>
          <a:prstGeom prst="rect">
            <a:avLst/>
          </a:prstGeom>
        </p:spPr>
        <p:txBody>
          <a:bodyPr vert="horz" wrap="square" lIns="0" tIns="0" rIns="0" bIns="0" rtlCol="0" anchor="ctr">
            <a:spAutoFit/>
          </a:bodyPr>
          <a:lstStyle/>
          <a:p>
            <a:pPr marL="12700"/>
            <a:r>
              <a:rPr b="1" dirty="0">
                <a:latin typeface="Arial"/>
                <a:cs typeface="Arial"/>
              </a:rPr>
              <a:t>I</a:t>
            </a:r>
            <a:r>
              <a:rPr b="1" dirty="0">
                <a:solidFill>
                  <a:srgbClr val="ED0512"/>
                </a:solidFill>
                <a:latin typeface="Arial"/>
                <a:cs typeface="Arial"/>
              </a:rPr>
              <a:t>4</a:t>
            </a:r>
            <a:r>
              <a:rPr b="1" dirty="0">
                <a:latin typeface="Arial"/>
                <a:cs typeface="Arial"/>
              </a:rPr>
              <a:t>CE</a:t>
            </a:r>
            <a:r>
              <a:rPr b="1" spc="-10" dirty="0">
                <a:latin typeface="Arial"/>
                <a:cs typeface="Arial"/>
              </a:rPr>
              <a:t> </a:t>
            </a:r>
            <a:r>
              <a:rPr spc="10" dirty="0"/>
              <a:t>–</a:t>
            </a:r>
            <a:r>
              <a:rPr spc="-50" dirty="0"/>
              <a:t> </a:t>
            </a:r>
            <a:r>
              <a:rPr spc="-35" dirty="0"/>
              <a:t>Institut</a:t>
            </a:r>
            <a:r>
              <a:rPr spc="-70" dirty="0"/>
              <a:t> </a:t>
            </a:r>
            <a:r>
              <a:rPr spc="15" dirty="0"/>
              <a:t>de</a:t>
            </a:r>
            <a:r>
              <a:rPr spc="-50" dirty="0"/>
              <a:t> </a:t>
            </a:r>
            <a:r>
              <a:rPr spc="5" dirty="0"/>
              <a:t>l’économie</a:t>
            </a:r>
            <a:r>
              <a:rPr spc="-25" dirty="0"/>
              <a:t> </a:t>
            </a:r>
            <a:r>
              <a:rPr spc="-10" dirty="0"/>
              <a:t>pour</a:t>
            </a:r>
            <a:r>
              <a:rPr spc="-50" dirty="0"/>
              <a:t> </a:t>
            </a:r>
            <a:r>
              <a:rPr spc="5" dirty="0"/>
              <a:t>le</a:t>
            </a:r>
            <a:r>
              <a:rPr spc="-40" dirty="0"/>
              <a:t> </a:t>
            </a:r>
            <a:r>
              <a:rPr spc="-5" dirty="0"/>
              <a:t>climat</a:t>
            </a:r>
          </a:p>
        </p:txBody>
      </p:sp>
      <p:sp>
        <p:nvSpPr>
          <p:cNvPr id="18" name="object 18"/>
          <p:cNvSpPr txBox="1">
            <a:spLocks noGrp="1"/>
          </p:cNvSpPr>
          <p:nvPr>
            <p:ph type="sldNum" sz="quarter" idx="7"/>
          </p:nvPr>
        </p:nvSpPr>
        <p:spPr>
          <a:xfrm>
            <a:off x="10134600" y="6454275"/>
            <a:ext cx="2743200" cy="169277"/>
          </a:xfrm>
          <a:prstGeom prst="rect">
            <a:avLst/>
          </a:prstGeom>
        </p:spPr>
        <p:txBody>
          <a:bodyPr vert="horz" wrap="square" lIns="0" tIns="0" rIns="0" bIns="0" rtlCol="0" anchor="ctr">
            <a:spAutoFit/>
          </a:bodyPr>
          <a:lstStyle/>
          <a:p>
            <a:pPr marL="38100"/>
            <a:fld id="{81D60167-4931-47E6-BA6A-407CBD079E47}" type="slidenum">
              <a:rPr spc="10" dirty="0"/>
              <a:pPr marL="38100"/>
              <a:t>139</a:t>
            </a:fld>
            <a:endParaRPr spc="10" dirty="0"/>
          </a:p>
        </p:txBody>
      </p:sp>
      <p:sp>
        <p:nvSpPr>
          <p:cNvPr id="9" name="object 9"/>
          <p:cNvSpPr txBox="1"/>
          <p:nvPr/>
        </p:nvSpPr>
        <p:spPr>
          <a:xfrm>
            <a:off x="1763369" y="3946653"/>
            <a:ext cx="651510" cy="452755"/>
          </a:xfrm>
          <a:prstGeom prst="rect">
            <a:avLst/>
          </a:prstGeom>
        </p:spPr>
        <p:txBody>
          <a:bodyPr vert="horz" wrap="square" lIns="0" tIns="12700" rIns="0" bIns="0" rtlCol="0">
            <a:spAutoFit/>
          </a:bodyPr>
          <a:lstStyle/>
          <a:p>
            <a:pPr marL="12700" marR="5080" indent="15240">
              <a:spcBef>
                <a:spcPts val="100"/>
              </a:spcBef>
            </a:pPr>
            <a:r>
              <a:rPr sz="1400" b="1" spc="-5" dirty="0">
                <a:solidFill>
                  <a:srgbClr val="289CDB"/>
                </a:solidFill>
                <a:latin typeface="Arial"/>
                <a:cs typeface="Arial"/>
              </a:rPr>
              <a:t>Private </a:t>
            </a:r>
            <a:r>
              <a:rPr sz="1400" b="1" spc="-375" dirty="0">
                <a:solidFill>
                  <a:srgbClr val="289CDB"/>
                </a:solidFill>
                <a:latin typeface="Arial"/>
                <a:cs typeface="Arial"/>
              </a:rPr>
              <a:t> </a:t>
            </a:r>
            <a:r>
              <a:rPr sz="1400" b="1" dirty="0">
                <a:solidFill>
                  <a:srgbClr val="289CDB"/>
                </a:solidFill>
                <a:latin typeface="Arial"/>
                <a:cs typeface="Arial"/>
              </a:rPr>
              <a:t>ent</a:t>
            </a:r>
            <a:r>
              <a:rPr sz="1400" b="1" spc="5" dirty="0">
                <a:solidFill>
                  <a:srgbClr val="289CDB"/>
                </a:solidFill>
                <a:latin typeface="Arial"/>
                <a:cs typeface="Arial"/>
              </a:rPr>
              <a:t>i</a:t>
            </a:r>
            <a:r>
              <a:rPr sz="1400" b="1" dirty="0">
                <a:solidFill>
                  <a:srgbClr val="289CDB"/>
                </a:solidFill>
                <a:latin typeface="Arial"/>
                <a:cs typeface="Arial"/>
              </a:rPr>
              <a:t>t</a:t>
            </a:r>
            <a:r>
              <a:rPr sz="1400" b="1" spc="5" dirty="0">
                <a:solidFill>
                  <a:srgbClr val="289CDB"/>
                </a:solidFill>
                <a:latin typeface="Arial"/>
                <a:cs typeface="Arial"/>
              </a:rPr>
              <a:t>i</a:t>
            </a:r>
            <a:r>
              <a:rPr sz="1400" b="1" dirty="0">
                <a:solidFill>
                  <a:srgbClr val="289CDB"/>
                </a:solidFill>
                <a:latin typeface="Arial"/>
                <a:cs typeface="Arial"/>
              </a:rPr>
              <a:t>es</a:t>
            </a:r>
            <a:endParaRPr sz="1400">
              <a:latin typeface="Arial"/>
              <a:cs typeface="Arial"/>
            </a:endParaRPr>
          </a:p>
        </p:txBody>
      </p:sp>
      <p:sp>
        <p:nvSpPr>
          <p:cNvPr id="10" name="object 10"/>
          <p:cNvSpPr txBox="1"/>
          <p:nvPr/>
        </p:nvSpPr>
        <p:spPr>
          <a:xfrm>
            <a:off x="6247638" y="1358850"/>
            <a:ext cx="1183640" cy="454025"/>
          </a:xfrm>
          <a:prstGeom prst="rect">
            <a:avLst/>
          </a:prstGeom>
        </p:spPr>
        <p:txBody>
          <a:bodyPr vert="horz" wrap="square" lIns="0" tIns="13335" rIns="0" bIns="0" rtlCol="0">
            <a:spAutoFit/>
          </a:bodyPr>
          <a:lstStyle/>
          <a:p>
            <a:pPr marL="5715" algn="ctr">
              <a:spcBef>
                <a:spcPts val="105"/>
              </a:spcBef>
            </a:pPr>
            <a:r>
              <a:rPr sz="1400" b="1" spc="-15" dirty="0">
                <a:solidFill>
                  <a:srgbClr val="001F5F"/>
                </a:solidFill>
                <a:latin typeface="Arial"/>
                <a:cs typeface="Arial"/>
              </a:rPr>
              <a:t>Voluntary</a:t>
            </a:r>
            <a:endParaRPr sz="1400">
              <a:latin typeface="Arial"/>
              <a:cs typeface="Arial"/>
            </a:endParaRPr>
          </a:p>
          <a:p>
            <a:pPr algn="ctr">
              <a:spcBef>
                <a:spcPts val="5"/>
              </a:spcBef>
            </a:pPr>
            <a:r>
              <a:rPr sz="1400" b="1" dirty="0">
                <a:solidFill>
                  <a:srgbClr val="001F5F"/>
                </a:solidFill>
                <a:latin typeface="Arial"/>
                <a:cs typeface="Arial"/>
              </a:rPr>
              <a:t>commitments</a:t>
            </a:r>
            <a:endParaRPr sz="1400">
              <a:latin typeface="Arial"/>
              <a:cs typeface="Arial"/>
            </a:endParaRPr>
          </a:p>
        </p:txBody>
      </p:sp>
      <p:sp>
        <p:nvSpPr>
          <p:cNvPr id="11" name="object 11"/>
          <p:cNvSpPr txBox="1"/>
          <p:nvPr/>
        </p:nvSpPr>
        <p:spPr>
          <a:xfrm>
            <a:off x="1978254" y="1982166"/>
            <a:ext cx="3783965" cy="1526059"/>
          </a:xfrm>
          <a:prstGeom prst="rect">
            <a:avLst/>
          </a:prstGeom>
        </p:spPr>
        <p:txBody>
          <a:bodyPr vert="horz" wrap="square" lIns="0" tIns="12700" rIns="0" bIns="0" rtlCol="0">
            <a:spAutoFit/>
          </a:bodyPr>
          <a:lstStyle/>
          <a:p>
            <a:pPr marL="299085" indent="-287020">
              <a:spcBef>
                <a:spcPts val="100"/>
              </a:spcBef>
              <a:buFont typeface="Arial MT"/>
              <a:buChar char="•"/>
              <a:tabLst>
                <a:tab pos="299085" algn="l"/>
                <a:tab pos="299720" algn="l"/>
              </a:tabLst>
            </a:pPr>
            <a:r>
              <a:rPr sz="1200" b="1" dirty="0">
                <a:solidFill>
                  <a:srgbClr val="C84450"/>
                </a:solidFill>
                <a:latin typeface="Arial"/>
                <a:cs typeface="Arial"/>
              </a:rPr>
              <a:t>Financing emissions</a:t>
            </a:r>
            <a:r>
              <a:rPr sz="1200" b="1" spc="-20" dirty="0">
                <a:solidFill>
                  <a:srgbClr val="C84450"/>
                </a:solidFill>
                <a:latin typeface="Arial"/>
                <a:cs typeface="Arial"/>
              </a:rPr>
              <a:t> </a:t>
            </a:r>
            <a:r>
              <a:rPr sz="1200" b="1" dirty="0">
                <a:solidFill>
                  <a:srgbClr val="C84450"/>
                </a:solidFill>
                <a:latin typeface="Arial"/>
                <a:cs typeface="Arial"/>
              </a:rPr>
              <a:t>reductions</a:t>
            </a:r>
            <a:r>
              <a:rPr sz="1200" b="1" spc="-20" dirty="0">
                <a:solidFill>
                  <a:srgbClr val="C84450"/>
                </a:solidFill>
                <a:latin typeface="Arial"/>
                <a:cs typeface="Arial"/>
              </a:rPr>
              <a:t> </a:t>
            </a:r>
            <a:r>
              <a:rPr sz="1200" b="1" dirty="0">
                <a:solidFill>
                  <a:srgbClr val="C84450"/>
                </a:solidFill>
                <a:latin typeface="Arial"/>
                <a:cs typeface="Arial"/>
              </a:rPr>
              <a:t>within</a:t>
            </a:r>
            <a:r>
              <a:rPr sz="1200" b="1" spc="325" dirty="0">
                <a:solidFill>
                  <a:srgbClr val="C84450"/>
                </a:solidFill>
                <a:latin typeface="Arial"/>
                <a:cs typeface="Arial"/>
              </a:rPr>
              <a:t> </a:t>
            </a:r>
            <a:r>
              <a:rPr sz="1200" b="1" dirty="0">
                <a:solidFill>
                  <a:srgbClr val="C84450"/>
                </a:solidFill>
                <a:latin typeface="Arial"/>
                <a:cs typeface="Arial"/>
              </a:rPr>
              <a:t>scope</a:t>
            </a:r>
            <a:r>
              <a:rPr sz="1200" b="1" spc="-15" dirty="0">
                <a:solidFill>
                  <a:srgbClr val="C84450"/>
                </a:solidFill>
                <a:latin typeface="Arial"/>
                <a:cs typeface="Arial"/>
              </a:rPr>
              <a:t> </a:t>
            </a:r>
            <a:r>
              <a:rPr sz="1200" b="1" dirty="0">
                <a:solidFill>
                  <a:srgbClr val="C84450"/>
                </a:solidFill>
                <a:latin typeface="Arial"/>
                <a:cs typeface="Arial"/>
              </a:rPr>
              <a:t>3</a:t>
            </a:r>
            <a:endParaRPr sz="1200">
              <a:latin typeface="Arial"/>
              <a:cs typeface="Arial"/>
            </a:endParaRPr>
          </a:p>
          <a:p>
            <a:pPr marL="299085" indent="-287020">
              <a:spcBef>
                <a:spcPts val="5"/>
              </a:spcBef>
              <a:buFont typeface="Arial MT"/>
              <a:buChar char="•"/>
              <a:tabLst>
                <a:tab pos="299085" algn="l"/>
                <a:tab pos="299720" algn="l"/>
              </a:tabLst>
            </a:pPr>
            <a:r>
              <a:rPr sz="1200" b="1" spc="-5" dirty="0">
                <a:solidFill>
                  <a:srgbClr val="C84450"/>
                </a:solidFill>
                <a:latin typeface="Arial"/>
                <a:cs typeface="Arial"/>
              </a:rPr>
              <a:t>Premium</a:t>
            </a:r>
            <a:r>
              <a:rPr sz="1200" b="1" spc="-25" dirty="0">
                <a:solidFill>
                  <a:srgbClr val="C84450"/>
                </a:solidFill>
                <a:latin typeface="Arial"/>
                <a:cs typeface="Arial"/>
              </a:rPr>
              <a:t> </a:t>
            </a:r>
            <a:r>
              <a:rPr sz="1200" b="1" dirty="0">
                <a:solidFill>
                  <a:srgbClr val="C84450"/>
                </a:solidFill>
                <a:latin typeface="Arial"/>
                <a:cs typeface="Arial"/>
              </a:rPr>
              <a:t>price</a:t>
            </a:r>
            <a:r>
              <a:rPr sz="1200" b="1" spc="-5" dirty="0">
                <a:solidFill>
                  <a:srgbClr val="C84450"/>
                </a:solidFill>
                <a:latin typeface="Arial"/>
                <a:cs typeface="Arial"/>
              </a:rPr>
              <a:t> for</a:t>
            </a:r>
            <a:r>
              <a:rPr sz="1200" b="1" dirty="0">
                <a:solidFill>
                  <a:srgbClr val="C84450"/>
                </a:solidFill>
                <a:latin typeface="Arial"/>
                <a:cs typeface="Arial"/>
              </a:rPr>
              <a:t> low</a:t>
            </a:r>
            <a:r>
              <a:rPr sz="1200" b="1" spc="15" dirty="0">
                <a:solidFill>
                  <a:srgbClr val="C84450"/>
                </a:solidFill>
                <a:latin typeface="Arial"/>
                <a:cs typeface="Arial"/>
              </a:rPr>
              <a:t> </a:t>
            </a:r>
            <a:r>
              <a:rPr sz="1200" b="1" dirty="0">
                <a:solidFill>
                  <a:srgbClr val="C84450"/>
                </a:solidFill>
                <a:latin typeface="Arial"/>
                <a:cs typeface="Arial"/>
              </a:rPr>
              <a:t>carbon</a:t>
            </a:r>
            <a:r>
              <a:rPr sz="1200" b="1" spc="-10" dirty="0">
                <a:solidFill>
                  <a:srgbClr val="C84450"/>
                </a:solidFill>
                <a:latin typeface="Arial"/>
                <a:cs typeface="Arial"/>
              </a:rPr>
              <a:t> </a:t>
            </a:r>
            <a:r>
              <a:rPr sz="1200" b="1" spc="-5" dirty="0">
                <a:solidFill>
                  <a:srgbClr val="C84450"/>
                </a:solidFill>
                <a:latin typeface="Arial"/>
                <a:cs typeface="Arial"/>
              </a:rPr>
              <a:t>products</a:t>
            </a:r>
            <a:endParaRPr sz="1200">
              <a:latin typeface="Arial"/>
              <a:cs typeface="Arial"/>
            </a:endParaRPr>
          </a:p>
          <a:p>
            <a:pPr marL="299085" indent="-287020">
              <a:buFont typeface="Arial MT"/>
              <a:buChar char="•"/>
              <a:tabLst>
                <a:tab pos="299085" algn="l"/>
                <a:tab pos="299720" algn="l"/>
              </a:tabLst>
            </a:pPr>
            <a:r>
              <a:rPr sz="1200" b="1" spc="-5" dirty="0">
                <a:solidFill>
                  <a:srgbClr val="C84450"/>
                </a:solidFill>
                <a:latin typeface="Arial"/>
                <a:cs typeface="Arial"/>
              </a:rPr>
              <a:t>Corporate</a:t>
            </a:r>
            <a:r>
              <a:rPr sz="1200" b="1" spc="-20" dirty="0">
                <a:solidFill>
                  <a:srgbClr val="C84450"/>
                </a:solidFill>
                <a:latin typeface="Arial"/>
                <a:cs typeface="Arial"/>
              </a:rPr>
              <a:t> </a:t>
            </a:r>
            <a:r>
              <a:rPr sz="1200" b="1" dirty="0">
                <a:solidFill>
                  <a:srgbClr val="C84450"/>
                </a:solidFill>
                <a:latin typeface="Arial"/>
                <a:cs typeface="Arial"/>
              </a:rPr>
              <a:t>sustainability</a:t>
            </a:r>
            <a:r>
              <a:rPr sz="1200" b="1" spc="-5" dirty="0">
                <a:solidFill>
                  <a:srgbClr val="C84450"/>
                </a:solidFill>
                <a:latin typeface="Arial"/>
                <a:cs typeface="Arial"/>
              </a:rPr>
              <a:t> reporting</a:t>
            </a:r>
            <a:endParaRPr sz="1200">
              <a:latin typeface="Arial"/>
              <a:cs typeface="Arial"/>
            </a:endParaRPr>
          </a:p>
          <a:p>
            <a:pPr marL="341630" indent="-329565">
              <a:buFont typeface="Arial MT"/>
              <a:buChar char="•"/>
              <a:tabLst>
                <a:tab pos="341630" algn="l"/>
                <a:tab pos="342265" algn="l"/>
              </a:tabLst>
            </a:pPr>
            <a:r>
              <a:rPr sz="1200" b="1" spc="-5" dirty="0">
                <a:solidFill>
                  <a:srgbClr val="C84450"/>
                </a:solidFill>
                <a:latin typeface="Arial"/>
                <a:cs typeface="Arial"/>
              </a:rPr>
              <a:t>etc.</a:t>
            </a:r>
            <a:endParaRPr sz="1200">
              <a:latin typeface="Arial"/>
              <a:cs typeface="Arial"/>
            </a:endParaRPr>
          </a:p>
          <a:p>
            <a:pPr>
              <a:spcBef>
                <a:spcPts val="50"/>
              </a:spcBef>
            </a:pPr>
            <a:endParaRPr sz="1350">
              <a:latin typeface="Arial"/>
              <a:cs typeface="Arial"/>
            </a:endParaRPr>
          </a:p>
          <a:p>
            <a:pPr marL="88900" algn="ctr"/>
            <a:r>
              <a:rPr sz="1200" b="1" spc="-5" dirty="0">
                <a:solidFill>
                  <a:srgbClr val="C84450"/>
                </a:solidFill>
                <a:latin typeface="Arial"/>
                <a:cs typeface="Arial"/>
              </a:rPr>
              <a:t>For</a:t>
            </a:r>
            <a:r>
              <a:rPr sz="1200" b="1" spc="-25" dirty="0">
                <a:solidFill>
                  <a:srgbClr val="C84450"/>
                </a:solidFill>
                <a:latin typeface="Arial"/>
                <a:cs typeface="Arial"/>
              </a:rPr>
              <a:t> </a:t>
            </a:r>
            <a:r>
              <a:rPr sz="1200" b="1" dirty="0">
                <a:solidFill>
                  <a:srgbClr val="C84450"/>
                </a:solidFill>
                <a:latin typeface="Arial"/>
                <a:cs typeface="Arial"/>
              </a:rPr>
              <a:t>example:</a:t>
            </a:r>
            <a:endParaRPr sz="1200">
              <a:latin typeface="Arial"/>
              <a:cs typeface="Arial"/>
            </a:endParaRPr>
          </a:p>
          <a:p>
            <a:pPr marL="593725" marR="498475" algn="ctr"/>
            <a:r>
              <a:rPr sz="1200" spc="25" dirty="0">
                <a:solidFill>
                  <a:srgbClr val="C84450"/>
                </a:solidFill>
                <a:latin typeface="Tahoma"/>
                <a:cs typeface="Tahoma"/>
              </a:rPr>
              <a:t>Biodiesel</a:t>
            </a:r>
            <a:r>
              <a:rPr sz="1200" spc="-80" dirty="0">
                <a:solidFill>
                  <a:srgbClr val="C84450"/>
                </a:solidFill>
                <a:latin typeface="Tahoma"/>
                <a:cs typeface="Tahoma"/>
              </a:rPr>
              <a:t> </a:t>
            </a:r>
            <a:r>
              <a:rPr sz="1200" dirty="0">
                <a:solidFill>
                  <a:srgbClr val="C84450"/>
                </a:solidFill>
                <a:latin typeface="Tahoma"/>
                <a:cs typeface="Tahoma"/>
              </a:rPr>
              <a:t>producer</a:t>
            </a:r>
            <a:r>
              <a:rPr sz="1200" spc="-80" dirty="0">
                <a:solidFill>
                  <a:srgbClr val="C84450"/>
                </a:solidFill>
                <a:latin typeface="Tahoma"/>
                <a:cs typeface="Tahoma"/>
              </a:rPr>
              <a:t> </a:t>
            </a:r>
            <a:r>
              <a:rPr sz="1200" spc="-5" dirty="0">
                <a:solidFill>
                  <a:srgbClr val="C84450"/>
                </a:solidFill>
                <a:latin typeface="Tahoma"/>
                <a:cs typeface="Tahoma"/>
              </a:rPr>
              <a:t>offers</a:t>
            </a:r>
            <a:r>
              <a:rPr sz="1200" spc="-80" dirty="0">
                <a:solidFill>
                  <a:srgbClr val="C84450"/>
                </a:solidFill>
                <a:latin typeface="Tahoma"/>
                <a:cs typeface="Tahoma"/>
              </a:rPr>
              <a:t> </a:t>
            </a:r>
            <a:r>
              <a:rPr sz="1200" spc="-5" dirty="0">
                <a:solidFill>
                  <a:srgbClr val="C84450"/>
                </a:solidFill>
                <a:latin typeface="Tahoma"/>
                <a:cs typeface="Tahoma"/>
              </a:rPr>
              <a:t>premium</a:t>
            </a:r>
            <a:r>
              <a:rPr sz="1200" spc="-65" dirty="0">
                <a:solidFill>
                  <a:srgbClr val="C84450"/>
                </a:solidFill>
                <a:latin typeface="Tahoma"/>
                <a:cs typeface="Tahoma"/>
              </a:rPr>
              <a:t> </a:t>
            </a:r>
            <a:r>
              <a:rPr sz="1200" spc="5" dirty="0">
                <a:solidFill>
                  <a:srgbClr val="C84450"/>
                </a:solidFill>
                <a:latin typeface="Tahoma"/>
                <a:cs typeface="Tahoma"/>
              </a:rPr>
              <a:t>price </a:t>
            </a:r>
            <a:r>
              <a:rPr sz="1200" spc="-360" dirty="0">
                <a:solidFill>
                  <a:srgbClr val="C84450"/>
                </a:solidFill>
                <a:latin typeface="Tahoma"/>
                <a:cs typeface="Tahoma"/>
              </a:rPr>
              <a:t> </a:t>
            </a:r>
            <a:r>
              <a:rPr sz="1200" spc="-20" dirty="0">
                <a:solidFill>
                  <a:srgbClr val="C84450"/>
                </a:solidFill>
                <a:latin typeface="Tahoma"/>
                <a:cs typeface="Tahoma"/>
              </a:rPr>
              <a:t>for</a:t>
            </a:r>
            <a:r>
              <a:rPr sz="1200" spc="-60" dirty="0">
                <a:solidFill>
                  <a:srgbClr val="C84450"/>
                </a:solidFill>
                <a:latin typeface="Tahoma"/>
                <a:cs typeface="Tahoma"/>
              </a:rPr>
              <a:t> </a:t>
            </a:r>
            <a:r>
              <a:rPr sz="1200" spc="-10" dirty="0">
                <a:solidFill>
                  <a:srgbClr val="C84450"/>
                </a:solidFill>
                <a:latin typeface="Tahoma"/>
                <a:cs typeface="Tahoma"/>
              </a:rPr>
              <a:t>low</a:t>
            </a:r>
            <a:r>
              <a:rPr sz="1200" spc="-55" dirty="0">
                <a:solidFill>
                  <a:srgbClr val="C84450"/>
                </a:solidFill>
                <a:latin typeface="Tahoma"/>
                <a:cs typeface="Tahoma"/>
              </a:rPr>
              <a:t> </a:t>
            </a:r>
            <a:r>
              <a:rPr sz="1200" spc="10" dirty="0">
                <a:solidFill>
                  <a:srgbClr val="C84450"/>
                </a:solidFill>
                <a:latin typeface="Tahoma"/>
                <a:cs typeface="Tahoma"/>
              </a:rPr>
              <a:t>carbon</a:t>
            </a:r>
            <a:r>
              <a:rPr sz="1200" spc="-75" dirty="0">
                <a:solidFill>
                  <a:srgbClr val="C84450"/>
                </a:solidFill>
                <a:latin typeface="Tahoma"/>
                <a:cs typeface="Tahoma"/>
              </a:rPr>
              <a:t> </a:t>
            </a:r>
            <a:r>
              <a:rPr sz="1200" spc="20" dirty="0">
                <a:solidFill>
                  <a:srgbClr val="C84450"/>
                </a:solidFill>
                <a:latin typeface="Tahoma"/>
                <a:cs typeface="Tahoma"/>
              </a:rPr>
              <a:t>rapeseed</a:t>
            </a:r>
            <a:r>
              <a:rPr sz="1200" spc="-80" dirty="0">
                <a:solidFill>
                  <a:srgbClr val="C84450"/>
                </a:solidFill>
                <a:latin typeface="Tahoma"/>
                <a:cs typeface="Tahoma"/>
              </a:rPr>
              <a:t> </a:t>
            </a:r>
            <a:r>
              <a:rPr sz="1200" spc="-10" dirty="0">
                <a:solidFill>
                  <a:srgbClr val="C84450"/>
                </a:solidFill>
                <a:latin typeface="Tahoma"/>
                <a:cs typeface="Tahoma"/>
              </a:rPr>
              <a:t>or</a:t>
            </a:r>
            <a:r>
              <a:rPr sz="1200" spc="-45" dirty="0">
                <a:solidFill>
                  <a:srgbClr val="C84450"/>
                </a:solidFill>
                <a:latin typeface="Tahoma"/>
                <a:cs typeface="Tahoma"/>
              </a:rPr>
              <a:t> </a:t>
            </a:r>
            <a:r>
              <a:rPr sz="1200" spc="-5" dirty="0">
                <a:solidFill>
                  <a:srgbClr val="C84450"/>
                </a:solidFill>
                <a:latin typeface="Tahoma"/>
                <a:cs typeface="Tahoma"/>
              </a:rPr>
              <a:t>sunflower</a:t>
            </a:r>
            <a:endParaRPr sz="1200">
              <a:latin typeface="Tahoma"/>
              <a:cs typeface="Tahoma"/>
            </a:endParaRPr>
          </a:p>
        </p:txBody>
      </p:sp>
      <p:sp>
        <p:nvSpPr>
          <p:cNvPr id="12" name="object 12"/>
          <p:cNvSpPr txBox="1"/>
          <p:nvPr/>
        </p:nvSpPr>
        <p:spPr>
          <a:xfrm>
            <a:off x="6242431" y="2017903"/>
            <a:ext cx="3937635" cy="1549400"/>
          </a:xfrm>
          <a:prstGeom prst="rect">
            <a:avLst/>
          </a:prstGeom>
        </p:spPr>
        <p:txBody>
          <a:bodyPr vert="horz" wrap="square" lIns="0" tIns="12700" rIns="0" bIns="0" rtlCol="0">
            <a:spAutoFit/>
          </a:bodyPr>
          <a:lstStyle/>
          <a:p>
            <a:pPr marL="688975" indent="-287020">
              <a:spcBef>
                <a:spcPts val="100"/>
              </a:spcBef>
              <a:buFont typeface="Arial MT"/>
              <a:buChar char="•"/>
              <a:tabLst>
                <a:tab pos="688975" algn="l"/>
                <a:tab pos="689610" algn="l"/>
              </a:tabLst>
            </a:pPr>
            <a:r>
              <a:rPr sz="1200" b="1" dirty="0">
                <a:solidFill>
                  <a:srgbClr val="C84450"/>
                </a:solidFill>
                <a:latin typeface="Arial"/>
                <a:cs typeface="Arial"/>
              </a:rPr>
              <a:t>Subsidies</a:t>
            </a:r>
            <a:endParaRPr sz="1200">
              <a:latin typeface="Arial"/>
              <a:cs typeface="Arial"/>
            </a:endParaRPr>
          </a:p>
          <a:p>
            <a:pPr marL="688975" indent="-287020">
              <a:buFont typeface="Arial MT"/>
              <a:buChar char="•"/>
              <a:tabLst>
                <a:tab pos="688975" algn="l"/>
                <a:tab pos="689610" algn="l"/>
              </a:tabLst>
            </a:pPr>
            <a:r>
              <a:rPr sz="1200" b="1" spc="-5" dirty="0">
                <a:solidFill>
                  <a:srgbClr val="C84450"/>
                </a:solidFill>
                <a:latin typeface="Arial"/>
                <a:cs typeface="Arial"/>
              </a:rPr>
              <a:t>Direct</a:t>
            </a:r>
            <a:r>
              <a:rPr sz="1200" b="1" spc="-45" dirty="0">
                <a:solidFill>
                  <a:srgbClr val="C84450"/>
                </a:solidFill>
                <a:latin typeface="Arial"/>
                <a:cs typeface="Arial"/>
              </a:rPr>
              <a:t> </a:t>
            </a:r>
            <a:r>
              <a:rPr sz="1200" b="1" spc="-5" dirty="0">
                <a:solidFill>
                  <a:srgbClr val="C84450"/>
                </a:solidFill>
                <a:latin typeface="Arial"/>
                <a:cs typeface="Arial"/>
              </a:rPr>
              <a:t>investments</a:t>
            </a:r>
            <a:endParaRPr sz="1200">
              <a:latin typeface="Arial"/>
              <a:cs typeface="Arial"/>
            </a:endParaRPr>
          </a:p>
          <a:p>
            <a:pPr marL="688975" indent="-287020">
              <a:buFont typeface="Arial MT"/>
              <a:buChar char="•"/>
              <a:tabLst>
                <a:tab pos="688975" algn="l"/>
                <a:tab pos="689610" algn="l"/>
              </a:tabLst>
            </a:pPr>
            <a:r>
              <a:rPr sz="1200" b="1" spc="-5" dirty="0">
                <a:solidFill>
                  <a:srgbClr val="C84450"/>
                </a:solidFill>
                <a:latin typeface="Arial"/>
                <a:cs typeface="Arial"/>
              </a:rPr>
              <a:t>Eco-schemes</a:t>
            </a:r>
            <a:endParaRPr sz="1200">
              <a:latin typeface="Arial"/>
              <a:cs typeface="Arial"/>
            </a:endParaRPr>
          </a:p>
          <a:p>
            <a:pPr marL="688975" indent="-287020">
              <a:buFont typeface="Arial MT"/>
              <a:buChar char="•"/>
              <a:tabLst>
                <a:tab pos="688975" algn="l"/>
                <a:tab pos="689610" algn="l"/>
              </a:tabLst>
            </a:pPr>
            <a:r>
              <a:rPr sz="1200" b="1" spc="-5" dirty="0">
                <a:solidFill>
                  <a:srgbClr val="C84450"/>
                </a:solidFill>
                <a:latin typeface="Arial"/>
                <a:cs typeface="Arial"/>
              </a:rPr>
              <a:t>etc.</a:t>
            </a:r>
            <a:endParaRPr sz="1200">
              <a:latin typeface="Arial"/>
              <a:cs typeface="Arial"/>
            </a:endParaRPr>
          </a:p>
          <a:p>
            <a:pPr marL="1492250">
              <a:spcBef>
                <a:spcPts val="475"/>
              </a:spcBef>
            </a:pPr>
            <a:r>
              <a:rPr sz="1200" b="1" spc="-5" dirty="0">
                <a:solidFill>
                  <a:srgbClr val="C84450"/>
                </a:solidFill>
                <a:latin typeface="Arial"/>
                <a:cs typeface="Arial"/>
              </a:rPr>
              <a:t>For</a:t>
            </a:r>
            <a:r>
              <a:rPr sz="1200" b="1" spc="-25" dirty="0">
                <a:solidFill>
                  <a:srgbClr val="C84450"/>
                </a:solidFill>
                <a:latin typeface="Arial"/>
                <a:cs typeface="Arial"/>
              </a:rPr>
              <a:t> </a:t>
            </a:r>
            <a:r>
              <a:rPr sz="1200" b="1" dirty="0">
                <a:solidFill>
                  <a:srgbClr val="C84450"/>
                </a:solidFill>
                <a:latin typeface="Arial"/>
                <a:cs typeface="Arial"/>
              </a:rPr>
              <a:t>example:</a:t>
            </a:r>
            <a:endParaRPr sz="1200">
              <a:latin typeface="Arial"/>
              <a:cs typeface="Arial"/>
            </a:endParaRPr>
          </a:p>
          <a:p>
            <a:pPr marL="12700" marR="5080" algn="ctr"/>
            <a:r>
              <a:rPr sz="1200" spc="20" dirty="0">
                <a:solidFill>
                  <a:srgbClr val="C84450"/>
                </a:solidFill>
                <a:latin typeface="Tahoma"/>
                <a:cs typeface="Tahoma"/>
              </a:rPr>
              <a:t>The</a:t>
            </a:r>
            <a:r>
              <a:rPr sz="1200" spc="-60" dirty="0">
                <a:solidFill>
                  <a:srgbClr val="C84450"/>
                </a:solidFill>
                <a:latin typeface="Tahoma"/>
                <a:cs typeface="Tahoma"/>
              </a:rPr>
              <a:t> </a:t>
            </a:r>
            <a:r>
              <a:rPr sz="1200" spc="20" dirty="0">
                <a:solidFill>
                  <a:srgbClr val="C84450"/>
                </a:solidFill>
                <a:latin typeface="Tahoma"/>
                <a:cs typeface="Tahoma"/>
              </a:rPr>
              <a:t>French</a:t>
            </a:r>
            <a:r>
              <a:rPr sz="1200" spc="-40" dirty="0">
                <a:solidFill>
                  <a:srgbClr val="C84450"/>
                </a:solidFill>
                <a:latin typeface="Tahoma"/>
                <a:cs typeface="Tahoma"/>
              </a:rPr>
              <a:t> </a:t>
            </a:r>
            <a:r>
              <a:rPr sz="1200" spc="25" dirty="0">
                <a:solidFill>
                  <a:srgbClr val="C84450"/>
                </a:solidFill>
                <a:latin typeface="Tahoma"/>
                <a:cs typeface="Tahoma"/>
              </a:rPr>
              <a:t>Recovery</a:t>
            </a:r>
            <a:r>
              <a:rPr sz="1200" spc="-60" dirty="0">
                <a:solidFill>
                  <a:srgbClr val="C84450"/>
                </a:solidFill>
                <a:latin typeface="Tahoma"/>
                <a:cs typeface="Tahoma"/>
              </a:rPr>
              <a:t> </a:t>
            </a:r>
            <a:r>
              <a:rPr sz="1200" spc="5" dirty="0">
                <a:solidFill>
                  <a:srgbClr val="C84450"/>
                </a:solidFill>
                <a:latin typeface="Tahoma"/>
                <a:cs typeface="Tahoma"/>
              </a:rPr>
              <a:t>plan</a:t>
            </a:r>
            <a:r>
              <a:rPr sz="1200" spc="-50" dirty="0">
                <a:solidFill>
                  <a:srgbClr val="C84450"/>
                </a:solidFill>
                <a:latin typeface="Tahoma"/>
                <a:cs typeface="Tahoma"/>
              </a:rPr>
              <a:t> </a:t>
            </a:r>
            <a:r>
              <a:rPr sz="1200" spc="5" dirty="0">
                <a:solidFill>
                  <a:srgbClr val="C84450"/>
                </a:solidFill>
                <a:latin typeface="Tahoma"/>
                <a:cs typeface="Tahoma"/>
              </a:rPr>
              <a:t>financed</a:t>
            </a:r>
            <a:r>
              <a:rPr sz="1200" spc="-80" dirty="0">
                <a:solidFill>
                  <a:srgbClr val="C84450"/>
                </a:solidFill>
                <a:latin typeface="Tahoma"/>
                <a:cs typeface="Tahoma"/>
              </a:rPr>
              <a:t> </a:t>
            </a:r>
            <a:r>
              <a:rPr sz="1200" spc="-10" dirty="0">
                <a:solidFill>
                  <a:srgbClr val="C84450"/>
                </a:solidFill>
                <a:latin typeface="Tahoma"/>
                <a:cs typeface="Tahoma"/>
              </a:rPr>
              <a:t>the</a:t>
            </a:r>
            <a:r>
              <a:rPr sz="1200" spc="-40" dirty="0">
                <a:solidFill>
                  <a:srgbClr val="C84450"/>
                </a:solidFill>
                <a:latin typeface="Tahoma"/>
                <a:cs typeface="Tahoma"/>
              </a:rPr>
              <a:t> </a:t>
            </a:r>
            <a:r>
              <a:rPr sz="1200" spc="10" dirty="0">
                <a:solidFill>
                  <a:srgbClr val="C84450"/>
                </a:solidFill>
                <a:latin typeface="Tahoma"/>
                <a:cs typeface="Tahoma"/>
              </a:rPr>
              <a:t>carbon</a:t>
            </a:r>
            <a:r>
              <a:rPr sz="1200" spc="-65" dirty="0">
                <a:solidFill>
                  <a:srgbClr val="C84450"/>
                </a:solidFill>
                <a:latin typeface="Tahoma"/>
                <a:cs typeface="Tahoma"/>
              </a:rPr>
              <a:t> </a:t>
            </a:r>
            <a:r>
              <a:rPr sz="1200" spc="20" dirty="0">
                <a:solidFill>
                  <a:srgbClr val="C84450"/>
                </a:solidFill>
                <a:latin typeface="Tahoma"/>
                <a:cs typeface="Tahoma"/>
              </a:rPr>
              <a:t>balance</a:t>
            </a:r>
            <a:r>
              <a:rPr sz="1200" spc="-75" dirty="0">
                <a:solidFill>
                  <a:srgbClr val="C84450"/>
                </a:solidFill>
                <a:latin typeface="Tahoma"/>
                <a:cs typeface="Tahoma"/>
              </a:rPr>
              <a:t> </a:t>
            </a:r>
            <a:r>
              <a:rPr sz="1200" spc="-15" dirty="0">
                <a:solidFill>
                  <a:srgbClr val="C84450"/>
                </a:solidFill>
                <a:latin typeface="Tahoma"/>
                <a:cs typeface="Tahoma"/>
              </a:rPr>
              <a:t>of </a:t>
            </a:r>
            <a:r>
              <a:rPr sz="1200" spc="-360" dirty="0">
                <a:solidFill>
                  <a:srgbClr val="C84450"/>
                </a:solidFill>
                <a:latin typeface="Tahoma"/>
                <a:cs typeface="Tahoma"/>
              </a:rPr>
              <a:t> </a:t>
            </a:r>
            <a:r>
              <a:rPr sz="1200" spc="35" dirty="0">
                <a:solidFill>
                  <a:srgbClr val="C84450"/>
                </a:solidFill>
                <a:latin typeface="Tahoma"/>
                <a:cs typeface="Tahoma"/>
              </a:rPr>
              <a:t>a </a:t>
            </a:r>
            <a:r>
              <a:rPr sz="1200" spc="-5" dirty="0">
                <a:solidFill>
                  <a:srgbClr val="C84450"/>
                </a:solidFill>
                <a:latin typeface="Tahoma"/>
                <a:cs typeface="Tahoma"/>
              </a:rPr>
              <a:t>number </a:t>
            </a:r>
            <a:r>
              <a:rPr sz="1200" spc="-20" dirty="0">
                <a:solidFill>
                  <a:srgbClr val="C84450"/>
                </a:solidFill>
                <a:latin typeface="Tahoma"/>
                <a:cs typeface="Tahoma"/>
              </a:rPr>
              <a:t>of</a:t>
            </a:r>
            <a:r>
              <a:rPr sz="1200" spc="-15" dirty="0">
                <a:solidFill>
                  <a:srgbClr val="C84450"/>
                </a:solidFill>
                <a:latin typeface="Tahoma"/>
                <a:cs typeface="Tahoma"/>
              </a:rPr>
              <a:t> </a:t>
            </a:r>
            <a:r>
              <a:rPr sz="1200" dirty="0">
                <a:solidFill>
                  <a:srgbClr val="C84450"/>
                </a:solidFill>
                <a:latin typeface="Tahoma"/>
                <a:cs typeface="Tahoma"/>
              </a:rPr>
              <a:t>farms </a:t>
            </a:r>
            <a:r>
              <a:rPr sz="1200" spc="-15" dirty="0">
                <a:solidFill>
                  <a:srgbClr val="C84450"/>
                </a:solidFill>
                <a:latin typeface="Tahoma"/>
                <a:cs typeface="Tahoma"/>
              </a:rPr>
              <a:t>prior </a:t>
            </a:r>
            <a:r>
              <a:rPr sz="1200" spc="-30" dirty="0">
                <a:solidFill>
                  <a:srgbClr val="C84450"/>
                </a:solidFill>
                <a:latin typeface="Tahoma"/>
                <a:cs typeface="Tahoma"/>
              </a:rPr>
              <a:t>to </a:t>
            </a:r>
            <a:r>
              <a:rPr sz="1200" spc="-10" dirty="0">
                <a:solidFill>
                  <a:srgbClr val="C84450"/>
                </a:solidFill>
                <a:latin typeface="Tahoma"/>
                <a:cs typeface="Tahoma"/>
              </a:rPr>
              <a:t>entering the </a:t>
            </a:r>
            <a:r>
              <a:rPr sz="1200" spc="100" dirty="0">
                <a:solidFill>
                  <a:srgbClr val="C84450"/>
                </a:solidFill>
                <a:latin typeface="Tahoma"/>
                <a:cs typeface="Tahoma"/>
              </a:rPr>
              <a:t>LBC </a:t>
            </a:r>
            <a:r>
              <a:rPr sz="1200" spc="-45" dirty="0">
                <a:solidFill>
                  <a:srgbClr val="C84450"/>
                </a:solidFill>
                <a:latin typeface="Tahoma"/>
                <a:cs typeface="Tahoma"/>
              </a:rPr>
              <a:t>(« </a:t>
            </a:r>
            <a:r>
              <a:rPr sz="1200" spc="40" dirty="0">
                <a:solidFill>
                  <a:srgbClr val="C84450"/>
                </a:solidFill>
                <a:latin typeface="Tahoma"/>
                <a:cs typeface="Tahoma"/>
              </a:rPr>
              <a:t>Bons </a:t>
            </a:r>
            <a:r>
              <a:rPr sz="1200" spc="45" dirty="0">
                <a:solidFill>
                  <a:srgbClr val="C84450"/>
                </a:solidFill>
                <a:latin typeface="Tahoma"/>
                <a:cs typeface="Tahoma"/>
              </a:rPr>
              <a:t> </a:t>
            </a:r>
            <a:r>
              <a:rPr sz="1200" spc="10" dirty="0">
                <a:solidFill>
                  <a:srgbClr val="C84450"/>
                </a:solidFill>
                <a:latin typeface="Tahoma"/>
                <a:cs typeface="Tahoma"/>
              </a:rPr>
              <a:t>diagnostics</a:t>
            </a:r>
            <a:r>
              <a:rPr sz="1200" spc="-85" dirty="0">
                <a:solidFill>
                  <a:srgbClr val="C84450"/>
                </a:solidFill>
                <a:latin typeface="Tahoma"/>
                <a:cs typeface="Tahoma"/>
              </a:rPr>
              <a:t> </a:t>
            </a:r>
            <a:r>
              <a:rPr sz="1200" spc="15" dirty="0">
                <a:solidFill>
                  <a:srgbClr val="C84450"/>
                </a:solidFill>
                <a:latin typeface="Tahoma"/>
                <a:cs typeface="Tahoma"/>
              </a:rPr>
              <a:t>carbone</a:t>
            </a:r>
            <a:r>
              <a:rPr sz="1200" spc="-40" dirty="0">
                <a:solidFill>
                  <a:srgbClr val="C84450"/>
                </a:solidFill>
                <a:latin typeface="Tahoma"/>
                <a:cs typeface="Tahoma"/>
              </a:rPr>
              <a:t> »)</a:t>
            </a:r>
            <a:endParaRPr sz="1200">
              <a:latin typeface="Tahoma"/>
              <a:cs typeface="Tahoma"/>
            </a:endParaRPr>
          </a:p>
        </p:txBody>
      </p:sp>
      <p:sp>
        <p:nvSpPr>
          <p:cNvPr id="13" name="object 13"/>
          <p:cNvSpPr txBox="1"/>
          <p:nvPr/>
        </p:nvSpPr>
        <p:spPr>
          <a:xfrm>
            <a:off x="1932839" y="4659629"/>
            <a:ext cx="3498215" cy="391160"/>
          </a:xfrm>
          <a:prstGeom prst="rect">
            <a:avLst/>
          </a:prstGeom>
        </p:spPr>
        <p:txBody>
          <a:bodyPr vert="horz" wrap="square" lIns="0" tIns="12700" rIns="0" bIns="0" rtlCol="0">
            <a:spAutoFit/>
          </a:bodyPr>
          <a:lstStyle/>
          <a:p>
            <a:pPr marL="299085" indent="-287020">
              <a:spcBef>
                <a:spcPts val="100"/>
              </a:spcBef>
              <a:buFont typeface="Arial MT"/>
              <a:buChar char="•"/>
              <a:tabLst>
                <a:tab pos="299085" algn="l"/>
                <a:tab pos="299720" algn="l"/>
              </a:tabLst>
            </a:pPr>
            <a:r>
              <a:rPr sz="1200" b="1" spc="-5" dirty="0">
                <a:solidFill>
                  <a:srgbClr val="C84450"/>
                </a:solidFill>
                <a:latin typeface="Arial"/>
                <a:cs typeface="Arial"/>
              </a:rPr>
              <a:t>Requirements</a:t>
            </a:r>
            <a:r>
              <a:rPr sz="1200" b="1" spc="-15" dirty="0">
                <a:solidFill>
                  <a:srgbClr val="C84450"/>
                </a:solidFill>
                <a:latin typeface="Arial"/>
                <a:cs typeface="Arial"/>
              </a:rPr>
              <a:t> </a:t>
            </a:r>
            <a:r>
              <a:rPr sz="1200" b="1" spc="-5" dirty="0">
                <a:solidFill>
                  <a:srgbClr val="C84450"/>
                </a:solidFill>
                <a:latin typeface="Arial"/>
                <a:cs typeface="Arial"/>
              </a:rPr>
              <a:t>on</a:t>
            </a:r>
            <a:r>
              <a:rPr sz="1200" b="1" spc="20" dirty="0">
                <a:solidFill>
                  <a:srgbClr val="C84450"/>
                </a:solidFill>
                <a:latin typeface="Arial"/>
                <a:cs typeface="Arial"/>
              </a:rPr>
              <a:t> </a:t>
            </a:r>
            <a:r>
              <a:rPr sz="1200" b="1" dirty="0">
                <a:solidFill>
                  <a:srgbClr val="C84450"/>
                </a:solidFill>
                <a:latin typeface="Arial"/>
                <a:cs typeface="Arial"/>
              </a:rPr>
              <a:t>sustainable</a:t>
            </a:r>
            <a:r>
              <a:rPr sz="1200" b="1" spc="-10" dirty="0">
                <a:solidFill>
                  <a:srgbClr val="C84450"/>
                </a:solidFill>
                <a:latin typeface="Arial"/>
                <a:cs typeface="Arial"/>
              </a:rPr>
              <a:t> </a:t>
            </a:r>
            <a:r>
              <a:rPr sz="1200" b="1" spc="-5" dirty="0">
                <a:solidFill>
                  <a:srgbClr val="C84450"/>
                </a:solidFill>
                <a:latin typeface="Arial"/>
                <a:cs typeface="Arial"/>
              </a:rPr>
              <a:t>procurements</a:t>
            </a:r>
            <a:endParaRPr sz="1200">
              <a:latin typeface="Arial"/>
              <a:cs typeface="Arial"/>
            </a:endParaRPr>
          </a:p>
          <a:p>
            <a:pPr marL="299085" indent="-287020">
              <a:buFont typeface="Arial MT"/>
              <a:buChar char="•"/>
              <a:tabLst>
                <a:tab pos="299085" algn="l"/>
                <a:tab pos="299720" algn="l"/>
              </a:tabLst>
            </a:pPr>
            <a:r>
              <a:rPr sz="1200" b="1" spc="-5" dirty="0">
                <a:solidFill>
                  <a:srgbClr val="C84450"/>
                </a:solidFill>
                <a:latin typeface="Arial"/>
                <a:cs typeface="Arial"/>
              </a:rPr>
              <a:t>etc.</a:t>
            </a:r>
            <a:endParaRPr sz="1200">
              <a:latin typeface="Arial"/>
              <a:cs typeface="Arial"/>
            </a:endParaRPr>
          </a:p>
        </p:txBody>
      </p:sp>
      <p:sp>
        <p:nvSpPr>
          <p:cNvPr id="14" name="object 14"/>
          <p:cNvSpPr txBox="1"/>
          <p:nvPr/>
        </p:nvSpPr>
        <p:spPr>
          <a:xfrm>
            <a:off x="6384417" y="4509642"/>
            <a:ext cx="4113529" cy="2123658"/>
          </a:xfrm>
          <a:prstGeom prst="rect">
            <a:avLst/>
          </a:prstGeom>
        </p:spPr>
        <p:txBody>
          <a:bodyPr vert="horz" wrap="square" lIns="0" tIns="12700" rIns="0" bIns="0" rtlCol="0">
            <a:spAutoFit/>
          </a:bodyPr>
          <a:lstStyle/>
          <a:p>
            <a:pPr marL="547370" indent="-287020">
              <a:spcBef>
                <a:spcPts val="100"/>
              </a:spcBef>
              <a:buFont typeface="Arial MT"/>
              <a:buChar char="•"/>
              <a:tabLst>
                <a:tab pos="546735" algn="l"/>
                <a:tab pos="547370" algn="l"/>
              </a:tabLst>
            </a:pPr>
            <a:r>
              <a:rPr sz="1200" b="1" spc="-5" dirty="0">
                <a:solidFill>
                  <a:srgbClr val="C84450"/>
                </a:solidFill>
                <a:latin typeface="Arial"/>
                <a:cs typeface="Arial"/>
              </a:rPr>
              <a:t>Environmental</a:t>
            </a:r>
            <a:r>
              <a:rPr sz="1200" b="1" spc="25" dirty="0">
                <a:solidFill>
                  <a:srgbClr val="C84450"/>
                </a:solidFill>
                <a:latin typeface="Arial"/>
                <a:cs typeface="Arial"/>
              </a:rPr>
              <a:t> </a:t>
            </a:r>
            <a:r>
              <a:rPr sz="1200" b="1" spc="-5" dirty="0">
                <a:solidFill>
                  <a:srgbClr val="C84450"/>
                </a:solidFill>
                <a:latin typeface="Arial"/>
                <a:cs typeface="Arial"/>
              </a:rPr>
              <a:t>conditionality</a:t>
            </a:r>
            <a:r>
              <a:rPr sz="1200" b="1" spc="25" dirty="0">
                <a:solidFill>
                  <a:srgbClr val="C84450"/>
                </a:solidFill>
                <a:latin typeface="Arial"/>
                <a:cs typeface="Arial"/>
              </a:rPr>
              <a:t> </a:t>
            </a:r>
            <a:r>
              <a:rPr sz="1200" b="1" dirty="0">
                <a:solidFill>
                  <a:srgbClr val="C84450"/>
                </a:solidFill>
                <a:latin typeface="Arial"/>
                <a:cs typeface="Arial"/>
              </a:rPr>
              <a:t>of</a:t>
            </a:r>
            <a:r>
              <a:rPr sz="1200" b="1" spc="10" dirty="0">
                <a:solidFill>
                  <a:srgbClr val="C84450"/>
                </a:solidFill>
                <a:latin typeface="Arial"/>
                <a:cs typeface="Arial"/>
              </a:rPr>
              <a:t> </a:t>
            </a:r>
            <a:r>
              <a:rPr sz="1200" b="1" spc="-5" dirty="0">
                <a:solidFill>
                  <a:srgbClr val="C84450"/>
                </a:solidFill>
                <a:latin typeface="Arial"/>
                <a:cs typeface="Arial"/>
              </a:rPr>
              <a:t>aids</a:t>
            </a:r>
            <a:endParaRPr sz="1200">
              <a:latin typeface="Arial"/>
              <a:cs typeface="Arial"/>
            </a:endParaRPr>
          </a:p>
          <a:p>
            <a:pPr marL="547370" indent="-287020">
              <a:buFont typeface="Arial MT"/>
              <a:buChar char="•"/>
              <a:tabLst>
                <a:tab pos="546735" algn="l"/>
                <a:tab pos="547370" algn="l"/>
              </a:tabLst>
            </a:pPr>
            <a:r>
              <a:rPr sz="1200" b="1" spc="-5" dirty="0">
                <a:solidFill>
                  <a:srgbClr val="C84450"/>
                </a:solidFill>
                <a:latin typeface="Arial"/>
                <a:cs typeface="Arial"/>
              </a:rPr>
              <a:t>Setting</a:t>
            </a:r>
            <a:r>
              <a:rPr sz="1200" b="1" spc="15" dirty="0">
                <a:solidFill>
                  <a:srgbClr val="C84450"/>
                </a:solidFill>
                <a:latin typeface="Arial"/>
                <a:cs typeface="Arial"/>
              </a:rPr>
              <a:t> </a:t>
            </a:r>
            <a:r>
              <a:rPr sz="1200" b="1" dirty="0">
                <a:solidFill>
                  <a:srgbClr val="C84450"/>
                </a:solidFill>
                <a:latin typeface="Arial"/>
                <a:cs typeface="Arial"/>
              </a:rPr>
              <a:t>up</a:t>
            </a:r>
            <a:r>
              <a:rPr sz="1200" b="1" spc="15" dirty="0">
                <a:solidFill>
                  <a:srgbClr val="C84450"/>
                </a:solidFill>
                <a:latin typeface="Arial"/>
                <a:cs typeface="Arial"/>
              </a:rPr>
              <a:t> </a:t>
            </a:r>
            <a:r>
              <a:rPr sz="1200" b="1" dirty="0">
                <a:solidFill>
                  <a:srgbClr val="C84450"/>
                </a:solidFill>
                <a:latin typeface="Arial"/>
                <a:cs typeface="Arial"/>
              </a:rPr>
              <a:t>public</a:t>
            </a:r>
            <a:r>
              <a:rPr sz="1200" b="1" spc="30" dirty="0">
                <a:solidFill>
                  <a:srgbClr val="C84450"/>
                </a:solidFill>
                <a:latin typeface="Arial"/>
                <a:cs typeface="Arial"/>
              </a:rPr>
              <a:t> </a:t>
            </a:r>
            <a:r>
              <a:rPr sz="1200" b="1" spc="-5" dirty="0">
                <a:solidFill>
                  <a:srgbClr val="C84450"/>
                </a:solidFill>
                <a:latin typeface="Arial"/>
                <a:cs typeface="Arial"/>
              </a:rPr>
              <a:t>procurement</a:t>
            </a:r>
            <a:r>
              <a:rPr sz="1200" b="1" spc="-15" dirty="0">
                <a:solidFill>
                  <a:srgbClr val="C84450"/>
                </a:solidFill>
                <a:latin typeface="Arial"/>
                <a:cs typeface="Arial"/>
              </a:rPr>
              <a:t> </a:t>
            </a:r>
            <a:r>
              <a:rPr sz="1200" b="1" spc="-5" dirty="0">
                <a:solidFill>
                  <a:srgbClr val="C84450"/>
                </a:solidFill>
                <a:latin typeface="Arial"/>
                <a:cs typeface="Arial"/>
              </a:rPr>
              <a:t>requirements</a:t>
            </a:r>
            <a:endParaRPr sz="1200">
              <a:latin typeface="Arial"/>
              <a:cs typeface="Arial"/>
            </a:endParaRPr>
          </a:p>
          <a:p>
            <a:pPr marL="547370" indent="-287020">
              <a:buFont typeface="Arial MT"/>
              <a:buChar char="•"/>
              <a:tabLst>
                <a:tab pos="546735" algn="l"/>
                <a:tab pos="547370" algn="l"/>
              </a:tabLst>
            </a:pPr>
            <a:r>
              <a:rPr sz="1200" b="1" dirty="0">
                <a:solidFill>
                  <a:srgbClr val="C84450"/>
                </a:solidFill>
                <a:latin typeface="Arial"/>
                <a:cs typeface="Arial"/>
              </a:rPr>
              <a:t>etc.</a:t>
            </a:r>
            <a:endParaRPr sz="1200">
              <a:latin typeface="Arial"/>
              <a:cs typeface="Arial"/>
            </a:endParaRPr>
          </a:p>
          <a:p>
            <a:pPr>
              <a:spcBef>
                <a:spcPts val="20"/>
              </a:spcBef>
            </a:pPr>
            <a:endParaRPr sz="1850">
              <a:latin typeface="Arial"/>
              <a:cs typeface="Arial"/>
            </a:endParaRPr>
          </a:p>
          <a:p>
            <a:pPr marL="255904" algn="ctr"/>
            <a:r>
              <a:rPr sz="1200" b="1" spc="-5" dirty="0">
                <a:solidFill>
                  <a:srgbClr val="C84450"/>
                </a:solidFill>
                <a:latin typeface="Arial"/>
                <a:cs typeface="Arial"/>
              </a:rPr>
              <a:t>For</a:t>
            </a:r>
            <a:r>
              <a:rPr sz="1200" b="1" spc="-30" dirty="0">
                <a:solidFill>
                  <a:srgbClr val="C84450"/>
                </a:solidFill>
                <a:latin typeface="Arial"/>
                <a:cs typeface="Arial"/>
              </a:rPr>
              <a:t> </a:t>
            </a:r>
            <a:r>
              <a:rPr sz="1200" b="1" dirty="0">
                <a:solidFill>
                  <a:srgbClr val="C84450"/>
                </a:solidFill>
                <a:latin typeface="Arial"/>
                <a:cs typeface="Arial"/>
              </a:rPr>
              <a:t>example:</a:t>
            </a:r>
            <a:endParaRPr sz="1200">
              <a:latin typeface="Arial"/>
              <a:cs typeface="Arial"/>
            </a:endParaRPr>
          </a:p>
          <a:p>
            <a:pPr marL="270510" marR="5080" algn="ctr"/>
            <a:r>
              <a:rPr sz="1200" spc="-60" dirty="0">
                <a:solidFill>
                  <a:srgbClr val="C84450"/>
                </a:solidFill>
                <a:latin typeface="Tahoma"/>
                <a:cs typeface="Tahoma"/>
              </a:rPr>
              <a:t>In</a:t>
            </a:r>
            <a:r>
              <a:rPr sz="1200" spc="-45" dirty="0">
                <a:solidFill>
                  <a:srgbClr val="C84450"/>
                </a:solidFill>
                <a:latin typeface="Tahoma"/>
                <a:cs typeface="Tahoma"/>
              </a:rPr>
              <a:t> </a:t>
            </a:r>
            <a:r>
              <a:rPr sz="1200" spc="40" dirty="0">
                <a:solidFill>
                  <a:srgbClr val="C84450"/>
                </a:solidFill>
                <a:latin typeface="Tahoma"/>
                <a:cs typeface="Tahoma"/>
              </a:rPr>
              <a:t>F</a:t>
            </a:r>
            <a:r>
              <a:rPr sz="1200" spc="25" dirty="0">
                <a:solidFill>
                  <a:srgbClr val="C84450"/>
                </a:solidFill>
                <a:latin typeface="Tahoma"/>
                <a:cs typeface="Tahoma"/>
              </a:rPr>
              <a:t>r</a:t>
            </a:r>
            <a:r>
              <a:rPr sz="1200" spc="35" dirty="0">
                <a:solidFill>
                  <a:srgbClr val="C84450"/>
                </a:solidFill>
                <a:latin typeface="Tahoma"/>
                <a:cs typeface="Tahoma"/>
              </a:rPr>
              <a:t>a</a:t>
            </a:r>
            <a:r>
              <a:rPr sz="1200" spc="-5" dirty="0">
                <a:solidFill>
                  <a:srgbClr val="C84450"/>
                </a:solidFill>
                <a:latin typeface="Tahoma"/>
                <a:cs typeface="Tahoma"/>
              </a:rPr>
              <a:t>n</a:t>
            </a:r>
            <a:r>
              <a:rPr sz="1200" spc="40" dirty="0">
                <a:solidFill>
                  <a:srgbClr val="C84450"/>
                </a:solidFill>
                <a:latin typeface="Tahoma"/>
                <a:cs typeface="Tahoma"/>
              </a:rPr>
              <a:t>ce</a:t>
            </a:r>
            <a:r>
              <a:rPr sz="1200" spc="-30" dirty="0">
                <a:solidFill>
                  <a:srgbClr val="C84450"/>
                </a:solidFill>
                <a:latin typeface="Tahoma"/>
                <a:cs typeface="Tahoma"/>
              </a:rPr>
              <a:t>,</a:t>
            </a:r>
            <a:r>
              <a:rPr sz="1200" spc="-50" dirty="0">
                <a:solidFill>
                  <a:srgbClr val="C84450"/>
                </a:solidFill>
                <a:latin typeface="Tahoma"/>
                <a:cs typeface="Tahoma"/>
              </a:rPr>
              <a:t> </a:t>
            </a:r>
            <a:r>
              <a:rPr sz="1200" spc="35" dirty="0">
                <a:solidFill>
                  <a:srgbClr val="C84450"/>
                </a:solidFill>
                <a:latin typeface="Tahoma"/>
                <a:cs typeface="Tahoma"/>
              </a:rPr>
              <a:t>a</a:t>
            </a:r>
            <a:r>
              <a:rPr sz="1200" spc="-5" dirty="0">
                <a:solidFill>
                  <a:srgbClr val="C84450"/>
                </a:solidFill>
                <a:latin typeface="Tahoma"/>
                <a:cs typeface="Tahoma"/>
              </a:rPr>
              <a:t>n</a:t>
            </a:r>
            <a:r>
              <a:rPr sz="1200" spc="-50" dirty="0">
                <a:solidFill>
                  <a:srgbClr val="C84450"/>
                </a:solidFill>
                <a:latin typeface="Tahoma"/>
                <a:cs typeface="Tahoma"/>
              </a:rPr>
              <a:t> </a:t>
            </a:r>
            <a:r>
              <a:rPr sz="1200" spc="35" dirty="0">
                <a:solidFill>
                  <a:srgbClr val="C84450"/>
                </a:solidFill>
                <a:latin typeface="Tahoma"/>
                <a:cs typeface="Tahoma"/>
              </a:rPr>
              <a:t>a</a:t>
            </a:r>
            <a:r>
              <a:rPr sz="1200" spc="-10" dirty="0">
                <a:solidFill>
                  <a:srgbClr val="C84450"/>
                </a:solidFill>
                <a:latin typeface="Tahoma"/>
                <a:cs typeface="Tahoma"/>
              </a:rPr>
              <a:t>g</a:t>
            </a:r>
            <a:r>
              <a:rPr sz="1200" spc="-25" dirty="0">
                <a:solidFill>
                  <a:srgbClr val="C84450"/>
                </a:solidFill>
                <a:latin typeface="Tahoma"/>
                <a:cs typeface="Tahoma"/>
              </a:rPr>
              <a:t>ri</a:t>
            </a:r>
            <a:r>
              <a:rPr sz="1200" spc="-45" dirty="0">
                <a:solidFill>
                  <a:srgbClr val="C84450"/>
                </a:solidFill>
                <a:latin typeface="Tahoma"/>
                <a:cs typeface="Tahoma"/>
              </a:rPr>
              <a:t>-</a:t>
            </a:r>
            <a:r>
              <a:rPr sz="1200" spc="35" dirty="0">
                <a:solidFill>
                  <a:srgbClr val="C84450"/>
                </a:solidFill>
                <a:latin typeface="Tahoma"/>
                <a:cs typeface="Tahoma"/>
              </a:rPr>
              <a:t>e</a:t>
            </a:r>
            <a:r>
              <a:rPr sz="1200" spc="-5" dirty="0">
                <a:solidFill>
                  <a:srgbClr val="C84450"/>
                </a:solidFill>
                <a:latin typeface="Tahoma"/>
                <a:cs typeface="Tahoma"/>
              </a:rPr>
              <a:t>n</a:t>
            </a:r>
            <a:r>
              <a:rPr sz="1200" spc="-15" dirty="0">
                <a:solidFill>
                  <a:srgbClr val="C84450"/>
                </a:solidFill>
                <a:latin typeface="Tahoma"/>
                <a:cs typeface="Tahoma"/>
              </a:rPr>
              <a:t>v</a:t>
            </a:r>
            <a:r>
              <a:rPr sz="1200" spc="-20" dirty="0">
                <a:solidFill>
                  <a:srgbClr val="C84450"/>
                </a:solidFill>
                <a:latin typeface="Tahoma"/>
                <a:cs typeface="Tahoma"/>
              </a:rPr>
              <a:t>i</a:t>
            </a:r>
            <a:r>
              <a:rPr sz="1200" spc="-35" dirty="0">
                <a:solidFill>
                  <a:srgbClr val="C84450"/>
                </a:solidFill>
                <a:latin typeface="Tahoma"/>
                <a:cs typeface="Tahoma"/>
              </a:rPr>
              <a:t>r</a:t>
            </a:r>
            <a:r>
              <a:rPr sz="1200" spc="15" dirty="0">
                <a:solidFill>
                  <a:srgbClr val="C84450"/>
                </a:solidFill>
                <a:latin typeface="Tahoma"/>
                <a:cs typeface="Tahoma"/>
              </a:rPr>
              <a:t>o</a:t>
            </a:r>
            <a:r>
              <a:rPr sz="1200" spc="-5" dirty="0">
                <a:solidFill>
                  <a:srgbClr val="C84450"/>
                </a:solidFill>
                <a:latin typeface="Tahoma"/>
                <a:cs typeface="Tahoma"/>
              </a:rPr>
              <a:t>nm</a:t>
            </a:r>
            <a:r>
              <a:rPr sz="1200" spc="25" dirty="0">
                <a:solidFill>
                  <a:srgbClr val="C84450"/>
                </a:solidFill>
                <a:latin typeface="Tahoma"/>
                <a:cs typeface="Tahoma"/>
              </a:rPr>
              <a:t>e</a:t>
            </a:r>
            <a:r>
              <a:rPr sz="1200" spc="-15" dirty="0">
                <a:solidFill>
                  <a:srgbClr val="C84450"/>
                </a:solidFill>
                <a:latin typeface="Tahoma"/>
                <a:cs typeface="Tahoma"/>
              </a:rPr>
              <a:t>nta</a:t>
            </a:r>
            <a:r>
              <a:rPr sz="1200" spc="-10" dirty="0">
                <a:solidFill>
                  <a:srgbClr val="C84450"/>
                </a:solidFill>
                <a:latin typeface="Tahoma"/>
                <a:cs typeface="Tahoma"/>
              </a:rPr>
              <a:t>l</a:t>
            </a:r>
            <a:r>
              <a:rPr sz="1200" spc="-75" dirty="0">
                <a:solidFill>
                  <a:srgbClr val="C84450"/>
                </a:solidFill>
                <a:latin typeface="Tahoma"/>
                <a:cs typeface="Tahoma"/>
              </a:rPr>
              <a:t> </a:t>
            </a:r>
            <a:r>
              <a:rPr sz="1200" spc="-5" dirty="0">
                <a:solidFill>
                  <a:srgbClr val="C84450"/>
                </a:solidFill>
                <a:latin typeface="Tahoma"/>
                <a:cs typeface="Tahoma"/>
              </a:rPr>
              <a:t>m</a:t>
            </a:r>
            <a:r>
              <a:rPr sz="1200" spc="35" dirty="0">
                <a:solidFill>
                  <a:srgbClr val="C84450"/>
                </a:solidFill>
                <a:latin typeface="Tahoma"/>
                <a:cs typeface="Tahoma"/>
              </a:rPr>
              <a:t>ea</a:t>
            </a:r>
            <a:r>
              <a:rPr sz="1200" spc="30" dirty="0">
                <a:solidFill>
                  <a:srgbClr val="C84450"/>
                </a:solidFill>
                <a:latin typeface="Tahoma"/>
                <a:cs typeface="Tahoma"/>
              </a:rPr>
              <a:t>su</a:t>
            </a:r>
            <a:r>
              <a:rPr sz="1200" dirty="0">
                <a:solidFill>
                  <a:srgbClr val="C84450"/>
                </a:solidFill>
                <a:latin typeface="Tahoma"/>
                <a:cs typeface="Tahoma"/>
              </a:rPr>
              <a:t>re</a:t>
            </a:r>
            <a:r>
              <a:rPr sz="1200" spc="-80" dirty="0">
                <a:solidFill>
                  <a:srgbClr val="C84450"/>
                </a:solidFill>
                <a:latin typeface="Tahoma"/>
                <a:cs typeface="Tahoma"/>
              </a:rPr>
              <a:t> </a:t>
            </a:r>
            <a:r>
              <a:rPr sz="1200" spc="-40" dirty="0">
                <a:solidFill>
                  <a:srgbClr val="C84450"/>
                </a:solidFill>
                <a:latin typeface="Tahoma"/>
                <a:cs typeface="Tahoma"/>
              </a:rPr>
              <a:t>f</a:t>
            </a:r>
            <a:r>
              <a:rPr sz="1200" spc="-10" dirty="0">
                <a:solidFill>
                  <a:srgbClr val="C84450"/>
                </a:solidFill>
                <a:latin typeface="Tahoma"/>
                <a:cs typeface="Tahoma"/>
              </a:rPr>
              <a:t>rom</a:t>
            </a:r>
            <a:r>
              <a:rPr sz="1200" spc="-45" dirty="0">
                <a:solidFill>
                  <a:srgbClr val="C84450"/>
                </a:solidFill>
                <a:latin typeface="Tahoma"/>
                <a:cs typeface="Tahoma"/>
              </a:rPr>
              <a:t> </a:t>
            </a:r>
            <a:r>
              <a:rPr sz="1200" spc="-70" dirty="0">
                <a:solidFill>
                  <a:srgbClr val="C84450"/>
                </a:solidFill>
                <a:latin typeface="Tahoma"/>
                <a:cs typeface="Tahoma"/>
              </a:rPr>
              <a:t>tt</a:t>
            </a:r>
            <a:r>
              <a:rPr sz="1200" spc="-5" dirty="0">
                <a:solidFill>
                  <a:srgbClr val="C84450"/>
                </a:solidFill>
                <a:latin typeface="Tahoma"/>
                <a:cs typeface="Tahoma"/>
              </a:rPr>
              <a:t>h</a:t>
            </a:r>
            <a:r>
              <a:rPr sz="1200" spc="35" dirty="0">
                <a:solidFill>
                  <a:srgbClr val="C84450"/>
                </a:solidFill>
                <a:latin typeface="Tahoma"/>
                <a:cs typeface="Tahoma"/>
              </a:rPr>
              <a:t>e</a:t>
            </a:r>
            <a:r>
              <a:rPr sz="1200" spc="-60" dirty="0">
                <a:solidFill>
                  <a:srgbClr val="C84450"/>
                </a:solidFill>
                <a:latin typeface="Tahoma"/>
                <a:cs typeface="Tahoma"/>
              </a:rPr>
              <a:t> </a:t>
            </a:r>
            <a:r>
              <a:rPr sz="1200" spc="95" dirty="0">
                <a:solidFill>
                  <a:srgbClr val="C84450"/>
                </a:solidFill>
                <a:latin typeface="Tahoma"/>
                <a:cs typeface="Tahoma"/>
              </a:rPr>
              <a:t>CAP  </a:t>
            </a:r>
            <a:r>
              <a:rPr sz="1200" spc="20" dirty="0">
                <a:solidFill>
                  <a:srgbClr val="C84450"/>
                </a:solidFill>
                <a:latin typeface="Tahoma"/>
                <a:cs typeface="Tahoma"/>
              </a:rPr>
              <a:t>consists </a:t>
            </a:r>
            <a:r>
              <a:rPr sz="1200" spc="-5" dirty="0">
                <a:solidFill>
                  <a:srgbClr val="C84450"/>
                </a:solidFill>
                <a:latin typeface="Tahoma"/>
                <a:cs typeface="Tahoma"/>
              </a:rPr>
              <a:t>in commiting </a:t>
            </a:r>
            <a:r>
              <a:rPr sz="1200" spc="-30" dirty="0">
                <a:solidFill>
                  <a:srgbClr val="C84450"/>
                </a:solidFill>
                <a:latin typeface="Tahoma"/>
                <a:cs typeface="Tahoma"/>
              </a:rPr>
              <a:t>to </a:t>
            </a:r>
            <a:r>
              <a:rPr sz="1200" spc="35" dirty="0">
                <a:solidFill>
                  <a:srgbClr val="C84450"/>
                </a:solidFill>
                <a:latin typeface="Tahoma"/>
                <a:cs typeface="Tahoma"/>
              </a:rPr>
              <a:t>a </a:t>
            </a:r>
            <a:r>
              <a:rPr sz="1200" spc="-10" dirty="0">
                <a:solidFill>
                  <a:srgbClr val="C84450"/>
                </a:solidFill>
                <a:latin typeface="Tahoma"/>
                <a:cs typeface="Tahoma"/>
              </a:rPr>
              <a:t>low </a:t>
            </a:r>
            <a:r>
              <a:rPr sz="1200" spc="10" dirty="0">
                <a:solidFill>
                  <a:srgbClr val="C84450"/>
                </a:solidFill>
                <a:latin typeface="Tahoma"/>
                <a:cs typeface="Tahoma"/>
              </a:rPr>
              <a:t>carbon </a:t>
            </a:r>
            <a:r>
              <a:rPr sz="1200" spc="-10" dirty="0">
                <a:solidFill>
                  <a:srgbClr val="C84450"/>
                </a:solidFill>
                <a:latin typeface="Tahoma"/>
                <a:cs typeface="Tahoma"/>
              </a:rPr>
              <a:t>transition </a:t>
            </a:r>
            <a:r>
              <a:rPr sz="1200" spc="-5" dirty="0">
                <a:solidFill>
                  <a:srgbClr val="C84450"/>
                </a:solidFill>
                <a:latin typeface="Tahoma"/>
                <a:cs typeface="Tahoma"/>
              </a:rPr>
              <a:t>(using </a:t>
            </a:r>
            <a:r>
              <a:rPr sz="1200" dirty="0">
                <a:solidFill>
                  <a:srgbClr val="C84450"/>
                </a:solidFill>
                <a:latin typeface="Tahoma"/>
                <a:cs typeface="Tahoma"/>
              </a:rPr>
              <a:t> </a:t>
            </a:r>
            <a:r>
              <a:rPr sz="1200" spc="100" dirty="0">
                <a:solidFill>
                  <a:srgbClr val="C84450"/>
                </a:solidFill>
                <a:latin typeface="Tahoma"/>
                <a:cs typeface="Tahoma"/>
              </a:rPr>
              <a:t>LBC</a:t>
            </a:r>
            <a:r>
              <a:rPr sz="1200" spc="-60" dirty="0">
                <a:solidFill>
                  <a:srgbClr val="C84450"/>
                </a:solidFill>
                <a:latin typeface="Tahoma"/>
                <a:cs typeface="Tahoma"/>
              </a:rPr>
              <a:t> </a:t>
            </a:r>
            <a:r>
              <a:rPr sz="1200" spc="-10" dirty="0">
                <a:solidFill>
                  <a:srgbClr val="C84450"/>
                </a:solidFill>
                <a:latin typeface="Tahoma"/>
                <a:cs typeface="Tahoma"/>
              </a:rPr>
              <a:t>certification)</a:t>
            </a:r>
            <a:endParaRPr sz="1200">
              <a:latin typeface="Tahoma"/>
              <a:cs typeface="Tahoma"/>
            </a:endParaRPr>
          </a:p>
          <a:p>
            <a:pPr marL="12700" marR="3145790" indent="12065">
              <a:spcBef>
                <a:spcPts val="760"/>
              </a:spcBef>
            </a:pPr>
            <a:r>
              <a:rPr sz="1400" b="1" spc="-10" dirty="0">
                <a:solidFill>
                  <a:srgbClr val="001F5F"/>
                </a:solidFill>
                <a:latin typeface="Arial"/>
                <a:cs typeface="Arial"/>
              </a:rPr>
              <a:t>R</a:t>
            </a:r>
            <a:r>
              <a:rPr sz="1400" b="1" dirty="0">
                <a:solidFill>
                  <a:srgbClr val="001F5F"/>
                </a:solidFill>
                <a:latin typeface="Arial"/>
                <a:cs typeface="Arial"/>
              </a:rPr>
              <a:t>e</a:t>
            </a:r>
            <a:r>
              <a:rPr sz="1400" b="1" spc="-10" dirty="0">
                <a:solidFill>
                  <a:srgbClr val="001F5F"/>
                </a:solidFill>
                <a:latin typeface="Arial"/>
                <a:cs typeface="Arial"/>
              </a:rPr>
              <a:t>gu</a:t>
            </a:r>
            <a:r>
              <a:rPr sz="1400" b="1" dirty="0">
                <a:solidFill>
                  <a:srgbClr val="001F5F"/>
                </a:solidFill>
                <a:latin typeface="Arial"/>
                <a:cs typeface="Arial"/>
              </a:rPr>
              <a:t>lat</a:t>
            </a:r>
            <a:r>
              <a:rPr sz="1400" b="1" spc="-10" dirty="0">
                <a:solidFill>
                  <a:srgbClr val="001F5F"/>
                </a:solidFill>
                <a:latin typeface="Arial"/>
                <a:cs typeface="Arial"/>
              </a:rPr>
              <a:t>o</a:t>
            </a:r>
            <a:r>
              <a:rPr sz="1400" b="1" dirty="0">
                <a:solidFill>
                  <a:srgbClr val="001F5F"/>
                </a:solidFill>
                <a:latin typeface="Arial"/>
                <a:cs typeface="Arial"/>
              </a:rPr>
              <a:t>ry  </a:t>
            </a:r>
            <a:r>
              <a:rPr sz="1400" b="1" spc="-10" dirty="0">
                <a:solidFill>
                  <a:srgbClr val="001F5F"/>
                </a:solidFill>
                <a:latin typeface="Arial"/>
                <a:cs typeface="Arial"/>
              </a:rPr>
              <a:t>ob</a:t>
            </a:r>
            <a:r>
              <a:rPr sz="1400" b="1" dirty="0">
                <a:solidFill>
                  <a:srgbClr val="001F5F"/>
                </a:solidFill>
                <a:latin typeface="Arial"/>
                <a:cs typeface="Arial"/>
              </a:rPr>
              <a:t>li</a:t>
            </a:r>
            <a:r>
              <a:rPr sz="1400" b="1" spc="-10" dirty="0">
                <a:solidFill>
                  <a:srgbClr val="001F5F"/>
                </a:solidFill>
                <a:latin typeface="Arial"/>
                <a:cs typeface="Arial"/>
              </a:rPr>
              <a:t>g</a:t>
            </a:r>
            <a:r>
              <a:rPr sz="1400" b="1" dirty="0">
                <a:solidFill>
                  <a:srgbClr val="001F5F"/>
                </a:solidFill>
                <a:latin typeface="Arial"/>
                <a:cs typeface="Arial"/>
              </a:rPr>
              <a:t>at</a:t>
            </a:r>
            <a:r>
              <a:rPr sz="1400" b="1" spc="-10" dirty="0">
                <a:solidFill>
                  <a:srgbClr val="001F5F"/>
                </a:solidFill>
                <a:latin typeface="Arial"/>
                <a:cs typeface="Arial"/>
              </a:rPr>
              <a:t>ion</a:t>
            </a:r>
            <a:r>
              <a:rPr sz="1400" b="1" dirty="0">
                <a:solidFill>
                  <a:srgbClr val="001F5F"/>
                </a:solidFill>
                <a:latin typeface="Arial"/>
                <a:cs typeface="Arial"/>
              </a:rPr>
              <a:t>s</a:t>
            </a:r>
            <a:endParaRPr sz="1400">
              <a:latin typeface="Arial"/>
              <a:cs typeface="Arial"/>
            </a:endParaRPr>
          </a:p>
        </p:txBody>
      </p:sp>
      <p:sp>
        <p:nvSpPr>
          <p:cNvPr id="15" name="object 15"/>
          <p:cNvSpPr txBox="1"/>
          <p:nvPr/>
        </p:nvSpPr>
        <p:spPr>
          <a:xfrm>
            <a:off x="4375150" y="3807714"/>
            <a:ext cx="1578610" cy="299720"/>
          </a:xfrm>
          <a:prstGeom prst="rect">
            <a:avLst/>
          </a:prstGeom>
        </p:spPr>
        <p:txBody>
          <a:bodyPr vert="horz" wrap="square" lIns="0" tIns="12700" rIns="0" bIns="0" rtlCol="0">
            <a:spAutoFit/>
          </a:bodyPr>
          <a:lstStyle/>
          <a:p>
            <a:pPr marL="12700">
              <a:spcBef>
                <a:spcPts val="100"/>
              </a:spcBef>
            </a:pPr>
            <a:r>
              <a:rPr b="1" spc="-10" dirty="0">
                <a:solidFill>
                  <a:srgbClr val="404041"/>
                </a:solidFill>
                <a:latin typeface="Arial"/>
                <a:cs typeface="Arial"/>
              </a:rPr>
              <a:t>O</a:t>
            </a:r>
            <a:r>
              <a:rPr sz="1450" b="1" spc="-10" dirty="0">
                <a:solidFill>
                  <a:srgbClr val="404041"/>
                </a:solidFill>
                <a:latin typeface="Arial"/>
                <a:cs typeface="Arial"/>
              </a:rPr>
              <a:t>THER</a:t>
            </a:r>
            <a:r>
              <a:rPr sz="1450" b="1" spc="55" dirty="0">
                <a:solidFill>
                  <a:srgbClr val="404041"/>
                </a:solidFill>
                <a:latin typeface="Arial"/>
                <a:cs typeface="Arial"/>
              </a:rPr>
              <a:t> </a:t>
            </a:r>
            <a:r>
              <a:rPr sz="1450" b="1" spc="-10" dirty="0">
                <a:solidFill>
                  <a:srgbClr val="404041"/>
                </a:solidFill>
                <a:latin typeface="Arial"/>
                <a:cs typeface="Arial"/>
              </a:rPr>
              <a:t>USES</a:t>
            </a:r>
            <a:r>
              <a:rPr sz="1450" b="1" spc="65" dirty="0">
                <a:solidFill>
                  <a:srgbClr val="404041"/>
                </a:solidFill>
                <a:latin typeface="Arial"/>
                <a:cs typeface="Arial"/>
              </a:rPr>
              <a:t> </a:t>
            </a:r>
            <a:r>
              <a:rPr sz="1450" b="1" spc="-15" dirty="0">
                <a:solidFill>
                  <a:srgbClr val="404041"/>
                </a:solidFill>
                <a:latin typeface="Arial"/>
                <a:cs typeface="Arial"/>
              </a:rPr>
              <a:t>OF</a:t>
            </a:r>
            <a:endParaRPr sz="1450">
              <a:latin typeface="Arial"/>
              <a:cs typeface="Arial"/>
            </a:endParaRPr>
          </a:p>
        </p:txBody>
      </p:sp>
      <p:sp>
        <p:nvSpPr>
          <p:cNvPr id="16" name="object 16"/>
          <p:cNvSpPr txBox="1"/>
          <p:nvPr/>
        </p:nvSpPr>
        <p:spPr>
          <a:xfrm>
            <a:off x="6120510" y="3853434"/>
            <a:ext cx="2278380" cy="234680"/>
          </a:xfrm>
          <a:prstGeom prst="rect">
            <a:avLst/>
          </a:prstGeom>
        </p:spPr>
        <p:txBody>
          <a:bodyPr vert="horz" wrap="square" lIns="0" tIns="11430" rIns="0" bIns="0" rtlCol="0">
            <a:spAutoFit/>
          </a:bodyPr>
          <a:lstStyle/>
          <a:p>
            <a:pPr marL="12700">
              <a:spcBef>
                <a:spcPts val="90"/>
              </a:spcBef>
            </a:pPr>
            <a:r>
              <a:rPr sz="1450" b="1" spc="-20" dirty="0">
                <a:solidFill>
                  <a:srgbClr val="404041"/>
                </a:solidFill>
                <a:latin typeface="Arial"/>
                <a:cs typeface="Arial"/>
              </a:rPr>
              <a:t>CARBON</a:t>
            </a:r>
            <a:r>
              <a:rPr sz="1450" b="1" spc="110" dirty="0">
                <a:solidFill>
                  <a:srgbClr val="404041"/>
                </a:solidFill>
                <a:latin typeface="Arial"/>
                <a:cs typeface="Arial"/>
              </a:rPr>
              <a:t> </a:t>
            </a:r>
            <a:r>
              <a:rPr sz="1450" b="1" spc="-25" dirty="0">
                <a:solidFill>
                  <a:srgbClr val="404041"/>
                </a:solidFill>
                <a:latin typeface="Arial"/>
                <a:cs typeface="Arial"/>
              </a:rPr>
              <a:t>CERTIFICATION</a:t>
            </a:r>
            <a:endParaRPr sz="145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92F8-B36A-4853-8F2B-687AF5FE1F7C}"/>
              </a:ext>
            </a:extLst>
          </p:cNvPr>
          <p:cNvSpPr>
            <a:spLocks noGrp="1"/>
          </p:cNvSpPr>
          <p:nvPr>
            <p:ph type="title"/>
          </p:nvPr>
        </p:nvSpPr>
        <p:spPr>
          <a:xfrm>
            <a:off x="970723" y="118872"/>
            <a:ext cx="10697022" cy="1146345"/>
          </a:xfrm>
        </p:spPr>
        <p:txBody>
          <a:bodyPr>
            <a:noAutofit/>
          </a:bodyPr>
          <a:lstStyle/>
          <a:p>
            <a:r>
              <a:rPr lang="en-IE" sz="4000">
                <a:solidFill>
                  <a:srgbClr val="024B9C"/>
                </a:solidFill>
                <a:latin typeface="Arial headings"/>
              </a:rPr>
              <a:t>How can the </a:t>
            </a:r>
            <a:r>
              <a:rPr lang="en-IE">
                <a:solidFill>
                  <a:srgbClr val="024B9C"/>
                </a:solidFill>
                <a:latin typeface="Arial headings"/>
              </a:rPr>
              <a:t>CRC Regulation can</a:t>
            </a:r>
            <a:r>
              <a:rPr lang="en-IE" sz="4000">
                <a:solidFill>
                  <a:srgbClr val="024B9C"/>
                </a:solidFill>
                <a:latin typeface="Arial headings"/>
              </a:rPr>
              <a:t> be used? </a:t>
            </a:r>
          </a:p>
        </p:txBody>
      </p:sp>
      <p:graphicFrame>
        <p:nvGraphicFramePr>
          <p:cNvPr id="4" name="Diagram 3">
            <a:extLst>
              <a:ext uri="{FF2B5EF4-FFF2-40B4-BE49-F238E27FC236}">
                <a16:creationId xmlns:a16="http://schemas.microsoft.com/office/drawing/2014/main" id="{5C7AFA85-B237-40AC-8E17-FEF2F553F56B}"/>
              </a:ext>
            </a:extLst>
          </p:cNvPr>
          <p:cNvGraphicFramePr/>
          <p:nvPr/>
        </p:nvGraphicFramePr>
        <p:xfrm>
          <a:off x="883578" y="1489754"/>
          <a:ext cx="10426679" cy="4715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5114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4201" y="496316"/>
            <a:ext cx="5601335" cy="513715"/>
          </a:xfrm>
          <a:prstGeom prst="rect">
            <a:avLst/>
          </a:prstGeom>
        </p:spPr>
        <p:txBody>
          <a:bodyPr vert="horz" wrap="square" lIns="0" tIns="13335" rIns="0" bIns="0" rtlCol="0">
            <a:spAutoFit/>
          </a:bodyPr>
          <a:lstStyle/>
          <a:p>
            <a:pPr marL="12700">
              <a:spcBef>
                <a:spcPts val="105"/>
              </a:spcBef>
            </a:pPr>
            <a:r>
              <a:rPr sz="3200" dirty="0">
                <a:solidFill>
                  <a:srgbClr val="174194"/>
                </a:solidFill>
                <a:latin typeface="Tahoma"/>
                <a:cs typeface="Tahoma"/>
              </a:rPr>
              <a:t>Multiple</a:t>
            </a:r>
            <a:r>
              <a:rPr sz="3200" spc="-120" dirty="0">
                <a:solidFill>
                  <a:srgbClr val="174194"/>
                </a:solidFill>
                <a:latin typeface="Tahoma"/>
                <a:cs typeface="Tahoma"/>
              </a:rPr>
              <a:t> </a:t>
            </a:r>
            <a:r>
              <a:rPr sz="3200" spc="55" dirty="0">
                <a:solidFill>
                  <a:srgbClr val="174194"/>
                </a:solidFill>
                <a:latin typeface="Tahoma"/>
                <a:cs typeface="Tahoma"/>
              </a:rPr>
              <a:t>obstacles</a:t>
            </a:r>
            <a:r>
              <a:rPr sz="3200" spc="-140" dirty="0">
                <a:solidFill>
                  <a:srgbClr val="174194"/>
                </a:solidFill>
                <a:latin typeface="Tahoma"/>
                <a:cs typeface="Tahoma"/>
              </a:rPr>
              <a:t> </a:t>
            </a:r>
            <a:r>
              <a:rPr sz="3200" spc="-75" dirty="0">
                <a:solidFill>
                  <a:srgbClr val="174194"/>
                </a:solidFill>
                <a:latin typeface="Tahoma"/>
                <a:cs typeface="Tahoma"/>
              </a:rPr>
              <a:t>to</a:t>
            </a:r>
            <a:r>
              <a:rPr sz="3200" spc="-145" dirty="0">
                <a:solidFill>
                  <a:srgbClr val="174194"/>
                </a:solidFill>
                <a:latin typeface="Tahoma"/>
                <a:cs typeface="Tahoma"/>
              </a:rPr>
              <a:t> </a:t>
            </a:r>
            <a:r>
              <a:rPr sz="3200" spc="35" dirty="0">
                <a:solidFill>
                  <a:srgbClr val="174194"/>
                </a:solidFill>
                <a:latin typeface="Tahoma"/>
                <a:cs typeface="Tahoma"/>
              </a:rPr>
              <a:t>overcome</a:t>
            </a:r>
            <a:endParaRPr sz="3200">
              <a:latin typeface="Tahoma"/>
              <a:cs typeface="Tahoma"/>
            </a:endParaRPr>
          </a:p>
        </p:txBody>
      </p:sp>
      <p:sp>
        <p:nvSpPr>
          <p:cNvPr id="3" name="object 3"/>
          <p:cNvSpPr txBox="1">
            <a:spLocks noGrp="1"/>
          </p:cNvSpPr>
          <p:nvPr>
            <p:ph type="title"/>
          </p:nvPr>
        </p:nvSpPr>
        <p:spPr>
          <a:xfrm>
            <a:off x="1854200" y="148004"/>
            <a:ext cx="1400810" cy="228909"/>
          </a:xfrm>
          <a:prstGeom prst="rect">
            <a:avLst/>
          </a:prstGeom>
        </p:spPr>
        <p:txBody>
          <a:bodyPr vert="horz" wrap="square" lIns="0" tIns="13335" rIns="0" bIns="0" rtlCol="0" anchor="ctr">
            <a:spAutoFit/>
          </a:bodyPr>
          <a:lstStyle/>
          <a:p>
            <a:pPr marL="12700">
              <a:lnSpc>
                <a:spcPct val="100000"/>
              </a:lnSpc>
              <a:spcBef>
                <a:spcPts val="105"/>
              </a:spcBef>
            </a:pPr>
            <a:r>
              <a:rPr sz="1400" spc="10" dirty="0">
                <a:solidFill>
                  <a:srgbClr val="4564AE"/>
                </a:solidFill>
              </a:rPr>
              <a:t>Sett</a:t>
            </a:r>
            <a:r>
              <a:rPr sz="1400" dirty="0">
                <a:solidFill>
                  <a:srgbClr val="4564AE"/>
                </a:solidFill>
              </a:rPr>
              <a:t>ing</a:t>
            </a:r>
            <a:r>
              <a:rPr sz="1400" spc="-85" dirty="0">
                <a:solidFill>
                  <a:srgbClr val="4564AE"/>
                </a:solidFill>
              </a:rPr>
              <a:t> </a:t>
            </a:r>
            <a:r>
              <a:rPr sz="1400" spc="-80" dirty="0">
                <a:solidFill>
                  <a:srgbClr val="4564AE"/>
                </a:solidFill>
              </a:rPr>
              <a:t>t</a:t>
            </a:r>
            <a:r>
              <a:rPr sz="1400" spc="20" dirty="0">
                <a:solidFill>
                  <a:srgbClr val="4564AE"/>
                </a:solidFill>
              </a:rPr>
              <a:t>he</a:t>
            </a:r>
            <a:r>
              <a:rPr sz="1400" spc="-65" dirty="0">
                <a:solidFill>
                  <a:srgbClr val="4564AE"/>
                </a:solidFill>
              </a:rPr>
              <a:t> </a:t>
            </a:r>
            <a:r>
              <a:rPr sz="1400" spc="75" dirty="0">
                <a:solidFill>
                  <a:srgbClr val="4564AE"/>
                </a:solidFill>
              </a:rPr>
              <a:t>s</a:t>
            </a:r>
            <a:r>
              <a:rPr sz="1400" spc="55" dirty="0">
                <a:solidFill>
                  <a:srgbClr val="4564AE"/>
                </a:solidFill>
              </a:rPr>
              <a:t>c</a:t>
            </a:r>
            <a:r>
              <a:rPr sz="1400" spc="30" dirty="0">
                <a:solidFill>
                  <a:srgbClr val="4564AE"/>
                </a:solidFill>
              </a:rPr>
              <a:t>ene</a:t>
            </a:r>
            <a:endParaRPr sz="1400"/>
          </a:p>
        </p:txBody>
      </p:sp>
      <p:grpSp>
        <p:nvGrpSpPr>
          <p:cNvPr id="4" name="object 4"/>
          <p:cNvGrpSpPr/>
          <p:nvPr/>
        </p:nvGrpSpPr>
        <p:grpSpPr>
          <a:xfrm>
            <a:off x="1790700" y="1955292"/>
            <a:ext cx="8569960" cy="2589530"/>
            <a:chOff x="266700" y="1955292"/>
            <a:chExt cx="8569960" cy="2589530"/>
          </a:xfrm>
        </p:grpSpPr>
        <p:sp>
          <p:nvSpPr>
            <p:cNvPr id="5" name="object 5"/>
            <p:cNvSpPr/>
            <p:nvPr/>
          </p:nvSpPr>
          <p:spPr>
            <a:xfrm>
              <a:off x="266700" y="1955292"/>
              <a:ext cx="8569960" cy="2589530"/>
            </a:xfrm>
            <a:custGeom>
              <a:avLst/>
              <a:gdLst/>
              <a:ahLst/>
              <a:cxnLst/>
              <a:rect l="l" t="t" r="r" b="b"/>
              <a:pathLst>
                <a:path w="8569960" h="2589529">
                  <a:moveTo>
                    <a:pt x="7274814" y="0"/>
                  </a:moveTo>
                  <a:lnTo>
                    <a:pt x="7274814" y="647319"/>
                  </a:lnTo>
                  <a:lnTo>
                    <a:pt x="0" y="647319"/>
                  </a:lnTo>
                  <a:lnTo>
                    <a:pt x="0" y="1941957"/>
                  </a:lnTo>
                  <a:lnTo>
                    <a:pt x="7274814" y="1941957"/>
                  </a:lnTo>
                  <a:lnTo>
                    <a:pt x="7274814" y="2589276"/>
                  </a:lnTo>
                  <a:lnTo>
                    <a:pt x="8569452" y="1294638"/>
                  </a:lnTo>
                  <a:lnTo>
                    <a:pt x="7274814" y="0"/>
                  </a:lnTo>
                  <a:close/>
                </a:path>
              </a:pathLst>
            </a:custGeom>
            <a:solidFill>
              <a:srgbClr val="CDDEF0"/>
            </a:solidFill>
          </p:spPr>
          <p:txBody>
            <a:bodyPr wrap="square" lIns="0" tIns="0" rIns="0" bIns="0" rtlCol="0"/>
            <a:lstStyle/>
            <a:p>
              <a:endParaRPr/>
            </a:p>
          </p:txBody>
        </p:sp>
        <p:sp>
          <p:nvSpPr>
            <p:cNvPr id="6" name="object 6"/>
            <p:cNvSpPr/>
            <p:nvPr/>
          </p:nvSpPr>
          <p:spPr>
            <a:xfrm>
              <a:off x="549402" y="2565654"/>
              <a:ext cx="2468880" cy="1370330"/>
            </a:xfrm>
            <a:custGeom>
              <a:avLst/>
              <a:gdLst/>
              <a:ahLst/>
              <a:cxnLst/>
              <a:rect l="l" t="t" r="r" b="b"/>
              <a:pathLst>
                <a:path w="2468880" h="1370329">
                  <a:moveTo>
                    <a:pt x="2240534" y="0"/>
                  </a:moveTo>
                  <a:lnTo>
                    <a:pt x="228346" y="0"/>
                  </a:lnTo>
                  <a:lnTo>
                    <a:pt x="182326" y="4639"/>
                  </a:lnTo>
                  <a:lnTo>
                    <a:pt x="139463" y="17944"/>
                  </a:lnTo>
                  <a:lnTo>
                    <a:pt x="100676" y="38998"/>
                  </a:lnTo>
                  <a:lnTo>
                    <a:pt x="66881" y="66881"/>
                  </a:lnTo>
                  <a:lnTo>
                    <a:pt x="38998" y="100676"/>
                  </a:lnTo>
                  <a:lnTo>
                    <a:pt x="17944" y="139463"/>
                  </a:lnTo>
                  <a:lnTo>
                    <a:pt x="4639" y="182326"/>
                  </a:lnTo>
                  <a:lnTo>
                    <a:pt x="0" y="228346"/>
                  </a:lnTo>
                  <a:lnTo>
                    <a:pt x="0" y="1141730"/>
                  </a:lnTo>
                  <a:lnTo>
                    <a:pt x="4639" y="1187749"/>
                  </a:lnTo>
                  <a:lnTo>
                    <a:pt x="17944" y="1230612"/>
                  </a:lnTo>
                  <a:lnTo>
                    <a:pt x="38998" y="1269399"/>
                  </a:lnTo>
                  <a:lnTo>
                    <a:pt x="66881" y="1303194"/>
                  </a:lnTo>
                  <a:lnTo>
                    <a:pt x="100676" y="1331077"/>
                  </a:lnTo>
                  <a:lnTo>
                    <a:pt x="139463" y="1352131"/>
                  </a:lnTo>
                  <a:lnTo>
                    <a:pt x="182326" y="1365436"/>
                  </a:lnTo>
                  <a:lnTo>
                    <a:pt x="228346" y="1370076"/>
                  </a:lnTo>
                  <a:lnTo>
                    <a:pt x="2240534" y="1370076"/>
                  </a:lnTo>
                  <a:lnTo>
                    <a:pt x="2286553" y="1365436"/>
                  </a:lnTo>
                  <a:lnTo>
                    <a:pt x="2329416" y="1352131"/>
                  </a:lnTo>
                  <a:lnTo>
                    <a:pt x="2368203" y="1331077"/>
                  </a:lnTo>
                  <a:lnTo>
                    <a:pt x="2401998" y="1303194"/>
                  </a:lnTo>
                  <a:lnTo>
                    <a:pt x="2429881" y="1269399"/>
                  </a:lnTo>
                  <a:lnTo>
                    <a:pt x="2450935" y="1230612"/>
                  </a:lnTo>
                  <a:lnTo>
                    <a:pt x="2464240" y="1187749"/>
                  </a:lnTo>
                  <a:lnTo>
                    <a:pt x="2468880" y="1141730"/>
                  </a:lnTo>
                  <a:lnTo>
                    <a:pt x="2468880" y="228346"/>
                  </a:lnTo>
                  <a:lnTo>
                    <a:pt x="2464240" y="182326"/>
                  </a:lnTo>
                  <a:lnTo>
                    <a:pt x="2450935" y="139463"/>
                  </a:lnTo>
                  <a:lnTo>
                    <a:pt x="2429881" y="100676"/>
                  </a:lnTo>
                  <a:lnTo>
                    <a:pt x="2401998" y="66881"/>
                  </a:lnTo>
                  <a:lnTo>
                    <a:pt x="2368203" y="38998"/>
                  </a:lnTo>
                  <a:lnTo>
                    <a:pt x="2329416" y="17944"/>
                  </a:lnTo>
                  <a:lnTo>
                    <a:pt x="2286553" y="4639"/>
                  </a:lnTo>
                  <a:lnTo>
                    <a:pt x="2240534" y="0"/>
                  </a:lnTo>
                  <a:close/>
                </a:path>
              </a:pathLst>
            </a:custGeom>
            <a:solidFill>
              <a:srgbClr val="289CDB"/>
            </a:solidFill>
          </p:spPr>
          <p:txBody>
            <a:bodyPr wrap="square" lIns="0" tIns="0" rIns="0" bIns="0" rtlCol="0"/>
            <a:lstStyle/>
            <a:p>
              <a:endParaRPr/>
            </a:p>
          </p:txBody>
        </p:sp>
        <p:sp>
          <p:nvSpPr>
            <p:cNvPr id="7" name="object 7"/>
            <p:cNvSpPr/>
            <p:nvPr/>
          </p:nvSpPr>
          <p:spPr>
            <a:xfrm>
              <a:off x="549402" y="2565654"/>
              <a:ext cx="2468880" cy="1370330"/>
            </a:xfrm>
            <a:custGeom>
              <a:avLst/>
              <a:gdLst/>
              <a:ahLst/>
              <a:cxnLst/>
              <a:rect l="l" t="t" r="r" b="b"/>
              <a:pathLst>
                <a:path w="2468880" h="1370329">
                  <a:moveTo>
                    <a:pt x="0" y="228346"/>
                  </a:moveTo>
                  <a:lnTo>
                    <a:pt x="4639" y="182326"/>
                  </a:lnTo>
                  <a:lnTo>
                    <a:pt x="17944" y="139463"/>
                  </a:lnTo>
                  <a:lnTo>
                    <a:pt x="38998" y="100676"/>
                  </a:lnTo>
                  <a:lnTo>
                    <a:pt x="66881" y="66881"/>
                  </a:lnTo>
                  <a:lnTo>
                    <a:pt x="100676" y="38998"/>
                  </a:lnTo>
                  <a:lnTo>
                    <a:pt x="139463" y="17944"/>
                  </a:lnTo>
                  <a:lnTo>
                    <a:pt x="182326" y="4639"/>
                  </a:lnTo>
                  <a:lnTo>
                    <a:pt x="228346" y="0"/>
                  </a:lnTo>
                  <a:lnTo>
                    <a:pt x="2240534" y="0"/>
                  </a:lnTo>
                  <a:lnTo>
                    <a:pt x="2286553" y="4639"/>
                  </a:lnTo>
                  <a:lnTo>
                    <a:pt x="2329416" y="17944"/>
                  </a:lnTo>
                  <a:lnTo>
                    <a:pt x="2368203" y="38998"/>
                  </a:lnTo>
                  <a:lnTo>
                    <a:pt x="2401998" y="66881"/>
                  </a:lnTo>
                  <a:lnTo>
                    <a:pt x="2429881" y="100676"/>
                  </a:lnTo>
                  <a:lnTo>
                    <a:pt x="2450935" y="139463"/>
                  </a:lnTo>
                  <a:lnTo>
                    <a:pt x="2464240" y="182326"/>
                  </a:lnTo>
                  <a:lnTo>
                    <a:pt x="2468880" y="228346"/>
                  </a:lnTo>
                  <a:lnTo>
                    <a:pt x="2468880" y="1141730"/>
                  </a:lnTo>
                  <a:lnTo>
                    <a:pt x="2464240" y="1187749"/>
                  </a:lnTo>
                  <a:lnTo>
                    <a:pt x="2450935" y="1230612"/>
                  </a:lnTo>
                  <a:lnTo>
                    <a:pt x="2429881" y="1269399"/>
                  </a:lnTo>
                  <a:lnTo>
                    <a:pt x="2401998" y="1303194"/>
                  </a:lnTo>
                  <a:lnTo>
                    <a:pt x="2368203" y="1331077"/>
                  </a:lnTo>
                  <a:lnTo>
                    <a:pt x="2329416" y="1352131"/>
                  </a:lnTo>
                  <a:lnTo>
                    <a:pt x="2286553" y="1365436"/>
                  </a:lnTo>
                  <a:lnTo>
                    <a:pt x="2240534" y="1370076"/>
                  </a:lnTo>
                  <a:lnTo>
                    <a:pt x="228346" y="1370076"/>
                  </a:lnTo>
                  <a:lnTo>
                    <a:pt x="182326" y="1365436"/>
                  </a:lnTo>
                  <a:lnTo>
                    <a:pt x="139463" y="1352131"/>
                  </a:lnTo>
                  <a:lnTo>
                    <a:pt x="100676" y="1331077"/>
                  </a:lnTo>
                  <a:lnTo>
                    <a:pt x="66881" y="1303194"/>
                  </a:lnTo>
                  <a:lnTo>
                    <a:pt x="38998" y="1269399"/>
                  </a:lnTo>
                  <a:lnTo>
                    <a:pt x="17944" y="1230612"/>
                  </a:lnTo>
                  <a:lnTo>
                    <a:pt x="4639" y="1187749"/>
                  </a:lnTo>
                  <a:lnTo>
                    <a:pt x="0" y="1141730"/>
                  </a:lnTo>
                  <a:lnTo>
                    <a:pt x="0" y="228346"/>
                  </a:lnTo>
                  <a:close/>
                </a:path>
              </a:pathLst>
            </a:custGeom>
            <a:ln w="10795">
              <a:solidFill>
                <a:srgbClr val="FFFFFF"/>
              </a:solidFill>
            </a:ln>
          </p:spPr>
          <p:txBody>
            <a:bodyPr wrap="square" lIns="0" tIns="0" rIns="0" bIns="0" rtlCol="0"/>
            <a:lstStyle/>
            <a:p>
              <a:endParaRPr/>
            </a:p>
          </p:txBody>
        </p:sp>
      </p:grpSp>
      <p:sp>
        <p:nvSpPr>
          <p:cNvPr id="8" name="object 8"/>
          <p:cNvSpPr txBox="1"/>
          <p:nvPr/>
        </p:nvSpPr>
        <p:spPr>
          <a:xfrm>
            <a:off x="2176068" y="2608605"/>
            <a:ext cx="1860550" cy="1212850"/>
          </a:xfrm>
          <a:prstGeom prst="rect">
            <a:avLst/>
          </a:prstGeom>
        </p:spPr>
        <p:txBody>
          <a:bodyPr vert="horz" wrap="square" lIns="0" tIns="52069" rIns="0" bIns="0" rtlCol="0">
            <a:spAutoFit/>
          </a:bodyPr>
          <a:lstStyle/>
          <a:p>
            <a:pPr marL="413384">
              <a:spcBef>
                <a:spcPts val="409"/>
              </a:spcBef>
            </a:pPr>
            <a:r>
              <a:rPr sz="1300" b="1" spc="-10" dirty="0">
                <a:solidFill>
                  <a:srgbClr val="FFFFFF"/>
                </a:solidFill>
                <a:latin typeface="Arial"/>
                <a:cs typeface="Arial"/>
              </a:rPr>
              <a:t>Initial</a:t>
            </a:r>
            <a:r>
              <a:rPr sz="1300" b="1" spc="-40" dirty="0">
                <a:solidFill>
                  <a:srgbClr val="FFFFFF"/>
                </a:solidFill>
                <a:latin typeface="Arial"/>
                <a:cs typeface="Arial"/>
              </a:rPr>
              <a:t> </a:t>
            </a:r>
            <a:r>
              <a:rPr sz="1300" b="1" spc="-5" dirty="0">
                <a:solidFill>
                  <a:srgbClr val="FFFFFF"/>
                </a:solidFill>
                <a:latin typeface="Arial"/>
                <a:cs typeface="Arial"/>
              </a:rPr>
              <a:t>investments</a:t>
            </a:r>
            <a:endParaRPr sz="1300">
              <a:latin typeface="Arial"/>
              <a:cs typeface="Arial"/>
            </a:endParaRPr>
          </a:p>
          <a:p>
            <a:pPr marL="12700">
              <a:spcBef>
                <a:spcPts val="315"/>
              </a:spcBef>
            </a:pPr>
            <a:r>
              <a:rPr sz="1300" spc="10" dirty="0">
                <a:solidFill>
                  <a:srgbClr val="FFFFFF"/>
                </a:solidFill>
                <a:latin typeface="Tahoma"/>
                <a:cs typeface="Tahoma"/>
              </a:rPr>
              <a:t>-Land</a:t>
            </a:r>
            <a:r>
              <a:rPr sz="1300" spc="-75" dirty="0">
                <a:solidFill>
                  <a:srgbClr val="FFFFFF"/>
                </a:solidFill>
                <a:latin typeface="Tahoma"/>
                <a:cs typeface="Tahoma"/>
              </a:rPr>
              <a:t> </a:t>
            </a:r>
            <a:r>
              <a:rPr sz="1300" spc="-10" dirty="0">
                <a:solidFill>
                  <a:srgbClr val="FFFFFF"/>
                </a:solidFill>
                <a:latin typeface="Tahoma"/>
                <a:cs typeface="Tahoma"/>
              </a:rPr>
              <a:t>tenure</a:t>
            </a:r>
            <a:endParaRPr sz="1300">
              <a:latin typeface="Tahoma"/>
              <a:cs typeface="Tahoma"/>
            </a:endParaRPr>
          </a:p>
          <a:p>
            <a:pPr marL="12700">
              <a:spcBef>
                <a:spcPts val="310"/>
              </a:spcBef>
            </a:pPr>
            <a:r>
              <a:rPr sz="1300" spc="-20" dirty="0">
                <a:solidFill>
                  <a:srgbClr val="FFFFFF"/>
                </a:solidFill>
                <a:latin typeface="Tahoma"/>
                <a:cs typeface="Tahoma"/>
              </a:rPr>
              <a:t>-Infrastructures</a:t>
            </a:r>
            <a:endParaRPr sz="1300">
              <a:latin typeface="Tahoma"/>
              <a:cs typeface="Tahoma"/>
            </a:endParaRPr>
          </a:p>
          <a:p>
            <a:pPr marL="12700">
              <a:spcBef>
                <a:spcPts val="300"/>
              </a:spcBef>
            </a:pPr>
            <a:r>
              <a:rPr sz="1300" spc="5" dirty="0">
                <a:solidFill>
                  <a:srgbClr val="FFFFFF"/>
                </a:solidFill>
                <a:latin typeface="Tahoma"/>
                <a:cs typeface="Tahoma"/>
              </a:rPr>
              <a:t>-Machinery</a:t>
            </a:r>
            <a:endParaRPr sz="1300">
              <a:latin typeface="Tahoma"/>
              <a:cs typeface="Tahoma"/>
            </a:endParaRPr>
          </a:p>
          <a:p>
            <a:pPr marL="12700">
              <a:spcBef>
                <a:spcPts val="315"/>
              </a:spcBef>
            </a:pPr>
            <a:r>
              <a:rPr sz="1300" dirty="0">
                <a:solidFill>
                  <a:srgbClr val="FFFFFF"/>
                </a:solidFill>
                <a:latin typeface="Tahoma"/>
                <a:cs typeface="Tahoma"/>
              </a:rPr>
              <a:t>-Preliminary</a:t>
            </a:r>
            <a:r>
              <a:rPr sz="1300" spc="-60" dirty="0">
                <a:solidFill>
                  <a:srgbClr val="FFFFFF"/>
                </a:solidFill>
                <a:latin typeface="Tahoma"/>
                <a:cs typeface="Tahoma"/>
              </a:rPr>
              <a:t> </a:t>
            </a:r>
            <a:r>
              <a:rPr sz="1300" spc="10" dirty="0">
                <a:solidFill>
                  <a:srgbClr val="FFFFFF"/>
                </a:solidFill>
                <a:latin typeface="Tahoma"/>
                <a:cs typeface="Tahoma"/>
              </a:rPr>
              <a:t>studies</a:t>
            </a:r>
            <a:endParaRPr sz="1300">
              <a:latin typeface="Tahoma"/>
              <a:cs typeface="Tahoma"/>
            </a:endParaRPr>
          </a:p>
        </p:txBody>
      </p:sp>
      <p:grpSp>
        <p:nvGrpSpPr>
          <p:cNvPr id="9" name="object 9"/>
          <p:cNvGrpSpPr/>
          <p:nvPr/>
        </p:nvGrpSpPr>
        <p:grpSpPr>
          <a:xfrm>
            <a:off x="5041328" y="2631885"/>
            <a:ext cx="2155190" cy="1237615"/>
            <a:chOff x="3517328" y="2631884"/>
            <a:chExt cx="2155190" cy="1237615"/>
          </a:xfrm>
        </p:grpSpPr>
        <p:sp>
          <p:nvSpPr>
            <p:cNvPr id="10" name="object 10"/>
            <p:cNvSpPr/>
            <p:nvPr/>
          </p:nvSpPr>
          <p:spPr>
            <a:xfrm>
              <a:off x="3522725" y="2637282"/>
              <a:ext cx="2144395" cy="1226820"/>
            </a:xfrm>
            <a:custGeom>
              <a:avLst/>
              <a:gdLst/>
              <a:ahLst/>
              <a:cxnLst/>
              <a:rect l="l" t="t" r="r" b="b"/>
              <a:pathLst>
                <a:path w="2144395" h="1226820">
                  <a:moveTo>
                    <a:pt x="1939798" y="0"/>
                  </a:moveTo>
                  <a:lnTo>
                    <a:pt x="204470" y="0"/>
                  </a:lnTo>
                  <a:lnTo>
                    <a:pt x="157594" y="5401"/>
                  </a:lnTo>
                  <a:lnTo>
                    <a:pt x="114559" y="20786"/>
                  </a:lnTo>
                  <a:lnTo>
                    <a:pt x="76593" y="44926"/>
                  </a:lnTo>
                  <a:lnTo>
                    <a:pt x="44926" y="76593"/>
                  </a:lnTo>
                  <a:lnTo>
                    <a:pt x="20786" y="114559"/>
                  </a:lnTo>
                  <a:lnTo>
                    <a:pt x="5401" y="157594"/>
                  </a:lnTo>
                  <a:lnTo>
                    <a:pt x="0" y="204469"/>
                  </a:lnTo>
                  <a:lnTo>
                    <a:pt x="0" y="1022349"/>
                  </a:lnTo>
                  <a:lnTo>
                    <a:pt x="5401" y="1069225"/>
                  </a:lnTo>
                  <a:lnTo>
                    <a:pt x="20786" y="1112260"/>
                  </a:lnTo>
                  <a:lnTo>
                    <a:pt x="44926" y="1150226"/>
                  </a:lnTo>
                  <a:lnTo>
                    <a:pt x="76593" y="1181893"/>
                  </a:lnTo>
                  <a:lnTo>
                    <a:pt x="114559" y="1206033"/>
                  </a:lnTo>
                  <a:lnTo>
                    <a:pt x="157594" y="1221418"/>
                  </a:lnTo>
                  <a:lnTo>
                    <a:pt x="204470" y="1226819"/>
                  </a:lnTo>
                  <a:lnTo>
                    <a:pt x="1939798" y="1226819"/>
                  </a:lnTo>
                  <a:lnTo>
                    <a:pt x="1986673" y="1221418"/>
                  </a:lnTo>
                  <a:lnTo>
                    <a:pt x="2029708" y="1206033"/>
                  </a:lnTo>
                  <a:lnTo>
                    <a:pt x="2067674" y="1181893"/>
                  </a:lnTo>
                  <a:lnTo>
                    <a:pt x="2099341" y="1150226"/>
                  </a:lnTo>
                  <a:lnTo>
                    <a:pt x="2123481" y="1112260"/>
                  </a:lnTo>
                  <a:lnTo>
                    <a:pt x="2138866" y="1069225"/>
                  </a:lnTo>
                  <a:lnTo>
                    <a:pt x="2144268" y="1022349"/>
                  </a:lnTo>
                  <a:lnTo>
                    <a:pt x="2144268" y="204469"/>
                  </a:lnTo>
                  <a:lnTo>
                    <a:pt x="2138866" y="157594"/>
                  </a:lnTo>
                  <a:lnTo>
                    <a:pt x="2123481" y="114559"/>
                  </a:lnTo>
                  <a:lnTo>
                    <a:pt x="2099341" y="76593"/>
                  </a:lnTo>
                  <a:lnTo>
                    <a:pt x="2067674" y="44926"/>
                  </a:lnTo>
                  <a:lnTo>
                    <a:pt x="2029708" y="20786"/>
                  </a:lnTo>
                  <a:lnTo>
                    <a:pt x="1986673" y="5401"/>
                  </a:lnTo>
                  <a:lnTo>
                    <a:pt x="1939798" y="0"/>
                  </a:lnTo>
                  <a:close/>
                </a:path>
              </a:pathLst>
            </a:custGeom>
            <a:solidFill>
              <a:srgbClr val="289CDB"/>
            </a:solidFill>
          </p:spPr>
          <p:txBody>
            <a:bodyPr wrap="square" lIns="0" tIns="0" rIns="0" bIns="0" rtlCol="0"/>
            <a:lstStyle/>
            <a:p>
              <a:endParaRPr/>
            </a:p>
          </p:txBody>
        </p:sp>
        <p:sp>
          <p:nvSpPr>
            <p:cNvPr id="11" name="object 11"/>
            <p:cNvSpPr/>
            <p:nvPr/>
          </p:nvSpPr>
          <p:spPr>
            <a:xfrm>
              <a:off x="3522725" y="2637282"/>
              <a:ext cx="2144395" cy="1226820"/>
            </a:xfrm>
            <a:custGeom>
              <a:avLst/>
              <a:gdLst/>
              <a:ahLst/>
              <a:cxnLst/>
              <a:rect l="l" t="t" r="r" b="b"/>
              <a:pathLst>
                <a:path w="2144395" h="1226820">
                  <a:moveTo>
                    <a:pt x="0" y="204469"/>
                  </a:moveTo>
                  <a:lnTo>
                    <a:pt x="5401" y="157594"/>
                  </a:lnTo>
                  <a:lnTo>
                    <a:pt x="20786" y="114559"/>
                  </a:lnTo>
                  <a:lnTo>
                    <a:pt x="44926" y="76593"/>
                  </a:lnTo>
                  <a:lnTo>
                    <a:pt x="76593" y="44926"/>
                  </a:lnTo>
                  <a:lnTo>
                    <a:pt x="114559" y="20786"/>
                  </a:lnTo>
                  <a:lnTo>
                    <a:pt x="157594" y="5401"/>
                  </a:lnTo>
                  <a:lnTo>
                    <a:pt x="204470" y="0"/>
                  </a:lnTo>
                  <a:lnTo>
                    <a:pt x="1939798" y="0"/>
                  </a:lnTo>
                  <a:lnTo>
                    <a:pt x="1986673" y="5401"/>
                  </a:lnTo>
                  <a:lnTo>
                    <a:pt x="2029708" y="20786"/>
                  </a:lnTo>
                  <a:lnTo>
                    <a:pt x="2067674" y="44926"/>
                  </a:lnTo>
                  <a:lnTo>
                    <a:pt x="2099341" y="76593"/>
                  </a:lnTo>
                  <a:lnTo>
                    <a:pt x="2123481" y="114559"/>
                  </a:lnTo>
                  <a:lnTo>
                    <a:pt x="2138866" y="157594"/>
                  </a:lnTo>
                  <a:lnTo>
                    <a:pt x="2144268" y="204469"/>
                  </a:lnTo>
                  <a:lnTo>
                    <a:pt x="2144268" y="1022349"/>
                  </a:lnTo>
                  <a:lnTo>
                    <a:pt x="2138866" y="1069225"/>
                  </a:lnTo>
                  <a:lnTo>
                    <a:pt x="2123481" y="1112260"/>
                  </a:lnTo>
                  <a:lnTo>
                    <a:pt x="2099341" y="1150226"/>
                  </a:lnTo>
                  <a:lnTo>
                    <a:pt x="2067674" y="1181893"/>
                  </a:lnTo>
                  <a:lnTo>
                    <a:pt x="2029708" y="1206033"/>
                  </a:lnTo>
                  <a:lnTo>
                    <a:pt x="1986673" y="1221418"/>
                  </a:lnTo>
                  <a:lnTo>
                    <a:pt x="1939798" y="1226819"/>
                  </a:lnTo>
                  <a:lnTo>
                    <a:pt x="204470" y="1226819"/>
                  </a:lnTo>
                  <a:lnTo>
                    <a:pt x="157594" y="1221418"/>
                  </a:lnTo>
                  <a:lnTo>
                    <a:pt x="114559" y="1206033"/>
                  </a:lnTo>
                  <a:lnTo>
                    <a:pt x="76593" y="1181893"/>
                  </a:lnTo>
                  <a:lnTo>
                    <a:pt x="44926" y="1150226"/>
                  </a:lnTo>
                  <a:lnTo>
                    <a:pt x="20786" y="1112260"/>
                  </a:lnTo>
                  <a:lnTo>
                    <a:pt x="5401" y="1069225"/>
                  </a:lnTo>
                  <a:lnTo>
                    <a:pt x="0" y="1022349"/>
                  </a:lnTo>
                  <a:lnTo>
                    <a:pt x="0" y="204469"/>
                  </a:lnTo>
                  <a:close/>
                </a:path>
              </a:pathLst>
            </a:custGeom>
            <a:ln w="10795">
              <a:solidFill>
                <a:srgbClr val="FFFFFF"/>
              </a:solidFill>
            </a:ln>
          </p:spPr>
          <p:txBody>
            <a:bodyPr wrap="square" lIns="0" tIns="0" rIns="0" bIns="0" rtlCol="0"/>
            <a:lstStyle/>
            <a:p>
              <a:endParaRPr/>
            </a:p>
          </p:txBody>
        </p:sp>
      </p:grpSp>
      <p:sp>
        <p:nvSpPr>
          <p:cNvPr id="12" name="object 12"/>
          <p:cNvSpPr txBox="1"/>
          <p:nvPr/>
        </p:nvSpPr>
        <p:spPr>
          <a:xfrm>
            <a:off x="5143247" y="2377847"/>
            <a:ext cx="1617345" cy="1450975"/>
          </a:xfrm>
          <a:prstGeom prst="rect">
            <a:avLst/>
          </a:prstGeom>
        </p:spPr>
        <p:txBody>
          <a:bodyPr vert="horz" wrap="square" lIns="0" tIns="52069" rIns="0" bIns="0" rtlCol="0">
            <a:spAutoFit/>
          </a:bodyPr>
          <a:lstStyle/>
          <a:p>
            <a:pPr marL="457200">
              <a:spcBef>
                <a:spcPts val="409"/>
              </a:spcBef>
            </a:pPr>
            <a:r>
              <a:rPr sz="1300" b="1" spc="-10" dirty="0">
                <a:solidFill>
                  <a:srgbClr val="FFFFFF"/>
                </a:solidFill>
                <a:latin typeface="Arial"/>
                <a:cs typeface="Arial"/>
              </a:rPr>
              <a:t>Project</a:t>
            </a:r>
            <a:r>
              <a:rPr sz="1300" b="1" spc="-15" dirty="0">
                <a:solidFill>
                  <a:srgbClr val="FFFFFF"/>
                </a:solidFill>
                <a:latin typeface="Arial"/>
                <a:cs typeface="Arial"/>
              </a:rPr>
              <a:t> </a:t>
            </a:r>
            <a:r>
              <a:rPr sz="1300" b="1" spc="-5" dirty="0">
                <a:solidFill>
                  <a:srgbClr val="FFFFFF"/>
                </a:solidFill>
                <a:latin typeface="Arial"/>
                <a:cs typeface="Arial"/>
              </a:rPr>
              <a:t>costs</a:t>
            </a:r>
            <a:endParaRPr sz="1300">
              <a:latin typeface="Arial"/>
              <a:cs typeface="Arial"/>
            </a:endParaRPr>
          </a:p>
          <a:p>
            <a:pPr marL="12700">
              <a:spcBef>
                <a:spcPts val="315"/>
              </a:spcBef>
            </a:pPr>
            <a:r>
              <a:rPr sz="1300" spc="-10" dirty="0">
                <a:solidFill>
                  <a:srgbClr val="FFFFFF"/>
                </a:solidFill>
                <a:latin typeface="Tahoma"/>
                <a:cs typeface="Tahoma"/>
              </a:rPr>
              <a:t>-Training</a:t>
            </a:r>
            <a:endParaRPr sz="1300">
              <a:latin typeface="Tahoma"/>
              <a:cs typeface="Tahoma"/>
            </a:endParaRPr>
          </a:p>
          <a:p>
            <a:pPr marL="12700">
              <a:spcBef>
                <a:spcPts val="310"/>
              </a:spcBef>
            </a:pPr>
            <a:r>
              <a:rPr sz="1300" dirty="0">
                <a:solidFill>
                  <a:srgbClr val="FFFFFF"/>
                </a:solidFill>
                <a:latin typeface="Tahoma"/>
                <a:cs typeface="Tahoma"/>
              </a:rPr>
              <a:t>-Operations</a:t>
            </a:r>
            <a:endParaRPr sz="1300">
              <a:latin typeface="Tahoma"/>
              <a:cs typeface="Tahoma"/>
            </a:endParaRPr>
          </a:p>
          <a:p>
            <a:pPr marL="12700">
              <a:spcBef>
                <a:spcPts val="300"/>
              </a:spcBef>
            </a:pPr>
            <a:r>
              <a:rPr sz="1300" spc="-10" dirty="0">
                <a:solidFill>
                  <a:srgbClr val="FFFFFF"/>
                </a:solidFill>
                <a:latin typeface="Tahoma"/>
                <a:cs typeface="Tahoma"/>
              </a:rPr>
              <a:t>-Monitoring</a:t>
            </a:r>
            <a:r>
              <a:rPr sz="1300" spc="-35" dirty="0">
                <a:solidFill>
                  <a:srgbClr val="FFFFFF"/>
                </a:solidFill>
                <a:latin typeface="Tahoma"/>
                <a:cs typeface="Tahoma"/>
              </a:rPr>
              <a:t> </a:t>
            </a:r>
            <a:r>
              <a:rPr sz="1300" spc="-15" dirty="0">
                <a:solidFill>
                  <a:srgbClr val="FFFFFF"/>
                </a:solidFill>
                <a:latin typeface="Tahoma"/>
                <a:cs typeface="Tahoma"/>
              </a:rPr>
              <a:t>activity</a:t>
            </a:r>
            <a:endParaRPr sz="1300">
              <a:latin typeface="Tahoma"/>
              <a:cs typeface="Tahoma"/>
            </a:endParaRPr>
          </a:p>
          <a:p>
            <a:pPr marL="12700">
              <a:spcBef>
                <a:spcPts val="310"/>
              </a:spcBef>
            </a:pPr>
            <a:r>
              <a:rPr sz="1300" spc="20" dirty="0">
                <a:solidFill>
                  <a:srgbClr val="FFFFFF"/>
                </a:solidFill>
                <a:latin typeface="Tahoma"/>
                <a:cs typeface="Tahoma"/>
              </a:rPr>
              <a:t>-Wages</a:t>
            </a:r>
            <a:endParaRPr sz="1300">
              <a:latin typeface="Tahoma"/>
              <a:cs typeface="Tahoma"/>
            </a:endParaRPr>
          </a:p>
          <a:p>
            <a:pPr marL="12700">
              <a:spcBef>
                <a:spcPts val="315"/>
              </a:spcBef>
            </a:pPr>
            <a:r>
              <a:rPr sz="1300" spc="-5" dirty="0">
                <a:solidFill>
                  <a:srgbClr val="FFFFFF"/>
                </a:solidFill>
                <a:latin typeface="Tahoma"/>
                <a:cs typeface="Tahoma"/>
              </a:rPr>
              <a:t>-Current</a:t>
            </a:r>
            <a:r>
              <a:rPr sz="1300" spc="-60" dirty="0">
                <a:solidFill>
                  <a:srgbClr val="FFFFFF"/>
                </a:solidFill>
                <a:latin typeface="Tahoma"/>
                <a:cs typeface="Tahoma"/>
              </a:rPr>
              <a:t> </a:t>
            </a:r>
            <a:r>
              <a:rPr sz="1300" dirty="0">
                <a:solidFill>
                  <a:srgbClr val="FFFFFF"/>
                </a:solidFill>
                <a:latin typeface="Tahoma"/>
                <a:cs typeface="Tahoma"/>
              </a:rPr>
              <a:t>expenditures</a:t>
            </a:r>
            <a:endParaRPr sz="1300">
              <a:latin typeface="Tahoma"/>
              <a:cs typeface="Tahoma"/>
            </a:endParaRPr>
          </a:p>
        </p:txBody>
      </p:sp>
      <p:grpSp>
        <p:nvGrpSpPr>
          <p:cNvPr id="13" name="object 13"/>
          <p:cNvGrpSpPr/>
          <p:nvPr/>
        </p:nvGrpSpPr>
        <p:grpSpPr>
          <a:xfrm>
            <a:off x="7690040" y="2167065"/>
            <a:ext cx="2458720" cy="2167255"/>
            <a:chOff x="6166040" y="2167064"/>
            <a:chExt cx="2458720" cy="2167255"/>
          </a:xfrm>
        </p:grpSpPr>
        <p:sp>
          <p:nvSpPr>
            <p:cNvPr id="14" name="object 14"/>
            <p:cNvSpPr/>
            <p:nvPr/>
          </p:nvSpPr>
          <p:spPr>
            <a:xfrm>
              <a:off x="6171438" y="2172461"/>
              <a:ext cx="2447925" cy="2156460"/>
            </a:xfrm>
            <a:custGeom>
              <a:avLst/>
              <a:gdLst/>
              <a:ahLst/>
              <a:cxnLst/>
              <a:rect l="l" t="t" r="r" b="b"/>
              <a:pathLst>
                <a:path w="2447925" h="2156460">
                  <a:moveTo>
                    <a:pt x="2088134" y="0"/>
                  </a:moveTo>
                  <a:lnTo>
                    <a:pt x="359410" y="0"/>
                  </a:lnTo>
                  <a:lnTo>
                    <a:pt x="310639" y="3280"/>
                  </a:lnTo>
                  <a:lnTo>
                    <a:pt x="263863" y="12838"/>
                  </a:lnTo>
                  <a:lnTo>
                    <a:pt x="219509" y="28243"/>
                  </a:lnTo>
                  <a:lnTo>
                    <a:pt x="178006" y="49069"/>
                  </a:lnTo>
                  <a:lnTo>
                    <a:pt x="139783" y="74886"/>
                  </a:lnTo>
                  <a:lnTo>
                    <a:pt x="105267" y="105267"/>
                  </a:lnTo>
                  <a:lnTo>
                    <a:pt x="74886" y="139783"/>
                  </a:lnTo>
                  <a:lnTo>
                    <a:pt x="49069" y="178006"/>
                  </a:lnTo>
                  <a:lnTo>
                    <a:pt x="28243" y="219509"/>
                  </a:lnTo>
                  <a:lnTo>
                    <a:pt x="12838" y="263863"/>
                  </a:lnTo>
                  <a:lnTo>
                    <a:pt x="3280" y="310639"/>
                  </a:lnTo>
                  <a:lnTo>
                    <a:pt x="0" y="359410"/>
                  </a:lnTo>
                  <a:lnTo>
                    <a:pt x="0" y="1797050"/>
                  </a:lnTo>
                  <a:lnTo>
                    <a:pt x="3280" y="1845820"/>
                  </a:lnTo>
                  <a:lnTo>
                    <a:pt x="12838" y="1892596"/>
                  </a:lnTo>
                  <a:lnTo>
                    <a:pt x="28243" y="1936950"/>
                  </a:lnTo>
                  <a:lnTo>
                    <a:pt x="49069" y="1978453"/>
                  </a:lnTo>
                  <a:lnTo>
                    <a:pt x="74886" y="2016676"/>
                  </a:lnTo>
                  <a:lnTo>
                    <a:pt x="105267" y="2051192"/>
                  </a:lnTo>
                  <a:lnTo>
                    <a:pt x="139783" y="2081573"/>
                  </a:lnTo>
                  <a:lnTo>
                    <a:pt x="178006" y="2107390"/>
                  </a:lnTo>
                  <a:lnTo>
                    <a:pt x="219509" y="2128216"/>
                  </a:lnTo>
                  <a:lnTo>
                    <a:pt x="263863" y="2143621"/>
                  </a:lnTo>
                  <a:lnTo>
                    <a:pt x="310639" y="2153179"/>
                  </a:lnTo>
                  <a:lnTo>
                    <a:pt x="359410" y="2156460"/>
                  </a:lnTo>
                  <a:lnTo>
                    <a:pt x="2088134" y="2156460"/>
                  </a:lnTo>
                  <a:lnTo>
                    <a:pt x="2136904" y="2153179"/>
                  </a:lnTo>
                  <a:lnTo>
                    <a:pt x="2183680" y="2143621"/>
                  </a:lnTo>
                  <a:lnTo>
                    <a:pt x="2228034" y="2128216"/>
                  </a:lnTo>
                  <a:lnTo>
                    <a:pt x="2269537" y="2107390"/>
                  </a:lnTo>
                  <a:lnTo>
                    <a:pt x="2307760" y="2081573"/>
                  </a:lnTo>
                  <a:lnTo>
                    <a:pt x="2342276" y="2051192"/>
                  </a:lnTo>
                  <a:lnTo>
                    <a:pt x="2372657" y="2016676"/>
                  </a:lnTo>
                  <a:lnTo>
                    <a:pt x="2398474" y="1978453"/>
                  </a:lnTo>
                  <a:lnTo>
                    <a:pt x="2419300" y="1936950"/>
                  </a:lnTo>
                  <a:lnTo>
                    <a:pt x="2434705" y="1892596"/>
                  </a:lnTo>
                  <a:lnTo>
                    <a:pt x="2444263" y="1845820"/>
                  </a:lnTo>
                  <a:lnTo>
                    <a:pt x="2447543" y="1797050"/>
                  </a:lnTo>
                  <a:lnTo>
                    <a:pt x="2447543" y="359410"/>
                  </a:lnTo>
                  <a:lnTo>
                    <a:pt x="2444263" y="310639"/>
                  </a:lnTo>
                  <a:lnTo>
                    <a:pt x="2434705" y="263863"/>
                  </a:lnTo>
                  <a:lnTo>
                    <a:pt x="2419300" y="219509"/>
                  </a:lnTo>
                  <a:lnTo>
                    <a:pt x="2398474" y="178006"/>
                  </a:lnTo>
                  <a:lnTo>
                    <a:pt x="2372657" y="139783"/>
                  </a:lnTo>
                  <a:lnTo>
                    <a:pt x="2342276" y="105267"/>
                  </a:lnTo>
                  <a:lnTo>
                    <a:pt x="2307760" y="74886"/>
                  </a:lnTo>
                  <a:lnTo>
                    <a:pt x="2269537" y="49069"/>
                  </a:lnTo>
                  <a:lnTo>
                    <a:pt x="2228034" y="28243"/>
                  </a:lnTo>
                  <a:lnTo>
                    <a:pt x="2183680" y="12838"/>
                  </a:lnTo>
                  <a:lnTo>
                    <a:pt x="2136904" y="3280"/>
                  </a:lnTo>
                  <a:lnTo>
                    <a:pt x="2088134" y="0"/>
                  </a:lnTo>
                  <a:close/>
                </a:path>
              </a:pathLst>
            </a:custGeom>
            <a:solidFill>
              <a:srgbClr val="289CDB"/>
            </a:solidFill>
          </p:spPr>
          <p:txBody>
            <a:bodyPr wrap="square" lIns="0" tIns="0" rIns="0" bIns="0" rtlCol="0"/>
            <a:lstStyle/>
            <a:p>
              <a:endParaRPr/>
            </a:p>
          </p:txBody>
        </p:sp>
        <p:sp>
          <p:nvSpPr>
            <p:cNvPr id="15" name="object 15"/>
            <p:cNvSpPr/>
            <p:nvPr/>
          </p:nvSpPr>
          <p:spPr>
            <a:xfrm>
              <a:off x="6171438" y="2172461"/>
              <a:ext cx="2447925" cy="2156460"/>
            </a:xfrm>
            <a:custGeom>
              <a:avLst/>
              <a:gdLst/>
              <a:ahLst/>
              <a:cxnLst/>
              <a:rect l="l" t="t" r="r" b="b"/>
              <a:pathLst>
                <a:path w="2447925" h="2156460">
                  <a:moveTo>
                    <a:pt x="0" y="359410"/>
                  </a:moveTo>
                  <a:lnTo>
                    <a:pt x="3280" y="310639"/>
                  </a:lnTo>
                  <a:lnTo>
                    <a:pt x="12838" y="263863"/>
                  </a:lnTo>
                  <a:lnTo>
                    <a:pt x="28243" y="219509"/>
                  </a:lnTo>
                  <a:lnTo>
                    <a:pt x="49069" y="178006"/>
                  </a:lnTo>
                  <a:lnTo>
                    <a:pt x="74886" y="139783"/>
                  </a:lnTo>
                  <a:lnTo>
                    <a:pt x="105267" y="105267"/>
                  </a:lnTo>
                  <a:lnTo>
                    <a:pt x="139783" y="74886"/>
                  </a:lnTo>
                  <a:lnTo>
                    <a:pt x="178006" y="49069"/>
                  </a:lnTo>
                  <a:lnTo>
                    <a:pt x="219509" y="28243"/>
                  </a:lnTo>
                  <a:lnTo>
                    <a:pt x="263863" y="12838"/>
                  </a:lnTo>
                  <a:lnTo>
                    <a:pt x="310639" y="3280"/>
                  </a:lnTo>
                  <a:lnTo>
                    <a:pt x="359410" y="0"/>
                  </a:lnTo>
                  <a:lnTo>
                    <a:pt x="2088134" y="0"/>
                  </a:lnTo>
                  <a:lnTo>
                    <a:pt x="2136904" y="3280"/>
                  </a:lnTo>
                  <a:lnTo>
                    <a:pt x="2183680" y="12838"/>
                  </a:lnTo>
                  <a:lnTo>
                    <a:pt x="2228034" y="28243"/>
                  </a:lnTo>
                  <a:lnTo>
                    <a:pt x="2269537" y="49069"/>
                  </a:lnTo>
                  <a:lnTo>
                    <a:pt x="2307760" y="74886"/>
                  </a:lnTo>
                  <a:lnTo>
                    <a:pt x="2342276" y="105267"/>
                  </a:lnTo>
                  <a:lnTo>
                    <a:pt x="2372657" y="139783"/>
                  </a:lnTo>
                  <a:lnTo>
                    <a:pt x="2398474" y="178006"/>
                  </a:lnTo>
                  <a:lnTo>
                    <a:pt x="2419300" y="219509"/>
                  </a:lnTo>
                  <a:lnTo>
                    <a:pt x="2434705" y="263863"/>
                  </a:lnTo>
                  <a:lnTo>
                    <a:pt x="2444263" y="310639"/>
                  </a:lnTo>
                  <a:lnTo>
                    <a:pt x="2447543" y="359410"/>
                  </a:lnTo>
                  <a:lnTo>
                    <a:pt x="2447543" y="1797050"/>
                  </a:lnTo>
                  <a:lnTo>
                    <a:pt x="2444263" y="1845820"/>
                  </a:lnTo>
                  <a:lnTo>
                    <a:pt x="2434705" y="1892596"/>
                  </a:lnTo>
                  <a:lnTo>
                    <a:pt x="2419300" y="1936950"/>
                  </a:lnTo>
                  <a:lnTo>
                    <a:pt x="2398474" y="1978453"/>
                  </a:lnTo>
                  <a:lnTo>
                    <a:pt x="2372657" y="2016676"/>
                  </a:lnTo>
                  <a:lnTo>
                    <a:pt x="2342276" y="2051192"/>
                  </a:lnTo>
                  <a:lnTo>
                    <a:pt x="2307760" y="2081573"/>
                  </a:lnTo>
                  <a:lnTo>
                    <a:pt x="2269537" y="2107390"/>
                  </a:lnTo>
                  <a:lnTo>
                    <a:pt x="2228034" y="2128216"/>
                  </a:lnTo>
                  <a:lnTo>
                    <a:pt x="2183680" y="2143621"/>
                  </a:lnTo>
                  <a:lnTo>
                    <a:pt x="2136904" y="2153179"/>
                  </a:lnTo>
                  <a:lnTo>
                    <a:pt x="2088134" y="2156460"/>
                  </a:lnTo>
                  <a:lnTo>
                    <a:pt x="359410" y="2156460"/>
                  </a:lnTo>
                  <a:lnTo>
                    <a:pt x="310639" y="2153179"/>
                  </a:lnTo>
                  <a:lnTo>
                    <a:pt x="263863" y="2143621"/>
                  </a:lnTo>
                  <a:lnTo>
                    <a:pt x="219509" y="2128216"/>
                  </a:lnTo>
                  <a:lnTo>
                    <a:pt x="178006" y="2107390"/>
                  </a:lnTo>
                  <a:lnTo>
                    <a:pt x="139783" y="2081573"/>
                  </a:lnTo>
                  <a:lnTo>
                    <a:pt x="105267" y="2051192"/>
                  </a:lnTo>
                  <a:lnTo>
                    <a:pt x="74886" y="2016676"/>
                  </a:lnTo>
                  <a:lnTo>
                    <a:pt x="49069" y="1978453"/>
                  </a:lnTo>
                  <a:lnTo>
                    <a:pt x="28243" y="1936950"/>
                  </a:lnTo>
                  <a:lnTo>
                    <a:pt x="12838" y="1892596"/>
                  </a:lnTo>
                  <a:lnTo>
                    <a:pt x="3280" y="1845820"/>
                  </a:lnTo>
                  <a:lnTo>
                    <a:pt x="0" y="1797050"/>
                  </a:lnTo>
                  <a:lnTo>
                    <a:pt x="0" y="359410"/>
                  </a:lnTo>
                  <a:close/>
                </a:path>
              </a:pathLst>
            </a:custGeom>
            <a:ln w="10795">
              <a:solidFill>
                <a:srgbClr val="FFFFFF"/>
              </a:solidFill>
            </a:ln>
          </p:spPr>
          <p:txBody>
            <a:bodyPr wrap="square" lIns="0" tIns="0" rIns="0" bIns="0" rtlCol="0"/>
            <a:lstStyle/>
            <a:p>
              <a:endParaRPr/>
            </a:p>
          </p:txBody>
        </p:sp>
      </p:grpSp>
      <p:sp>
        <p:nvSpPr>
          <p:cNvPr id="16" name="object 16"/>
          <p:cNvSpPr txBox="1"/>
          <p:nvPr/>
        </p:nvSpPr>
        <p:spPr>
          <a:xfrm>
            <a:off x="7834121" y="2271070"/>
            <a:ext cx="1762760" cy="1897380"/>
          </a:xfrm>
          <a:prstGeom prst="rect">
            <a:avLst/>
          </a:prstGeom>
        </p:spPr>
        <p:txBody>
          <a:bodyPr vert="horz" wrap="square" lIns="0" tIns="45085" rIns="0" bIns="0" rtlCol="0">
            <a:spAutoFit/>
          </a:bodyPr>
          <a:lstStyle/>
          <a:p>
            <a:pPr marL="419100">
              <a:spcBef>
                <a:spcPts val="355"/>
              </a:spcBef>
            </a:pPr>
            <a:r>
              <a:rPr sz="1200" b="1" spc="-5" dirty="0">
                <a:solidFill>
                  <a:srgbClr val="FFFFFF"/>
                </a:solidFill>
                <a:latin typeface="Arial"/>
                <a:cs typeface="Arial"/>
              </a:rPr>
              <a:t>Certification</a:t>
            </a:r>
            <a:r>
              <a:rPr sz="1200" b="1" spc="-20" dirty="0">
                <a:solidFill>
                  <a:srgbClr val="FFFFFF"/>
                </a:solidFill>
                <a:latin typeface="Arial"/>
                <a:cs typeface="Arial"/>
              </a:rPr>
              <a:t> </a:t>
            </a:r>
            <a:r>
              <a:rPr sz="1200" b="1" spc="-5" dirty="0">
                <a:solidFill>
                  <a:srgbClr val="FFFFFF"/>
                </a:solidFill>
                <a:latin typeface="Arial"/>
                <a:cs typeface="Arial"/>
              </a:rPr>
              <a:t>costs</a:t>
            </a:r>
            <a:endParaRPr sz="1200">
              <a:latin typeface="Arial"/>
              <a:cs typeface="Arial"/>
            </a:endParaRPr>
          </a:p>
          <a:p>
            <a:pPr marL="12700">
              <a:spcBef>
                <a:spcPts val="270"/>
              </a:spcBef>
            </a:pPr>
            <a:r>
              <a:rPr sz="1300" spc="-5" dirty="0">
                <a:solidFill>
                  <a:srgbClr val="FFFFFF"/>
                </a:solidFill>
                <a:latin typeface="Tahoma"/>
                <a:cs typeface="Tahoma"/>
              </a:rPr>
              <a:t>-Project</a:t>
            </a:r>
            <a:r>
              <a:rPr sz="1300" spc="-55" dirty="0">
                <a:solidFill>
                  <a:srgbClr val="FFFFFF"/>
                </a:solidFill>
                <a:latin typeface="Tahoma"/>
                <a:cs typeface="Tahoma"/>
              </a:rPr>
              <a:t> </a:t>
            </a:r>
            <a:r>
              <a:rPr sz="1300" spc="-5" dirty="0">
                <a:solidFill>
                  <a:srgbClr val="FFFFFF"/>
                </a:solidFill>
                <a:latin typeface="Tahoma"/>
                <a:cs typeface="Tahoma"/>
              </a:rPr>
              <a:t>Recruitment</a:t>
            </a:r>
            <a:endParaRPr sz="1300">
              <a:latin typeface="Tahoma"/>
              <a:cs typeface="Tahoma"/>
            </a:endParaRPr>
          </a:p>
          <a:p>
            <a:pPr marL="12700">
              <a:spcBef>
                <a:spcPts val="315"/>
              </a:spcBef>
            </a:pPr>
            <a:r>
              <a:rPr sz="1300" spc="-5" dirty="0">
                <a:solidFill>
                  <a:srgbClr val="FFFFFF"/>
                </a:solidFill>
                <a:latin typeface="Tahoma"/>
                <a:cs typeface="Tahoma"/>
              </a:rPr>
              <a:t>-Project</a:t>
            </a:r>
            <a:r>
              <a:rPr sz="1300" spc="-55" dirty="0">
                <a:solidFill>
                  <a:srgbClr val="FFFFFF"/>
                </a:solidFill>
                <a:latin typeface="Tahoma"/>
                <a:cs typeface="Tahoma"/>
              </a:rPr>
              <a:t> </a:t>
            </a:r>
            <a:r>
              <a:rPr sz="1300" spc="15" dirty="0">
                <a:solidFill>
                  <a:srgbClr val="FFFFFF"/>
                </a:solidFill>
                <a:latin typeface="Tahoma"/>
                <a:cs typeface="Tahoma"/>
              </a:rPr>
              <a:t>submission</a:t>
            </a:r>
            <a:endParaRPr sz="1300">
              <a:latin typeface="Tahoma"/>
              <a:cs typeface="Tahoma"/>
            </a:endParaRPr>
          </a:p>
          <a:p>
            <a:pPr marL="12700">
              <a:spcBef>
                <a:spcPts val="300"/>
              </a:spcBef>
            </a:pPr>
            <a:r>
              <a:rPr sz="1300" dirty="0">
                <a:solidFill>
                  <a:srgbClr val="FFFFFF"/>
                </a:solidFill>
                <a:latin typeface="Tahoma"/>
                <a:cs typeface="Tahoma"/>
              </a:rPr>
              <a:t>-Preliminary</a:t>
            </a:r>
            <a:r>
              <a:rPr sz="1300" spc="-45" dirty="0">
                <a:solidFill>
                  <a:srgbClr val="FFFFFF"/>
                </a:solidFill>
                <a:latin typeface="Tahoma"/>
                <a:cs typeface="Tahoma"/>
              </a:rPr>
              <a:t> </a:t>
            </a:r>
            <a:r>
              <a:rPr sz="1300" spc="20" dirty="0">
                <a:solidFill>
                  <a:srgbClr val="FFFFFF"/>
                </a:solidFill>
                <a:latin typeface="Tahoma"/>
                <a:cs typeface="Tahoma"/>
              </a:rPr>
              <a:t>Diagnosis</a:t>
            </a:r>
            <a:endParaRPr sz="1300">
              <a:latin typeface="Tahoma"/>
              <a:cs typeface="Tahoma"/>
            </a:endParaRPr>
          </a:p>
          <a:p>
            <a:pPr marL="12700">
              <a:spcBef>
                <a:spcPts val="310"/>
              </a:spcBef>
            </a:pPr>
            <a:r>
              <a:rPr sz="1300" dirty="0">
                <a:solidFill>
                  <a:srgbClr val="FFFFFF"/>
                </a:solidFill>
                <a:latin typeface="Tahoma"/>
                <a:cs typeface="Tahoma"/>
              </a:rPr>
              <a:t>-Registration</a:t>
            </a:r>
            <a:endParaRPr sz="1300">
              <a:latin typeface="Tahoma"/>
              <a:cs typeface="Tahoma"/>
            </a:endParaRPr>
          </a:p>
          <a:p>
            <a:pPr marL="12700">
              <a:spcBef>
                <a:spcPts val="315"/>
              </a:spcBef>
            </a:pPr>
            <a:r>
              <a:rPr sz="1300" spc="-25" dirty="0">
                <a:solidFill>
                  <a:srgbClr val="FFFFFF"/>
                </a:solidFill>
                <a:latin typeface="Tahoma"/>
                <a:cs typeface="Tahoma"/>
              </a:rPr>
              <a:t>-Auditing/</a:t>
            </a:r>
            <a:r>
              <a:rPr sz="1300" spc="-55" dirty="0">
                <a:solidFill>
                  <a:srgbClr val="FFFFFF"/>
                </a:solidFill>
                <a:latin typeface="Tahoma"/>
                <a:cs typeface="Tahoma"/>
              </a:rPr>
              <a:t> </a:t>
            </a:r>
            <a:r>
              <a:rPr sz="1300" spc="-5" dirty="0">
                <a:solidFill>
                  <a:srgbClr val="FFFFFF"/>
                </a:solidFill>
                <a:latin typeface="Tahoma"/>
                <a:cs typeface="Tahoma"/>
              </a:rPr>
              <a:t>Verification</a:t>
            </a:r>
            <a:endParaRPr sz="1300">
              <a:latin typeface="Tahoma"/>
              <a:cs typeface="Tahoma"/>
            </a:endParaRPr>
          </a:p>
          <a:p>
            <a:pPr marL="12700">
              <a:spcBef>
                <a:spcPts val="310"/>
              </a:spcBef>
            </a:pPr>
            <a:r>
              <a:rPr sz="1300" spc="5" dirty="0">
                <a:solidFill>
                  <a:srgbClr val="FFFFFF"/>
                </a:solidFill>
                <a:latin typeface="Tahoma"/>
                <a:cs typeface="Tahoma"/>
              </a:rPr>
              <a:t>-Communication</a:t>
            </a:r>
            <a:endParaRPr sz="1300">
              <a:latin typeface="Tahoma"/>
              <a:cs typeface="Tahoma"/>
            </a:endParaRPr>
          </a:p>
          <a:p>
            <a:pPr marL="12700">
              <a:spcBef>
                <a:spcPts val="300"/>
              </a:spcBef>
            </a:pPr>
            <a:r>
              <a:rPr sz="1300" dirty="0">
                <a:solidFill>
                  <a:srgbClr val="FFFFFF"/>
                </a:solidFill>
                <a:latin typeface="Tahoma"/>
                <a:cs typeface="Tahoma"/>
              </a:rPr>
              <a:t>-Credit</a:t>
            </a:r>
            <a:r>
              <a:rPr sz="1300" spc="-75" dirty="0">
                <a:solidFill>
                  <a:srgbClr val="FFFFFF"/>
                </a:solidFill>
                <a:latin typeface="Tahoma"/>
                <a:cs typeface="Tahoma"/>
              </a:rPr>
              <a:t> </a:t>
            </a:r>
            <a:r>
              <a:rPr sz="1300" spc="40" dirty="0">
                <a:solidFill>
                  <a:srgbClr val="FFFFFF"/>
                </a:solidFill>
                <a:latin typeface="Tahoma"/>
                <a:cs typeface="Tahoma"/>
              </a:rPr>
              <a:t>sales</a:t>
            </a:r>
            <a:endParaRPr sz="1300">
              <a:latin typeface="Tahoma"/>
              <a:cs typeface="Tahoma"/>
            </a:endParaRPr>
          </a:p>
        </p:txBody>
      </p:sp>
      <p:sp>
        <p:nvSpPr>
          <p:cNvPr id="19" name="object 19"/>
          <p:cNvSpPr txBox="1">
            <a:spLocks noGrp="1"/>
          </p:cNvSpPr>
          <p:nvPr>
            <p:ph type="ftr" sz="quarter" idx="5"/>
          </p:nvPr>
        </p:nvSpPr>
        <p:spPr>
          <a:xfrm>
            <a:off x="330200" y="6568716"/>
            <a:ext cx="2670175"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spc="-5" dirty="0"/>
          </a:p>
        </p:txBody>
      </p:sp>
      <p:sp>
        <p:nvSpPr>
          <p:cNvPr id="20" name="object 20"/>
          <p:cNvSpPr txBox="1">
            <a:spLocks noGrp="1"/>
          </p:cNvSpPr>
          <p:nvPr>
            <p:ph type="sldNum" sz="quarter" idx="7"/>
          </p:nvPr>
        </p:nvSpPr>
        <p:spPr>
          <a:xfrm>
            <a:off x="8459723" y="6569936"/>
            <a:ext cx="232409"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fld id="{81D60167-4931-47E6-BA6A-407CBD079E47}" type="slidenum">
              <a:rPr lang="fr-FR" spc="10" smtClean="0"/>
              <a:pPr marL="38100"/>
              <a:t>140</a:t>
            </a:fld>
            <a:endParaRPr spc="10" dirty="0"/>
          </a:p>
        </p:txBody>
      </p:sp>
      <p:sp>
        <p:nvSpPr>
          <p:cNvPr id="17" name="object 17"/>
          <p:cNvSpPr txBox="1"/>
          <p:nvPr/>
        </p:nvSpPr>
        <p:spPr>
          <a:xfrm>
            <a:off x="1854201" y="1480261"/>
            <a:ext cx="8468995" cy="956310"/>
          </a:xfrm>
          <a:prstGeom prst="rect">
            <a:avLst/>
          </a:prstGeom>
        </p:spPr>
        <p:txBody>
          <a:bodyPr vert="horz" wrap="square" lIns="0" tIns="13335" rIns="0" bIns="0" rtlCol="0">
            <a:spAutoFit/>
          </a:bodyPr>
          <a:lstStyle/>
          <a:p>
            <a:pPr marL="355600" indent="-343535">
              <a:spcBef>
                <a:spcPts val="105"/>
              </a:spcBef>
              <a:buFont typeface="Arial MT"/>
              <a:buChar char="•"/>
              <a:tabLst>
                <a:tab pos="355600" algn="l"/>
                <a:tab pos="356235" algn="l"/>
              </a:tabLst>
            </a:pPr>
            <a:r>
              <a:rPr sz="1400" b="1" spc="-10" dirty="0">
                <a:solidFill>
                  <a:srgbClr val="404041"/>
                </a:solidFill>
                <a:latin typeface="Arial"/>
                <a:cs typeface="Arial"/>
              </a:rPr>
              <a:t>FINANCIAL</a:t>
            </a:r>
            <a:r>
              <a:rPr sz="1400" b="1" spc="25" dirty="0">
                <a:solidFill>
                  <a:srgbClr val="404041"/>
                </a:solidFill>
                <a:latin typeface="Arial"/>
                <a:cs typeface="Arial"/>
              </a:rPr>
              <a:t> </a:t>
            </a:r>
            <a:r>
              <a:rPr sz="1400" b="1" spc="-10" dirty="0">
                <a:solidFill>
                  <a:srgbClr val="404041"/>
                </a:solidFill>
                <a:latin typeface="Arial"/>
                <a:cs typeface="Arial"/>
              </a:rPr>
              <a:t>BARRIER</a:t>
            </a:r>
            <a:r>
              <a:rPr sz="1400" b="1" spc="45" dirty="0">
                <a:solidFill>
                  <a:srgbClr val="404041"/>
                </a:solidFill>
                <a:latin typeface="Arial"/>
                <a:cs typeface="Arial"/>
              </a:rPr>
              <a:t> </a:t>
            </a:r>
            <a:r>
              <a:rPr sz="1400" b="1" dirty="0">
                <a:solidFill>
                  <a:srgbClr val="404041"/>
                </a:solidFill>
                <a:latin typeface="Arial"/>
                <a:cs typeface="Arial"/>
              </a:rPr>
              <a:t>:</a:t>
            </a:r>
            <a:r>
              <a:rPr sz="1400" b="1" spc="10" dirty="0">
                <a:solidFill>
                  <a:srgbClr val="404041"/>
                </a:solidFill>
                <a:latin typeface="Arial"/>
                <a:cs typeface="Arial"/>
              </a:rPr>
              <a:t> </a:t>
            </a:r>
            <a:r>
              <a:rPr sz="1400" spc="30" dirty="0">
                <a:solidFill>
                  <a:srgbClr val="404041"/>
                </a:solidFill>
                <a:latin typeface="Tahoma"/>
                <a:cs typeface="Tahoma"/>
              </a:rPr>
              <a:t>Carbon</a:t>
            </a:r>
            <a:r>
              <a:rPr sz="1400" spc="-80" dirty="0">
                <a:solidFill>
                  <a:srgbClr val="404041"/>
                </a:solidFill>
                <a:latin typeface="Tahoma"/>
                <a:cs typeface="Tahoma"/>
              </a:rPr>
              <a:t> </a:t>
            </a:r>
            <a:r>
              <a:rPr sz="1400" dirty="0">
                <a:solidFill>
                  <a:srgbClr val="404041"/>
                </a:solidFill>
                <a:latin typeface="Tahoma"/>
                <a:cs typeface="Tahoma"/>
              </a:rPr>
              <a:t>projects</a:t>
            </a:r>
            <a:r>
              <a:rPr sz="1400" spc="-80" dirty="0">
                <a:solidFill>
                  <a:srgbClr val="404041"/>
                </a:solidFill>
                <a:latin typeface="Tahoma"/>
                <a:cs typeface="Tahoma"/>
              </a:rPr>
              <a:t> </a:t>
            </a:r>
            <a:r>
              <a:rPr sz="1400" spc="15" dirty="0">
                <a:solidFill>
                  <a:srgbClr val="404041"/>
                </a:solidFill>
                <a:latin typeface="Tahoma"/>
                <a:cs typeface="Tahoma"/>
              </a:rPr>
              <a:t>are</a:t>
            </a:r>
            <a:r>
              <a:rPr sz="1400" spc="-65" dirty="0">
                <a:solidFill>
                  <a:srgbClr val="404041"/>
                </a:solidFill>
                <a:latin typeface="Tahoma"/>
                <a:cs typeface="Tahoma"/>
              </a:rPr>
              <a:t> </a:t>
            </a:r>
            <a:r>
              <a:rPr sz="1400" spc="10" dirty="0">
                <a:solidFill>
                  <a:srgbClr val="404041"/>
                </a:solidFill>
                <a:latin typeface="Tahoma"/>
                <a:cs typeface="Tahoma"/>
              </a:rPr>
              <a:t>expensive.</a:t>
            </a:r>
            <a:r>
              <a:rPr sz="1400" spc="-75" dirty="0">
                <a:solidFill>
                  <a:srgbClr val="404041"/>
                </a:solidFill>
                <a:latin typeface="Tahoma"/>
                <a:cs typeface="Tahoma"/>
              </a:rPr>
              <a:t> </a:t>
            </a:r>
            <a:r>
              <a:rPr sz="1400" spc="25" dirty="0">
                <a:solidFill>
                  <a:srgbClr val="404041"/>
                </a:solidFill>
                <a:latin typeface="Tahoma"/>
                <a:cs typeface="Tahoma"/>
              </a:rPr>
              <a:t>The</a:t>
            </a:r>
            <a:r>
              <a:rPr sz="1400" spc="-55" dirty="0">
                <a:solidFill>
                  <a:srgbClr val="404041"/>
                </a:solidFill>
                <a:latin typeface="Tahoma"/>
                <a:cs typeface="Tahoma"/>
              </a:rPr>
              <a:t> </a:t>
            </a:r>
            <a:r>
              <a:rPr sz="1400" spc="30" dirty="0">
                <a:solidFill>
                  <a:srgbClr val="404041"/>
                </a:solidFill>
                <a:latin typeface="Tahoma"/>
                <a:cs typeface="Tahoma"/>
              </a:rPr>
              <a:t>costs</a:t>
            </a:r>
            <a:r>
              <a:rPr sz="1400" spc="-80" dirty="0">
                <a:solidFill>
                  <a:srgbClr val="404041"/>
                </a:solidFill>
                <a:latin typeface="Tahoma"/>
                <a:cs typeface="Tahoma"/>
              </a:rPr>
              <a:t> </a:t>
            </a:r>
            <a:r>
              <a:rPr sz="1400" dirty="0">
                <a:solidFill>
                  <a:srgbClr val="404041"/>
                </a:solidFill>
                <a:latin typeface="Tahoma"/>
                <a:cs typeface="Tahoma"/>
              </a:rPr>
              <a:t>related</a:t>
            </a:r>
            <a:r>
              <a:rPr sz="1400" spc="-90" dirty="0">
                <a:solidFill>
                  <a:srgbClr val="404041"/>
                </a:solidFill>
                <a:latin typeface="Tahoma"/>
                <a:cs typeface="Tahoma"/>
              </a:rPr>
              <a:t> </a:t>
            </a:r>
            <a:r>
              <a:rPr sz="1400" spc="-30" dirty="0">
                <a:solidFill>
                  <a:srgbClr val="404041"/>
                </a:solidFill>
                <a:latin typeface="Tahoma"/>
                <a:cs typeface="Tahoma"/>
              </a:rPr>
              <a:t>to</a:t>
            </a:r>
            <a:r>
              <a:rPr sz="1400" spc="-60" dirty="0">
                <a:solidFill>
                  <a:srgbClr val="404041"/>
                </a:solidFill>
                <a:latin typeface="Tahoma"/>
                <a:cs typeface="Tahoma"/>
              </a:rPr>
              <a:t> </a:t>
            </a:r>
            <a:r>
              <a:rPr sz="1400" spc="-15" dirty="0">
                <a:solidFill>
                  <a:srgbClr val="404041"/>
                </a:solidFill>
                <a:latin typeface="Tahoma"/>
                <a:cs typeface="Tahoma"/>
              </a:rPr>
              <a:t>the</a:t>
            </a:r>
            <a:r>
              <a:rPr sz="1400" spc="-65" dirty="0">
                <a:solidFill>
                  <a:srgbClr val="404041"/>
                </a:solidFill>
                <a:latin typeface="Tahoma"/>
                <a:cs typeface="Tahoma"/>
              </a:rPr>
              <a:t> </a:t>
            </a:r>
            <a:r>
              <a:rPr sz="1400" spc="-5" dirty="0">
                <a:solidFill>
                  <a:srgbClr val="404041"/>
                </a:solidFill>
                <a:latin typeface="Tahoma"/>
                <a:cs typeface="Tahoma"/>
              </a:rPr>
              <a:t>certification</a:t>
            </a:r>
            <a:endParaRPr sz="1400">
              <a:latin typeface="Tahoma"/>
              <a:cs typeface="Tahoma"/>
            </a:endParaRPr>
          </a:p>
          <a:p>
            <a:pPr marL="355600"/>
            <a:r>
              <a:rPr sz="1400" spc="5" dirty="0">
                <a:solidFill>
                  <a:srgbClr val="404041"/>
                </a:solidFill>
                <a:latin typeface="Tahoma"/>
                <a:cs typeface="Tahoma"/>
              </a:rPr>
              <a:t>engeneering</a:t>
            </a:r>
            <a:r>
              <a:rPr sz="1400" spc="-95" dirty="0">
                <a:solidFill>
                  <a:srgbClr val="404041"/>
                </a:solidFill>
                <a:latin typeface="Tahoma"/>
                <a:cs typeface="Tahoma"/>
              </a:rPr>
              <a:t> </a:t>
            </a:r>
            <a:r>
              <a:rPr sz="1400" spc="15" dirty="0">
                <a:solidFill>
                  <a:srgbClr val="404041"/>
                </a:solidFill>
                <a:latin typeface="Tahoma"/>
                <a:cs typeface="Tahoma"/>
              </a:rPr>
              <a:t>are</a:t>
            </a:r>
            <a:r>
              <a:rPr sz="1400" spc="-65" dirty="0">
                <a:solidFill>
                  <a:srgbClr val="404041"/>
                </a:solidFill>
                <a:latin typeface="Tahoma"/>
                <a:cs typeface="Tahoma"/>
              </a:rPr>
              <a:t> </a:t>
            </a:r>
            <a:r>
              <a:rPr sz="1400" spc="-30" dirty="0">
                <a:solidFill>
                  <a:srgbClr val="404041"/>
                </a:solidFill>
                <a:latin typeface="Tahoma"/>
                <a:cs typeface="Tahoma"/>
              </a:rPr>
              <a:t>many,</a:t>
            </a:r>
            <a:r>
              <a:rPr sz="1400" spc="-45" dirty="0">
                <a:solidFill>
                  <a:srgbClr val="404041"/>
                </a:solidFill>
                <a:latin typeface="Tahoma"/>
                <a:cs typeface="Tahoma"/>
              </a:rPr>
              <a:t> </a:t>
            </a:r>
            <a:r>
              <a:rPr sz="1400" spc="-20" dirty="0">
                <a:solidFill>
                  <a:srgbClr val="404041"/>
                </a:solidFill>
                <a:latin typeface="Tahoma"/>
                <a:cs typeface="Tahoma"/>
              </a:rPr>
              <a:t>of</a:t>
            </a:r>
            <a:r>
              <a:rPr sz="1400" spc="-45" dirty="0">
                <a:solidFill>
                  <a:srgbClr val="404041"/>
                </a:solidFill>
                <a:latin typeface="Tahoma"/>
                <a:cs typeface="Tahoma"/>
              </a:rPr>
              <a:t> </a:t>
            </a:r>
            <a:r>
              <a:rPr sz="1400" spc="-20" dirty="0">
                <a:solidFill>
                  <a:srgbClr val="404041"/>
                </a:solidFill>
                <a:latin typeface="Tahoma"/>
                <a:cs typeface="Tahoma"/>
              </a:rPr>
              <a:t>different</a:t>
            </a:r>
            <a:r>
              <a:rPr sz="1400" spc="-85" dirty="0">
                <a:solidFill>
                  <a:srgbClr val="404041"/>
                </a:solidFill>
                <a:latin typeface="Tahoma"/>
                <a:cs typeface="Tahoma"/>
              </a:rPr>
              <a:t> </a:t>
            </a:r>
            <a:r>
              <a:rPr sz="1400" spc="15" dirty="0">
                <a:solidFill>
                  <a:srgbClr val="404041"/>
                </a:solidFill>
                <a:latin typeface="Tahoma"/>
                <a:cs typeface="Tahoma"/>
              </a:rPr>
              <a:t>kinds</a:t>
            </a:r>
            <a:r>
              <a:rPr sz="1400" spc="-75" dirty="0">
                <a:solidFill>
                  <a:srgbClr val="404041"/>
                </a:solidFill>
                <a:latin typeface="Tahoma"/>
                <a:cs typeface="Tahoma"/>
              </a:rPr>
              <a:t> </a:t>
            </a:r>
            <a:r>
              <a:rPr sz="1400" spc="15" dirty="0">
                <a:solidFill>
                  <a:srgbClr val="404041"/>
                </a:solidFill>
                <a:latin typeface="Tahoma"/>
                <a:cs typeface="Tahoma"/>
              </a:rPr>
              <a:t>and</a:t>
            </a:r>
            <a:r>
              <a:rPr sz="1400" spc="-65" dirty="0">
                <a:solidFill>
                  <a:srgbClr val="404041"/>
                </a:solidFill>
                <a:latin typeface="Tahoma"/>
                <a:cs typeface="Tahoma"/>
              </a:rPr>
              <a:t> </a:t>
            </a:r>
            <a:r>
              <a:rPr sz="1400" spc="-10" dirty="0">
                <a:solidFill>
                  <a:srgbClr val="404041"/>
                </a:solidFill>
                <a:latin typeface="Tahoma"/>
                <a:cs typeface="Tahoma"/>
              </a:rPr>
              <a:t>distributed</a:t>
            </a:r>
            <a:r>
              <a:rPr sz="1400" spc="-90" dirty="0">
                <a:solidFill>
                  <a:srgbClr val="404041"/>
                </a:solidFill>
                <a:latin typeface="Tahoma"/>
                <a:cs typeface="Tahoma"/>
              </a:rPr>
              <a:t> </a:t>
            </a:r>
            <a:r>
              <a:rPr sz="1400" dirty="0">
                <a:solidFill>
                  <a:srgbClr val="404041"/>
                </a:solidFill>
                <a:latin typeface="Tahoma"/>
                <a:cs typeface="Tahoma"/>
              </a:rPr>
              <a:t>over</a:t>
            </a:r>
            <a:r>
              <a:rPr sz="1400" spc="-50" dirty="0">
                <a:solidFill>
                  <a:srgbClr val="404041"/>
                </a:solidFill>
                <a:latin typeface="Tahoma"/>
                <a:cs typeface="Tahoma"/>
              </a:rPr>
              <a:t> </a:t>
            </a:r>
            <a:r>
              <a:rPr sz="1400" spc="45" dirty="0">
                <a:solidFill>
                  <a:srgbClr val="404041"/>
                </a:solidFill>
                <a:latin typeface="Tahoma"/>
                <a:cs typeface="Tahoma"/>
              </a:rPr>
              <a:t>a</a:t>
            </a:r>
            <a:r>
              <a:rPr sz="1400" spc="-50" dirty="0">
                <a:solidFill>
                  <a:srgbClr val="404041"/>
                </a:solidFill>
                <a:latin typeface="Tahoma"/>
                <a:cs typeface="Tahoma"/>
              </a:rPr>
              <a:t> </a:t>
            </a:r>
            <a:r>
              <a:rPr sz="1400" dirty="0">
                <a:solidFill>
                  <a:srgbClr val="404041"/>
                </a:solidFill>
                <a:latin typeface="Tahoma"/>
                <a:cs typeface="Tahoma"/>
              </a:rPr>
              <a:t>long</a:t>
            </a:r>
            <a:r>
              <a:rPr sz="1400" spc="-65" dirty="0">
                <a:solidFill>
                  <a:srgbClr val="404041"/>
                </a:solidFill>
                <a:latin typeface="Tahoma"/>
                <a:cs typeface="Tahoma"/>
              </a:rPr>
              <a:t> </a:t>
            </a:r>
            <a:r>
              <a:rPr sz="1400" spc="5" dirty="0">
                <a:solidFill>
                  <a:srgbClr val="404041"/>
                </a:solidFill>
                <a:latin typeface="Tahoma"/>
                <a:cs typeface="Tahoma"/>
              </a:rPr>
              <a:t>period</a:t>
            </a:r>
            <a:r>
              <a:rPr sz="1400" spc="-80" dirty="0">
                <a:solidFill>
                  <a:srgbClr val="404041"/>
                </a:solidFill>
                <a:latin typeface="Tahoma"/>
                <a:cs typeface="Tahoma"/>
              </a:rPr>
              <a:t> </a:t>
            </a:r>
            <a:r>
              <a:rPr sz="1400" spc="-20" dirty="0">
                <a:solidFill>
                  <a:srgbClr val="404041"/>
                </a:solidFill>
                <a:latin typeface="Tahoma"/>
                <a:cs typeface="Tahoma"/>
              </a:rPr>
              <a:t>of</a:t>
            </a:r>
            <a:r>
              <a:rPr sz="1400" spc="-60" dirty="0">
                <a:solidFill>
                  <a:srgbClr val="404041"/>
                </a:solidFill>
                <a:latin typeface="Tahoma"/>
                <a:cs typeface="Tahoma"/>
              </a:rPr>
              <a:t> </a:t>
            </a:r>
            <a:r>
              <a:rPr sz="1400" spc="-20" dirty="0">
                <a:solidFill>
                  <a:srgbClr val="404041"/>
                </a:solidFill>
                <a:latin typeface="Tahoma"/>
                <a:cs typeface="Tahoma"/>
              </a:rPr>
              <a:t>time.</a:t>
            </a:r>
            <a:endParaRPr sz="1400">
              <a:latin typeface="Tahoma"/>
              <a:cs typeface="Tahoma"/>
            </a:endParaRPr>
          </a:p>
          <a:p>
            <a:pPr marL="355600" indent="-343535">
              <a:spcBef>
                <a:spcPts val="600"/>
              </a:spcBef>
              <a:buFont typeface="Wingdings"/>
              <a:buChar char=""/>
              <a:tabLst>
                <a:tab pos="355600" algn="l"/>
                <a:tab pos="356235" algn="l"/>
              </a:tabLst>
            </a:pPr>
            <a:r>
              <a:rPr sz="1400" i="1" dirty="0">
                <a:solidFill>
                  <a:srgbClr val="404041"/>
                </a:solidFill>
                <a:latin typeface="Arial"/>
                <a:cs typeface="Arial"/>
              </a:rPr>
              <a:t>Potential</a:t>
            </a:r>
            <a:r>
              <a:rPr sz="1400" i="1" spc="-35" dirty="0">
                <a:solidFill>
                  <a:srgbClr val="404041"/>
                </a:solidFill>
                <a:latin typeface="Arial"/>
                <a:cs typeface="Arial"/>
              </a:rPr>
              <a:t> </a:t>
            </a:r>
            <a:r>
              <a:rPr sz="1400" i="1" dirty="0">
                <a:solidFill>
                  <a:srgbClr val="404041"/>
                </a:solidFill>
                <a:latin typeface="Arial"/>
                <a:cs typeface="Arial"/>
              </a:rPr>
              <a:t>solutions:</a:t>
            </a:r>
            <a:r>
              <a:rPr sz="1400" i="1" spc="-35" dirty="0">
                <a:solidFill>
                  <a:srgbClr val="404041"/>
                </a:solidFill>
                <a:latin typeface="Arial"/>
                <a:cs typeface="Arial"/>
              </a:rPr>
              <a:t> </a:t>
            </a:r>
            <a:r>
              <a:rPr sz="1400" spc="10" dirty="0">
                <a:solidFill>
                  <a:srgbClr val="404041"/>
                </a:solidFill>
                <a:latin typeface="Tahoma"/>
                <a:cs typeface="Tahoma"/>
              </a:rPr>
              <a:t>►Increase</a:t>
            </a:r>
            <a:r>
              <a:rPr sz="1400" spc="-85" dirty="0">
                <a:solidFill>
                  <a:srgbClr val="404041"/>
                </a:solidFill>
                <a:latin typeface="Tahoma"/>
                <a:cs typeface="Tahoma"/>
              </a:rPr>
              <a:t> </a:t>
            </a:r>
            <a:r>
              <a:rPr sz="1400" spc="-15" dirty="0">
                <a:solidFill>
                  <a:srgbClr val="404041"/>
                </a:solidFill>
                <a:latin typeface="Tahoma"/>
                <a:cs typeface="Tahoma"/>
              </a:rPr>
              <a:t>the</a:t>
            </a:r>
            <a:r>
              <a:rPr sz="1400" spc="-65" dirty="0">
                <a:solidFill>
                  <a:srgbClr val="404041"/>
                </a:solidFill>
                <a:latin typeface="Tahoma"/>
                <a:cs typeface="Tahoma"/>
              </a:rPr>
              <a:t> </a:t>
            </a:r>
            <a:r>
              <a:rPr sz="1400" spc="5" dirty="0">
                <a:solidFill>
                  <a:srgbClr val="404041"/>
                </a:solidFill>
                <a:latin typeface="Tahoma"/>
                <a:cs typeface="Tahoma"/>
              </a:rPr>
              <a:t>prices;</a:t>
            </a:r>
            <a:r>
              <a:rPr sz="1400" spc="-80" dirty="0">
                <a:solidFill>
                  <a:srgbClr val="404041"/>
                </a:solidFill>
                <a:latin typeface="Tahoma"/>
                <a:cs typeface="Tahoma"/>
              </a:rPr>
              <a:t> </a:t>
            </a:r>
            <a:r>
              <a:rPr sz="1400" spc="25" dirty="0">
                <a:solidFill>
                  <a:srgbClr val="404041"/>
                </a:solidFill>
                <a:latin typeface="Tahoma"/>
                <a:cs typeface="Tahoma"/>
              </a:rPr>
              <a:t>►increase</a:t>
            </a:r>
            <a:r>
              <a:rPr sz="1400" spc="-95" dirty="0">
                <a:solidFill>
                  <a:srgbClr val="404041"/>
                </a:solidFill>
                <a:latin typeface="Tahoma"/>
                <a:cs typeface="Tahoma"/>
              </a:rPr>
              <a:t> </a:t>
            </a:r>
            <a:r>
              <a:rPr sz="1400" spc="-15" dirty="0">
                <a:solidFill>
                  <a:srgbClr val="404041"/>
                </a:solidFill>
                <a:latin typeface="Tahoma"/>
                <a:cs typeface="Tahoma"/>
              </a:rPr>
              <a:t>the</a:t>
            </a:r>
            <a:r>
              <a:rPr sz="1400" spc="-65" dirty="0">
                <a:solidFill>
                  <a:srgbClr val="404041"/>
                </a:solidFill>
                <a:latin typeface="Tahoma"/>
                <a:cs typeface="Tahoma"/>
              </a:rPr>
              <a:t> </a:t>
            </a:r>
            <a:r>
              <a:rPr sz="1400" spc="10" dirty="0">
                <a:solidFill>
                  <a:srgbClr val="404041"/>
                </a:solidFill>
                <a:latin typeface="Tahoma"/>
                <a:cs typeface="Tahoma"/>
              </a:rPr>
              <a:t>demand</a:t>
            </a:r>
            <a:r>
              <a:rPr sz="1400" spc="-75" dirty="0">
                <a:solidFill>
                  <a:srgbClr val="404041"/>
                </a:solidFill>
                <a:latin typeface="Tahoma"/>
                <a:cs typeface="Tahoma"/>
              </a:rPr>
              <a:t> </a:t>
            </a:r>
            <a:r>
              <a:rPr sz="1400" spc="-25" dirty="0">
                <a:solidFill>
                  <a:srgbClr val="404041"/>
                </a:solidFill>
                <a:latin typeface="Tahoma"/>
                <a:cs typeface="Tahoma"/>
              </a:rPr>
              <a:t>for</a:t>
            </a:r>
            <a:r>
              <a:rPr sz="1400" spc="-60" dirty="0">
                <a:solidFill>
                  <a:srgbClr val="404041"/>
                </a:solidFill>
                <a:latin typeface="Tahoma"/>
                <a:cs typeface="Tahoma"/>
              </a:rPr>
              <a:t> </a:t>
            </a:r>
            <a:r>
              <a:rPr sz="1400" spc="-10" dirty="0">
                <a:solidFill>
                  <a:srgbClr val="404041"/>
                </a:solidFill>
                <a:latin typeface="Tahoma"/>
                <a:cs typeface="Tahoma"/>
              </a:rPr>
              <a:t>projects;►</a:t>
            </a:r>
            <a:r>
              <a:rPr sz="1400" spc="-95" dirty="0">
                <a:solidFill>
                  <a:srgbClr val="404041"/>
                </a:solidFill>
                <a:latin typeface="Tahoma"/>
                <a:cs typeface="Tahoma"/>
              </a:rPr>
              <a:t> </a:t>
            </a:r>
            <a:r>
              <a:rPr sz="1400" spc="-15" dirty="0">
                <a:solidFill>
                  <a:srgbClr val="404041"/>
                </a:solidFill>
                <a:latin typeface="Tahoma"/>
                <a:cs typeface="Tahoma"/>
              </a:rPr>
              <a:t>multiply</a:t>
            </a:r>
            <a:r>
              <a:rPr sz="1400" spc="-50" dirty="0">
                <a:solidFill>
                  <a:srgbClr val="404041"/>
                </a:solidFill>
                <a:latin typeface="Tahoma"/>
                <a:cs typeface="Tahoma"/>
              </a:rPr>
              <a:t> </a:t>
            </a:r>
            <a:r>
              <a:rPr sz="1400" spc="-15" dirty="0">
                <a:solidFill>
                  <a:srgbClr val="404041"/>
                </a:solidFill>
                <a:latin typeface="Tahoma"/>
                <a:cs typeface="Tahoma"/>
              </a:rPr>
              <a:t>the</a:t>
            </a:r>
            <a:r>
              <a:rPr sz="1400" spc="-75" dirty="0">
                <a:solidFill>
                  <a:srgbClr val="404041"/>
                </a:solidFill>
                <a:latin typeface="Tahoma"/>
                <a:cs typeface="Tahoma"/>
              </a:rPr>
              <a:t> </a:t>
            </a:r>
            <a:r>
              <a:rPr sz="1400" spc="-5" dirty="0">
                <a:solidFill>
                  <a:srgbClr val="404041"/>
                </a:solidFill>
                <a:latin typeface="Tahoma"/>
                <a:cs typeface="Tahoma"/>
              </a:rPr>
              <a:t>financiers;</a:t>
            </a:r>
            <a:endParaRPr sz="1400">
              <a:latin typeface="Tahoma"/>
              <a:cs typeface="Tahoma"/>
            </a:endParaRPr>
          </a:p>
          <a:p>
            <a:pPr marL="581025" lvl="1" indent="-226060">
              <a:buChar char="►"/>
              <a:tabLst>
                <a:tab pos="581660" algn="l"/>
              </a:tabLst>
            </a:pPr>
            <a:r>
              <a:rPr sz="1400" spc="10" dirty="0">
                <a:solidFill>
                  <a:srgbClr val="404041"/>
                </a:solidFill>
                <a:latin typeface="Tahoma"/>
                <a:cs typeface="Tahoma"/>
              </a:rPr>
              <a:t>segment</a:t>
            </a:r>
            <a:r>
              <a:rPr sz="1400" spc="-95" dirty="0">
                <a:solidFill>
                  <a:srgbClr val="404041"/>
                </a:solidFill>
                <a:latin typeface="Tahoma"/>
                <a:cs typeface="Tahoma"/>
              </a:rPr>
              <a:t> </a:t>
            </a:r>
            <a:r>
              <a:rPr sz="1400" spc="-15" dirty="0">
                <a:solidFill>
                  <a:srgbClr val="404041"/>
                </a:solidFill>
                <a:latin typeface="Tahoma"/>
                <a:cs typeface="Tahoma"/>
              </a:rPr>
              <a:t>the</a:t>
            </a:r>
            <a:r>
              <a:rPr sz="1400" spc="-65" dirty="0">
                <a:solidFill>
                  <a:srgbClr val="404041"/>
                </a:solidFill>
                <a:latin typeface="Tahoma"/>
                <a:cs typeface="Tahoma"/>
              </a:rPr>
              <a:t> </a:t>
            </a:r>
            <a:r>
              <a:rPr sz="1400" dirty="0">
                <a:solidFill>
                  <a:srgbClr val="404041"/>
                </a:solidFill>
                <a:latin typeface="Tahoma"/>
                <a:cs typeface="Tahoma"/>
              </a:rPr>
              <a:t>projects</a:t>
            </a:r>
            <a:r>
              <a:rPr sz="1400" spc="-90" dirty="0">
                <a:solidFill>
                  <a:srgbClr val="404041"/>
                </a:solidFill>
                <a:latin typeface="Tahoma"/>
                <a:cs typeface="Tahoma"/>
              </a:rPr>
              <a:t> </a:t>
            </a:r>
            <a:r>
              <a:rPr sz="1400" spc="10" dirty="0">
                <a:solidFill>
                  <a:srgbClr val="404041"/>
                </a:solidFill>
                <a:latin typeface="Tahoma"/>
                <a:cs typeface="Tahoma"/>
              </a:rPr>
              <a:t>and</a:t>
            </a:r>
            <a:r>
              <a:rPr sz="1400" spc="-70" dirty="0">
                <a:solidFill>
                  <a:srgbClr val="404041"/>
                </a:solidFill>
                <a:latin typeface="Tahoma"/>
                <a:cs typeface="Tahoma"/>
              </a:rPr>
              <a:t> </a:t>
            </a:r>
            <a:r>
              <a:rPr sz="1400" spc="-15" dirty="0">
                <a:solidFill>
                  <a:srgbClr val="404041"/>
                </a:solidFill>
                <a:latin typeface="Tahoma"/>
                <a:cs typeface="Tahoma"/>
              </a:rPr>
              <a:t>differentiate</a:t>
            </a:r>
            <a:r>
              <a:rPr sz="1400" spc="-90" dirty="0">
                <a:solidFill>
                  <a:srgbClr val="404041"/>
                </a:solidFill>
                <a:latin typeface="Tahoma"/>
                <a:cs typeface="Tahoma"/>
              </a:rPr>
              <a:t> </a:t>
            </a:r>
            <a:r>
              <a:rPr sz="1400" spc="-15" dirty="0">
                <a:solidFill>
                  <a:srgbClr val="404041"/>
                </a:solidFill>
                <a:latin typeface="Tahoma"/>
                <a:cs typeface="Tahoma"/>
              </a:rPr>
              <a:t>the</a:t>
            </a:r>
            <a:r>
              <a:rPr sz="1400" spc="-65" dirty="0">
                <a:solidFill>
                  <a:srgbClr val="404041"/>
                </a:solidFill>
                <a:latin typeface="Tahoma"/>
                <a:cs typeface="Tahoma"/>
              </a:rPr>
              <a:t> </a:t>
            </a:r>
            <a:r>
              <a:rPr sz="1400" spc="-10" dirty="0">
                <a:solidFill>
                  <a:srgbClr val="404041"/>
                </a:solidFill>
                <a:latin typeface="Tahoma"/>
                <a:cs typeface="Tahoma"/>
              </a:rPr>
              <a:t>funding</a:t>
            </a:r>
            <a:r>
              <a:rPr sz="1400" spc="-95" dirty="0">
                <a:solidFill>
                  <a:srgbClr val="404041"/>
                </a:solidFill>
                <a:latin typeface="Tahoma"/>
                <a:cs typeface="Tahoma"/>
              </a:rPr>
              <a:t> </a:t>
            </a:r>
            <a:r>
              <a:rPr sz="1400" spc="25" dirty="0">
                <a:solidFill>
                  <a:srgbClr val="404041"/>
                </a:solidFill>
                <a:latin typeface="Tahoma"/>
                <a:cs typeface="Tahoma"/>
              </a:rPr>
              <a:t>mechanisms</a:t>
            </a:r>
            <a:endParaRPr sz="1400">
              <a:latin typeface="Tahoma"/>
              <a:cs typeface="Tahoma"/>
            </a:endParaRPr>
          </a:p>
        </p:txBody>
      </p:sp>
      <p:sp>
        <p:nvSpPr>
          <p:cNvPr id="18" name="object 18"/>
          <p:cNvSpPr txBox="1"/>
          <p:nvPr/>
        </p:nvSpPr>
        <p:spPr>
          <a:xfrm>
            <a:off x="2034947" y="4405072"/>
            <a:ext cx="8555355" cy="1947545"/>
          </a:xfrm>
          <a:prstGeom prst="rect">
            <a:avLst/>
          </a:prstGeom>
        </p:spPr>
        <p:txBody>
          <a:bodyPr vert="horz" wrap="square" lIns="0" tIns="13335" rIns="0" bIns="0" rtlCol="0">
            <a:spAutoFit/>
          </a:bodyPr>
          <a:lstStyle/>
          <a:p>
            <a:pPr marL="299085" indent="-287020">
              <a:spcBef>
                <a:spcPts val="105"/>
              </a:spcBef>
              <a:buFont typeface="Arial MT"/>
              <a:buChar char="•"/>
              <a:tabLst>
                <a:tab pos="299085" algn="l"/>
                <a:tab pos="299720" algn="l"/>
              </a:tabLst>
            </a:pPr>
            <a:r>
              <a:rPr sz="1400" b="1" spc="-10" dirty="0">
                <a:solidFill>
                  <a:srgbClr val="404041"/>
                </a:solidFill>
                <a:latin typeface="Arial"/>
                <a:cs typeface="Arial"/>
              </a:rPr>
              <a:t>TECHNICAL</a:t>
            </a:r>
            <a:r>
              <a:rPr sz="1400" b="1" spc="15" dirty="0">
                <a:solidFill>
                  <a:srgbClr val="404041"/>
                </a:solidFill>
                <a:latin typeface="Arial"/>
                <a:cs typeface="Arial"/>
              </a:rPr>
              <a:t> </a:t>
            </a:r>
            <a:r>
              <a:rPr sz="1400" b="1" spc="-10" dirty="0">
                <a:solidFill>
                  <a:srgbClr val="404041"/>
                </a:solidFill>
                <a:latin typeface="Arial"/>
                <a:cs typeface="Arial"/>
              </a:rPr>
              <a:t>BARRIER</a:t>
            </a:r>
            <a:r>
              <a:rPr sz="1400" b="1" spc="50" dirty="0">
                <a:solidFill>
                  <a:srgbClr val="404041"/>
                </a:solidFill>
                <a:latin typeface="Arial"/>
                <a:cs typeface="Arial"/>
              </a:rPr>
              <a:t> </a:t>
            </a:r>
            <a:r>
              <a:rPr sz="1400" b="1" dirty="0">
                <a:solidFill>
                  <a:srgbClr val="404041"/>
                </a:solidFill>
                <a:latin typeface="Arial"/>
                <a:cs typeface="Arial"/>
              </a:rPr>
              <a:t>:</a:t>
            </a:r>
            <a:r>
              <a:rPr sz="1400" b="1" spc="10" dirty="0">
                <a:solidFill>
                  <a:srgbClr val="404041"/>
                </a:solidFill>
                <a:latin typeface="Arial"/>
                <a:cs typeface="Arial"/>
              </a:rPr>
              <a:t> </a:t>
            </a:r>
            <a:r>
              <a:rPr sz="1400" spc="30" dirty="0">
                <a:solidFill>
                  <a:srgbClr val="404041"/>
                </a:solidFill>
                <a:latin typeface="Tahoma"/>
                <a:cs typeface="Tahoma"/>
              </a:rPr>
              <a:t>Carbon</a:t>
            </a:r>
            <a:r>
              <a:rPr sz="1400" spc="-80" dirty="0">
                <a:solidFill>
                  <a:srgbClr val="404041"/>
                </a:solidFill>
                <a:latin typeface="Tahoma"/>
                <a:cs typeface="Tahoma"/>
              </a:rPr>
              <a:t> </a:t>
            </a:r>
            <a:r>
              <a:rPr sz="1400" spc="-5" dirty="0">
                <a:solidFill>
                  <a:srgbClr val="404041"/>
                </a:solidFill>
                <a:latin typeface="Tahoma"/>
                <a:cs typeface="Tahoma"/>
              </a:rPr>
              <a:t>certification</a:t>
            </a:r>
            <a:r>
              <a:rPr sz="1400" spc="-80" dirty="0">
                <a:solidFill>
                  <a:srgbClr val="404041"/>
                </a:solidFill>
                <a:latin typeface="Tahoma"/>
                <a:cs typeface="Tahoma"/>
              </a:rPr>
              <a:t> </a:t>
            </a:r>
            <a:r>
              <a:rPr sz="1400" spc="30" dirty="0">
                <a:solidFill>
                  <a:srgbClr val="404041"/>
                </a:solidFill>
                <a:latin typeface="Tahoma"/>
                <a:cs typeface="Tahoma"/>
              </a:rPr>
              <a:t>is</a:t>
            </a:r>
            <a:r>
              <a:rPr sz="1400" spc="-40" dirty="0">
                <a:solidFill>
                  <a:srgbClr val="404041"/>
                </a:solidFill>
                <a:latin typeface="Tahoma"/>
                <a:cs typeface="Tahoma"/>
              </a:rPr>
              <a:t> </a:t>
            </a:r>
            <a:r>
              <a:rPr sz="1400" spc="5" dirty="0">
                <a:solidFill>
                  <a:srgbClr val="404041"/>
                </a:solidFill>
                <a:latin typeface="Tahoma"/>
                <a:cs typeface="Tahoma"/>
              </a:rPr>
              <a:t>complex.</a:t>
            </a:r>
            <a:r>
              <a:rPr sz="1400" spc="-60" dirty="0">
                <a:solidFill>
                  <a:srgbClr val="404041"/>
                </a:solidFill>
                <a:latin typeface="Tahoma"/>
                <a:cs typeface="Tahoma"/>
              </a:rPr>
              <a:t> </a:t>
            </a:r>
            <a:r>
              <a:rPr sz="1400" spc="-105" dirty="0">
                <a:solidFill>
                  <a:srgbClr val="404041"/>
                </a:solidFill>
                <a:latin typeface="Tahoma"/>
                <a:cs typeface="Tahoma"/>
              </a:rPr>
              <a:t>It</a:t>
            </a:r>
            <a:r>
              <a:rPr sz="1400" spc="-65" dirty="0">
                <a:solidFill>
                  <a:srgbClr val="404041"/>
                </a:solidFill>
                <a:latin typeface="Tahoma"/>
                <a:cs typeface="Tahoma"/>
              </a:rPr>
              <a:t> </a:t>
            </a:r>
            <a:r>
              <a:rPr sz="1400" spc="10" dirty="0">
                <a:solidFill>
                  <a:srgbClr val="404041"/>
                </a:solidFill>
                <a:latin typeface="Tahoma"/>
                <a:cs typeface="Tahoma"/>
              </a:rPr>
              <a:t>requires</a:t>
            </a:r>
            <a:r>
              <a:rPr sz="1400" spc="-80" dirty="0">
                <a:solidFill>
                  <a:srgbClr val="404041"/>
                </a:solidFill>
                <a:latin typeface="Tahoma"/>
                <a:cs typeface="Tahoma"/>
              </a:rPr>
              <a:t> </a:t>
            </a:r>
            <a:r>
              <a:rPr sz="1400" spc="10" dirty="0">
                <a:solidFill>
                  <a:srgbClr val="404041"/>
                </a:solidFill>
                <a:latin typeface="Tahoma"/>
                <a:cs typeface="Tahoma"/>
              </a:rPr>
              <a:t>technical</a:t>
            </a:r>
            <a:r>
              <a:rPr sz="1400" spc="-75" dirty="0">
                <a:solidFill>
                  <a:srgbClr val="404041"/>
                </a:solidFill>
                <a:latin typeface="Tahoma"/>
                <a:cs typeface="Tahoma"/>
              </a:rPr>
              <a:t> </a:t>
            </a:r>
            <a:r>
              <a:rPr sz="1400" spc="5" dirty="0">
                <a:solidFill>
                  <a:srgbClr val="404041"/>
                </a:solidFill>
                <a:latin typeface="Tahoma"/>
                <a:cs typeface="Tahoma"/>
              </a:rPr>
              <a:t>expertise</a:t>
            </a:r>
            <a:r>
              <a:rPr sz="1400" spc="-75" dirty="0">
                <a:solidFill>
                  <a:srgbClr val="404041"/>
                </a:solidFill>
                <a:latin typeface="Tahoma"/>
                <a:cs typeface="Tahoma"/>
              </a:rPr>
              <a:t> </a:t>
            </a:r>
            <a:r>
              <a:rPr sz="1400" spc="15" dirty="0">
                <a:solidFill>
                  <a:srgbClr val="404041"/>
                </a:solidFill>
                <a:latin typeface="Tahoma"/>
                <a:cs typeface="Tahoma"/>
              </a:rPr>
              <a:t>and</a:t>
            </a:r>
            <a:r>
              <a:rPr sz="1400" spc="-65" dirty="0">
                <a:solidFill>
                  <a:srgbClr val="404041"/>
                </a:solidFill>
                <a:latin typeface="Tahoma"/>
                <a:cs typeface="Tahoma"/>
              </a:rPr>
              <a:t> </a:t>
            </a:r>
            <a:r>
              <a:rPr sz="1400" spc="-10" dirty="0">
                <a:solidFill>
                  <a:srgbClr val="404041"/>
                </a:solidFill>
                <a:latin typeface="Tahoma"/>
                <a:cs typeface="Tahoma"/>
              </a:rPr>
              <a:t>training</a:t>
            </a:r>
            <a:r>
              <a:rPr sz="1400" spc="-70" dirty="0">
                <a:solidFill>
                  <a:srgbClr val="404041"/>
                </a:solidFill>
                <a:latin typeface="Tahoma"/>
                <a:cs typeface="Tahoma"/>
              </a:rPr>
              <a:t> </a:t>
            </a:r>
            <a:r>
              <a:rPr sz="1400" spc="-20" dirty="0">
                <a:solidFill>
                  <a:srgbClr val="404041"/>
                </a:solidFill>
                <a:latin typeface="Tahoma"/>
                <a:cs typeface="Tahoma"/>
              </a:rPr>
              <a:t>from</a:t>
            </a:r>
            <a:endParaRPr sz="1400">
              <a:latin typeface="Tahoma"/>
              <a:cs typeface="Tahoma"/>
            </a:endParaRPr>
          </a:p>
          <a:p>
            <a:pPr marL="299085"/>
            <a:r>
              <a:rPr sz="1400" spc="-25" dirty="0">
                <a:solidFill>
                  <a:srgbClr val="404041"/>
                </a:solidFill>
                <a:latin typeface="Tahoma"/>
                <a:cs typeface="Tahoma"/>
              </a:rPr>
              <a:t>di</a:t>
            </a:r>
            <a:r>
              <a:rPr sz="1400" spc="-40" dirty="0">
                <a:solidFill>
                  <a:srgbClr val="404041"/>
                </a:solidFill>
                <a:latin typeface="Tahoma"/>
                <a:cs typeface="Tahoma"/>
              </a:rPr>
              <a:t>f</a:t>
            </a:r>
            <a:r>
              <a:rPr sz="1400" spc="-60" dirty="0">
                <a:solidFill>
                  <a:srgbClr val="404041"/>
                </a:solidFill>
                <a:latin typeface="Tahoma"/>
                <a:cs typeface="Tahoma"/>
              </a:rPr>
              <a:t>f</a:t>
            </a:r>
            <a:r>
              <a:rPr sz="1400" spc="10" dirty="0">
                <a:solidFill>
                  <a:srgbClr val="404041"/>
                </a:solidFill>
                <a:latin typeface="Tahoma"/>
                <a:cs typeface="Tahoma"/>
              </a:rPr>
              <a:t>ere</a:t>
            </a:r>
            <a:r>
              <a:rPr sz="1400" spc="-5" dirty="0">
                <a:solidFill>
                  <a:srgbClr val="404041"/>
                </a:solidFill>
                <a:latin typeface="Tahoma"/>
                <a:cs typeface="Tahoma"/>
              </a:rPr>
              <a:t>n</a:t>
            </a:r>
            <a:r>
              <a:rPr sz="1400" spc="-80" dirty="0">
                <a:solidFill>
                  <a:srgbClr val="404041"/>
                </a:solidFill>
                <a:latin typeface="Tahoma"/>
                <a:cs typeface="Tahoma"/>
              </a:rPr>
              <a:t>t</a:t>
            </a:r>
            <a:r>
              <a:rPr sz="1400" spc="-85" dirty="0">
                <a:solidFill>
                  <a:srgbClr val="404041"/>
                </a:solidFill>
                <a:latin typeface="Tahoma"/>
                <a:cs typeface="Tahoma"/>
              </a:rPr>
              <a:t> </a:t>
            </a:r>
            <a:r>
              <a:rPr sz="1400" spc="50" dirty="0">
                <a:solidFill>
                  <a:srgbClr val="404041"/>
                </a:solidFill>
                <a:latin typeface="Tahoma"/>
                <a:cs typeface="Tahoma"/>
              </a:rPr>
              <a:t>ac</a:t>
            </a:r>
            <a:r>
              <a:rPr sz="1400" spc="-80" dirty="0">
                <a:solidFill>
                  <a:srgbClr val="404041"/>
                </a:solidFill>
                <a:latin typeface="Tahoma"/>
                <a:cs typeface="Tahoma"/>
              </a:rPr>
              <a:t>t</a:t>
            </a:r>
            <a:r>
              <a:rPr sz="1400" spc="20" dirty="0">
                <a:solidFill>
                  <a:srgbClr val="404041"/>
                </a:solidFill>
                <a:latin typeface="Tahoma"/>
                <a:cs typeface="Tahoma"/>
              </a:rPr>
              <a:t>ors</a:t>
            </a:r>
            <a:endParaRPr sz="1400">
              <a:latin typeface="Tahoma"/>
              <a:cs typeface="Tahoma"/>
            </a:endParaRPr>
          </a:p>
          <a:p>
            <a:pPr marL="299085" marR="596900" indent="-287020">
              <a:buFont typeface="Wingdings"/>
              <a:buChar char=""/>
              <a:tabLst>
                <a:tab pos="299085" algn="l"/>
                <a:tab pos="299720" algn="l"/>
              </a:tabLst>
            </a:pPr>
            <a:r>
              <a:rPr sz="1400" i="1" dirty="0">
                <a:solidFill>
                  <a:srgbClr val="404041"/>
                </a:solidFill>
                <a:latin typeface="Arial"/>
                <a:cs typeface="Arial"/>
              </a:rPr>
              <a:t>Potential</a:t>
            </a:r>
            <a:r>
              <a:rPr sz="1400" i="1" spc="-25" dirty="0">
                <a:solidFill>
                  <a:srgbClr val="404041"/>
                </a:solidFill>
                <a:latin typeface="Arial"/>
                <a:cs typeface="Arial"/>
              </a:rPr>
              <a:t> </a:t>
            </a:r>
            <a:r>
              <a:rPr sz="1400" i="1" dirty="0">
                <a:solidFill>
                  <a:srgbClr val="404041"/>
                </a:solidFill>
                <a:latin typeface="Arial"/>
                <a:cs typeface="Arial"/>
              </a:rPr>
              <a:t>solutions:</a:t>
            </a:r>
            <a:r>
              <a:rPr sz="1400" i="1" spc="-25" dirty="0">
                <a:solidFill>
                  <a:srgbClr val="404041"/>
                </a:solidFill>
                <a:latin typeface="Arial"/>
                <a:cs typeface="Arial"/>
              </a:rPr>
              <a:t> </a:t>
            </a:r>
            <a:r>
              <a:rPr sz="1400" spc="20" dirty="0">
                <a:solidFill>
                  <a:srgbClr val="404041"/>
                </a:solidFill>
                <a:latin typeface="Tahoma"/>
                <a:cs typeface="Tahoma"/>
              </a:rPr>
              <a:t>►Provide</a:t>
            </a:r>
            <a:r>
              <a:rPr sz="1400" spc="-35" dirty="0">
                <a:solidFill>
                  <a:srgbClr val="404041"/>
                </a:solidFill>
                <a:latin typeface="Tahoma"/>
                <a:cs typeface="Tahoma"/>
              </a:rPr>
              <a:t> </a:t>
            </a:r>
            <a:r>
              <a:rPr sz="1400" spc="-15" dirty="0">
                <a:solidFill>
                  <a:srgbClr val="404041"/>
                </a:solidFill>
                <a:latin typeface="Tahoma"/>
                <a:cs typeface="Tahoma"/>
              </a:rPr>
              <a:t>trainings;</a:t>
            </a:r>
            <a:r>
              <a:rPr sz="1400" spc="-80" dirty="0">
                <a:solidFill>
                  <a:srgbClr val="404041"/>
                </a:solidFill>
                <a:latin typeface="Tahoma"/>
                <a:cs typeface="Tahoma"/>
              </a:rPr>
              <a:t> </a:t>
            </a:r>
            <a:r>
              <a:rPr sz="1400" spc="20" dirty="0">
                <a:solidFill>
                  <a:srgbClr val="404041"/>
                </a:solidFill>
                <a:latin typeface="Tahoma"/>
                <a:cs typeface="Tahoma"/>
              </a:rPr>
              <a:t>►Provide</a:t>
            </a:r>
            <a:r>
              <a:rPr sz="1400" spc="-35" dirty="0">
                <a:solidFill>
                  <a:srgbClr val="404041"/>
                </a:solidFill>
                <a:latin typeface="Tahoma"/>
                <a:cs typeface="Tahoma"/>
              </a:rPr>
              <a:t> </a:t>
            </a:r>
            <a:r>
              <a:rPr sz="1400" spc="10" dirty="0">
                <a:solidFill>
                  <a:srgbClr val="404041"/>
                </a:solidFill>
                <a:latin typeface="Tahoma"/>
                <a:cs typeface="Tahoma"/>
              </a:rPr>
              <a:t>advisory</a:t>
            </a:r>
            <a:r>
              <a:rPr sz="1400" spc="-45" dirty="0">
                <a:solidFill>
                  <a:srgbClr val="404041"/>
                </a:solidFill>
                <a:latin typeface="Tahoma"/>
                <a:cs typeface="Tahoma"/>
              </a:rPr>
              <a:t> </a:t>
            </a:r>
            <a:r>
              <a:rPr sz="1400" spc="10" dirty="0">
                <a:solidFill>
                  <a:srgbClr val="404041"/>
                </a:solidFill>
                <a:latin typeface="Tahoma"/>
                <a:cs typeface="Tahoma"/>
              </a:rPr>
              <a:t>services;►</a:t>
            </a:r>
            <a:r>
              <a:rPr sz="1400" spc="-75" dirty="0">
                <a:solidFill>
                  <a:srgbClr val="404041"/>
                </a:solidFill>
                <a:latin typeface="Tahoma"/>
                <a:cs typeface="Tahoma"/>
              </a:rPr>
              <a:t> </a:t>
            </a:r>
            <a:r>
              <a:rPr sz="1400" spc="-5" dirty="0">
                <a:solidFill>
                  <a:srgbClr val="404041"/>
                </a:solidFill>
                <a:latin typeface="Tahoma"/>
                <a:cs typeface="Tahoma"/>
              </a:rPr>
              <a:t>Incentivise</a:t>
            </a:r>
            <a:r>
              <a:rPr sz="1400" spc="-65" dirty="0">
                <a:solidFill>
                  <a:srgbClr val="404041"/>
                </a:solidFill>
                <a:latin typeface="Tahoma"/>
                <a:cs typeface="Tahoma"/>
              </a:rPr>
              <a:t> </a:t>
            </a:r>
            <a:r>
              <a:rPr sz="1400" spc="-15" dirty="0">
                <a:solidFill>
                  <a:srgbClr val="404041"/>
                </a:solidFill>
                <a:latin typeface="Tahoma"/>
                <a:cs typeface="Tahoma"/>
              </a:rPr>
              <a:t>the</a:t>
            </a:r>
            <a:r>
              <a:rPr sz="1400" spc="-55" dirty="0">
                <a:solidFill>
                  <a:srgbClr val="404041"/>
                </a:solidFill>
                <a:latin typeface="Tahoma"/>
                <a:cs typeface="Tahoma"/>
              </a:rPr>
              <a:t> </a:t>
            </a:r>
            <a:r>
              <a:rPr sz="1400" spc="-5" dirty="0">
                <a:solidFill>
                  <a:srgbClr val="404041"/>
                </a:solidFill>
                <a:latin typeface="Tahoma"/>
                <a:cs typeface="Tahoma"/>
              </a:rPr>
              <a:t>preliminary </a:t>
            </a:r>
            <a:r>
              <a:rPr sz="1400" spc="-420" dirty="0">
                <a:solidFill>
                  <a:srgbClr val="404041"/>
                </a:solidFill>
                <a:latin typeface="Tahoma"/>
                <a:cs typeface="Tahoma"/>
              </a:rPr>
              <a:t> </a:t>
            </a:r>
            <a:r>
              <a:rPr sz="1400" spc="20" dirty="0">
                <a:solidFill>
                  <a:srgbClr val="404041"/>
                </a:solidFill>
                <a:latin typeface="Tahoma"/>
                <a:cs typeface="Tahoma"/>
              </a:rPr>
              <a:t>diagnosis</a:t>
            </a:r>
            <a:endParaRPr sz="1400">
              <a:latin typeface="Tahoma"/>
              <a:cs typeface="Tahoma"/>
            </a:endParaRPr>
          </a:p>
          <a:p>
            <a:pPr>
              <a:lnSpc>
                <a:spcPct val="100000"/>
              </a:lnSpc>
            </a:pPr>
            <a:endParaRPr sz="1500">
              <a:latin typeface="Tahoma"/>
              <a:cs typeface="Tahoma"/>
            </a:endParaRPr>
          </a:p>
          <a:p>
            <a:pPr>
              <a:spcBef>
                <a:spcPts val="40"/>
              </a:spcBef>
            </a:pPr>
            <a:endParaRPr sz="1250">
              <a:latin typeface="Tahoma"/>
              <a:cs typeface="Tahoma"/>
            </a:endParaRPr>
          </a:p>
          <a:p>
            <a:pPr marL="299085" indent="-287020">
              <a:spcBef>
                <a:spcPts val="5"/>
              </a:spcBef>
              <a:buFont typeface="Arial MT"/>
              <a:buChar char="•"/>
              <a:tabLst>
                <a:tab pos="299085" algn="l"/>
                <a:tab pos="299720" algn="l"/>
              </a:tabLst>
            </a:pPr>
            <a:r>
              <a:rPr sz="1400" b="1" dirty="0">
                <a:solidFill>
                  <a:srgbClr val="404041"/>
                </a:solidFill>
                <a:latin typeface="Arial"/>
                <a:cs typeface="Arial"/>
              </a:rPr>
              <a:t>RISK</a:t>
            </a:r>
            <a:r>
              <a:rPr sz="1400" b="1" spc="-15" dirty="0">
                <a:solidFill>
                  <a:srgbClr val="404041"/>
                </a:solidFill>
                <a:latin typeface="Arial"/>
                <a:cs typeface="Arial"/>
              </a:rPr>
              <a:t> </a:t>
            </a:r>
            <a:r>
              <a:rPr sz="1400" b="1" spc="-5" dirty="0">
                <a:solidFill>
                  <a:srgbClr val="404041"/>
                </a:solidFill>
                <a:latin typeface="Arial"/>
                <a:cs typeface="Arial"/>
              </a:rPr>
              <a:t>MANAGEMENT</a:t>
            </a:r>
            <a:r>
              <a:rPr sz="1400" b="1" spc="45" dirty="0">
                <a:solidFill>
                  <a:srgbClr val="404041"/>
                </a:solidFill>
                <a:latin typeface="Arial"/>
                <a:cs typeface="Arial"/>
              </a:rPr>
              <a:t> </a:t>
            </a:r>
            <a:r>
              <a:rPr sz="1400" spc="-105" dirty="0">
                <a:solidFill>
                  <a:srgbClr val="404041"/>
                </a:solidFill>
                <a:latin typeface="Tahoma"/>
                <a:cs typeface="Tahoma"/>
              </a:rPr>
              <a:t>:</a:t>
            </a:r>
            <a:r>
              <a:rPr sz="1400" spc="-90" dirty="0">
                <a:solidFill>
                  <a:srgbClr val="404041"/>
                </a:solidFill>
                <a:latin typeface="Tahoma"/>
                <a:cs typeface="Tahoma"/>
              </a:rPr>
              <a:t> </a:t>
            </a:r>
            <a:r>
              <a:rPr sz="1400" spc="25" dirty="0">
                <a:solidFill>
                  <a:srgbClr val="404041"/>
                </a:solidFill>
                <a:latin typeface="Tahoma"/>
                <a:cs typeface="Tahoma"/>
              </a:rPr>
              <a:t>The</a:t>
            </a:r>
            <a:r>
              <a:rPr sz="1400" spc="-65" dirty="0">
                <a:solidFill>
                  <a:srgbClr val="404041"/>
                </a:solidFill>
                <a:latin typeface="Tahoma"/>
                <a:cs typeface="Tahoma"/>
              </a:rPr>
              <a:t> </a:t>
            </a:r>
            <a:r>
              <a:rPr sz="1400" spc="15" dirty="0">
                <a:solidFill>
                  <a:srgbClr val="404041"/>
                </a:solidFill>
                <a:latin typeface="Tahoma"/>
                <a:cs typeface="Tahoma"/>
              </a:rPr>
              <a:t>results-based</a:t>
            </a:r>
            <a:r>
              <a:rPr sz="1400" spc="-95" dirty="0">
                <a:solidFill>
                  <a:srgbClr val="404041"/>
                </a:solidFill>
                <a:latin typeface="Tahoma"/>
                <a:cs typeface="Tahoma"/>
              </a:rPr>
              <a:t> </a:t>
            </a:r>
            <a:r>
              <a:rPr sz="1400" spc="-5" dirty="0">
                <a:solidFill>
                  <a:srgbClr val="404041"/>
                </a:solidFill>
                <a:latin typeface="Tahoma"/>
                <a:cs typeface="Tahoma"/>
              </a:rPr>
              <a:t>nature</a:t>
            </a:r>
            <a:r>
              <a:rPr sz="1400" spc="-90" dirty="0">
                <a:solidFill>
                  <a:srgbClr val="404041"/>
                </a:solidFill>
                <a:latin typeface="Tahoma"/>
                <a:cs typeface="Tahoma"/>
              </a:rPr>
              <a:t> </a:t>
            </a:r>
            <a:r>
              <a:rPr sz="1400" spc="-20" dirty="0">
                <a:solidFill>
                  <a:srgbClr val="404041"/>
                </a:solidFill>
                <a:latin typeface="Tahoma"/>
                <a:cs typeface="Tahoma"/>
              </a:rPr>
              <a:t>of</a:t>
            </a:r>
            <a:r>
              <a:rPr sz="1400" spc="-65" dirty="0">
                <a:solidFill>
                  <a:srgbClr val="404041"/>
                </a:solidFill>
                <a:latin typeface="Tahoma"/>
                <a:cs typeface="Tahoma"/>
              </a:rPr>
              <a:t> </a:t>
            </a:r>
            <a:r>
              <a:rPr sz="1400" spc="-15" dirty="0">
                <a:solidFill>
                  <a:srgbClr val="404041"/>
                </a:solidFill>
                <a:latin typeface="Tahoma"/>
                <a:cs typeface="Tahoma"/>
              </a:rPr>
              <a:t>the</a:t>
            </a:r>
            <a:r>
              <a:rPr sz="1400" spc="-65" dirty="0">
                <a:solidFill>
                  <a:srgbClr val="404041"/>
                </a:solidFill>
                <a:latin typeface="Tahoma"/>
                <a:cs typeface="Tahoma"/>
              </a:rPr>
              <a:t> </a:t>
            </a:r>
            <a:r>
              <a:rPr sz="1400" spc="20" dirty="0">
                <a:solidFill>
                  <a:srgbClr val="404041"/>
                </a:solidFill>
                <a:latin typeface="Tahoma"/>
                <a:cs typeface="Tahoma"/>
              </a:rPr>
              <a:t>mechanism</a:t>
            </a:r>
            <a:r>
              <a:rPr sz="1400" spc="-100" dirty="0">
                <a:solidFill>
                  <a:srgbClr val="404041"/>
                </a:solidFill>
                <a:latin typeface="Tahoma"/>
                <a:cs typeface="Tahoma"/>
              </a:rPr>
              <a:t> </a:t>
            </a:r>
            <a:r>
              <a:rPr sz="1400" spc="10" dirty="0">
                <a:solidFill>
                  <a:srgbClr val="404041"/>
                </a:solidFill>
                <a:latin typeface="Tahoma"/>
                <a:cs typeface="Tahoma"/>
              </a:rPr>
              <a:t>requires</a:t>
            </a:r>
            <a:r>
              <a:rPr sz="1400" spc="-80" dirty="0">
                <a:solidFill>
                  <a:srgbClr val="404041"/>
                </a:solidFill>
                <a:latin typeface="Tahoma"/>
                <a:cs typeface="Tahoma"/>
              </a:rPr>
              <a:t> </a:t>
            </a:r>
            <a:r>
              <a:rPr sz="1400" spc="20" dirty="0">
                <a:solidFill>
                  <a:srgbClr val="404041"/>
                </a:solidFill>
                <a:latin typeface="Tahoma"/>
                <a:cs typeface="Tahoma"/>
              </a:rPr>
              <a:t>an</a:t>
            </a:r>
            <a:r>
              <a:rPr sz="1400" spc="-50" dirty="0">
                <a:solidFill>
                  <a:srgbClr val="404041"/>
                </a:solidFill>
                <a:latin typeface="Tahoma"/>
                <a:cs typeface="Tahoma"/>
              </a:rPr>
              <a:t> </a:t>
            </a:r>
            <a:r>
              <a:rPr sz="1400" spc="20" dirty="0">
                <a:solidFill>
                  <a:srgbClr val="404041"/>
                </a:solidFill>
                <a:latin typeface="Tahoma"/>
                <a:cs typeface="Tahoma"/>
              </a:rPr>
              <a:t>advanced</a:t>
            </a:r>
            <a:r>
              <a:rPr sz="1400" spc="-85" dirty="0">
                <a:solidFill>
                  <a:srgbClr val="404041"/>
                </a:solidFill>
                <a:latin typeface="Tahoma"/>
                <a:cs typeface="Tahoma"/>
              </a:rPr>
              <a:t> </a:t>
            </a:r>
            <a:r>
              <a:rPr sz="1400" spc="10" dirty="0">
                <a:solidFill>
                  <a:srgbClr val="404041"/>
                </a:solidFill>
                <a:latin typeface="Tahoma"/>
                <a:cs typeface="Tahoma"/>
              </a:rPr>
              <a:t>risk</a:t>
            </a:r>
            <a:endParaRPr sz="1400">
              <a:latin typeface="Tahoma"/>
              <a:cs typeface="Tahoma"/>
            </a:endParaRPr>
          </a:p>
          <a:p>
            <a:pPr marL="299085"/>
            <a:r>
              <a:rPr sz="1400" spc="-20" dirty="0">
                <a:solidFill>
                  <a:srgbClr val="404041"/>
                </a:solidFill>
                <a:latin typeface="Tahoma"/>
                <a:cs typeface="Tahoma"/>
              </a:rPr>
              <a:t>m</a:t>
            </a:r>
            <a:r>
              <a:rPr sz="1400" spc="20" dirty="0">
                <a:solidFill>
                  <a:srgbClr val="404041"/>
                </a:solidFill>
                <a:latin typeface="Tahoma"/>
                <a:cs typeface="Tahoma"/>
              </a:rPr>
              <a:t>anagem</a:t>
            </a:r>
            <a:r>
              <a:rPr sz="1400" spc="-15" dirty="0">
                <a:solidFill>
                  <a:srgbClr val="404041"/>
                </a:solidFill>
                <a:latin typeface="Tahoma"/>
                <a:cs typeface="Tahoma"/>
              </a:rPr>
              <a:t>ent</a:t>
            </a:r>
            <a:r>
              <a:rPr sz="1400" spc="-100" dirty="0">
                <a:solidFill>
                  <a:srgbClr val="404041"/>
                </a:solidFill>
                <a:latin typeface="Tahoma"/>
                <a:cs typeface="Tahoma"/>
              </a:rPr>
              <a:t> </a:t>
            </a:r>
            <a:r>
              <a:rPr sz="1400" spc="75" dirty="0">
                <a:solidFill>
                  <a:srgbClr val="404041"/>
                </a:solidFill>
                <a:latin typeface="Tahoma"/>
                <a:cs typeface="Tahoma"/>
              </a:rPr>
              <a:t>s</a:t>
            </a:r>
            <a:r>
              <a:rPr sz="1400" spc="-20" dirty="0">
                <a:solidFill>
                  <a:srgbClr val="404041"/>
                </a:solidFill>
                <a:latin typeface="Tahoma"/>
                <a:cs typeface="Tahoma"/>
              </a:rPr>
              <a:t>y</a:t>
            </a:r>
            <a:r>
              <a:rPr sz="1400" spc="75" dirty="0">
                <a:solidFill>
                  <a:srgbClr val="404041"/>
                </a:solidFill>
                <a:latin typeface="Tahoma"/>
                <a:cs typeface="Tahoma"/>
              </a:rPr>
              <a:t>s</a:t>
            </a:r>
            <a:r>
              <a:rPr sz="1400" spc="-80" dirty="0">
                <a:solidFill>
                  <a:srgbClr val="404041"/>
                </a:solidFill>
                <a:latin typeface="Tahoma"/>
                <a:cs typeface="Tahoma"/>
              </a:rPr>
              <a:t>t</a:t>
            </a:r>
            <a:r>
              <a:rPr sz="1400" spc="15" dirty="0">
                <a:solidFill>
                  <a:srgbClr val="404041"/>
                </a:solidFill>
                <a:latin typeface="Tahoma"/>
                <a:cs typeface="Tahoma"/>
              </a:rPr>
              <a:t>em</a:t>
            </a:r>
            <a:endParaRPr sz="1400">
              <a:latin typeface="Tahoma"/>
              <a:cs typeface="Tahoma"/>
            </a:endParaRPr>
          </a:p>
          <a:p>
            <a:pPr marL="299085" indent="-287020">
              <a:buFont typeface="Wingdings"/>
              <a:buChar char=""/>
              <a:tabLst>
                <a:tab pos="299085" algn="l"/>
                <a:tab pos="299720" algn="l"/>
              </a:tabLst>
            </a:pPr>
            <a:r>
              <a:rPr sz="1400" i="1" dirty="0">
                <a:solidFill>
                  <a:srgbClr val="404041"/>
                </a:solidFill>
                <a:latin typeface="Arial"/>
                <a:cs typeface="Arial"/>
              </a:rPr>
              <a:t>Potential</a:t>
            </a:r>
            <a:r>
              <a:rPr sz="1400" i="1" spc="-35" dirty="0">
                <a:solidFill>
                  <a:srgbClr val="404041"/>
                </a:solidFill>
                <a:latin typeface="Arial"/>
                <a:cs typeface="Arial"/>
              </a:rPr>
              <a:t> </a:t>
            </a:r>
            <a:r>
              <a:rPr sz="1400" i="1" dirty="0">
                <a:solidFill>
                  <a:srgbClr val="404041"/>
                </a:solidFill>
                <a:latin typeface="Arial"/>
                <a:cs typeface="Arial"/>
              </a:rPr>
              <a:t>solutions:</a:t>
            </a:r>
            <a:r>
              <a:rPr sz="1400" i="1" spc="-35" dirty="0">
                <a:solidFill>
                  <a:srgbClr val="404041"/>
                </a:solidFill>
                <a:latin typeface="Arial"/>
                <a:cs typeface="Arial"/>
              </a:rPr>
              <a:t> </a:t>
            </a:r>
            <a:r>
              <a:rPr sz="1400" dirty="0">
                <a:solidFill>
                  <a:srgbClr val="404041"/>
                </a:solidFill>
                <a:latin typeface="Tahoma"/>
                <a:cs typeface="Tahoma"/>
              </a:rPr>
              <a:t>►Insurance</a:t>
            </a:r>
            <a:r>
              <a:rPr sz="1400" spc="-80" dirty="0">
                <a:solidFill>
                  <a:srgbClr val="404041"/>
                </a:solidFill>
                <a:latin typeface="Tahoma"/>
                <a:cs typeface="Tahoma"/>
              </a:rPr>
              <a:t> </a:t>
            </a:r>
            <a:r>
              <a:rPr sz="1400" spc="5" dirty="0">
                <a:solidFill>
                  <a:srgbClr val="404041"/>
                </a:solidFill>
                <a:latin typeface="Tahoma"/>
                <a:cs typeface="Tahoma"/>
              </a:rPr>
              <a:t>mechanism;</a:t>
            </a:r>
            <a:r>
              <a:rPr sz="1400" spc="-95" dirty="0">
                <a:solidFill>
                  <a:srgbClr val="404041"/>
                </a:solidFill>
                <a:latin typeface="Tahoma"/>
                <a:cs typeface="Tahoma"/>
              </a:rPr>
              <a:t> </a:t>
            </a:r>
            <a:r>
              <a:rPr sz="1400" spc="20" dirty="0">
                <a:solidFill>
                  <a:srgbClr val="404041"/>
                </a:solidFill>
                <a:latin typeface="Tahoma"/>
                <a:cs typeface="Tahoma"/>
              </a:rPr>
              <a:t>►Pooling</a:t>
            </a:r>
            <a:r>
              <a:rPr sz="1400" spc="-60" dirty="0">
                <a:solidFill>
                  <a:srgbClr val="404041"/>
                </a:solidFill>
                <a:latin typeface="Tahoma"/>
                <a:cs typeface="Tahoma"/>
              </a:rPr>
              <a:t> </a:t>
            </a:r>
            <a:r>
              <a:rPr sz="1400" spc="20" dirty="0">
                <a:solidFill>
                  <a:srgbClr val="404041"/>
                </a:solidFill>
                <a:latin typeface="Tahoma"/>
                <a:cs typeface="Tahoma"/>
              </a:rPr>
              <a:t>risks</a:t>
            </a:r>
            <a:endParaRPr sz="1400">
              <a:latin typeface="Tahoma"/>
              <a:cs typeface="Tahoma"/>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4201" y="496316"/>
            <a:ext cx="6322695" cy="513715"/>
          </a:xfrm>
          <a:prstGeom prst="rect">
            <a:avLst/>
          </a:prstGeom>
        </p:spPr>
        <p:txBody>
          <a:bodyPr vert="horz" wrap="square" lIns="0" tIns="13335" rIns="0" bIns="0" rtlCol="0">
            <a:spAutoFit/>
          </a:bodyPr>
          <a:lstStyle/>
          <a:p>
            <a:pPr marL="12700">
              <a:spcBef>
                <a:spcPts val="105"/>
              </a:spcBef>
            </a:pPr>
            <a:r>
              <a:rPr sz="3200" spc="30" dirty="0">
                <a:solidFill>
                  <a:srgbClr val="174194"/>
                </a:solidFill>
                <a:latin typeface="Tahoma"/>
                <a:cs typeface="Tahoma"/>
              </a:rPr>
              <a:t>Developping</a:t>
            </a:r>
            <a:r>
              <a:rPr sz="3200" spc="-155" dirty="0">
                <a:solidFill>
                  <a:srgbClr val="174194"/>
                </a:solidFill>
                <a:latin typeface="Tahoma"/>
                <a:cs typeface="Tahoma"/>
              </a:rPr>
              <a:t> </a:t>
            </a:r>
            <a:r>
              <a:rPr sz="3200" spc="5" dirty="0">
                <a:solidFill>
                  <a:srgbClr val="174194"/>
                </a:solidFill>
                <a:latin typeface="Tahoma"/>
                <a:cs typeface="Tahoma"/>
              </a:rPr>
              <a:t>co-financing</a:t>
            </a:r>
            <a:r>
              <a:rPr sz="3200" spc="-135" dirty="0">
                <a:solidFill>
                  <a:srgbClr val="174194"/>
                </a:solidFill>
                <a:latin typeface="Tahoma"/>
                <a:cs typeface="Tahoma"/>
              </a:rPr>
              <a:t> </a:t>
            </a:r>
            <a:r>
              <a:rPr sz="3200" spc="90" dirty="0">
                <a:solidFill>
                  <a:srgbClr val="174194"/>
                </a:solidFill>
                <a:latin typeface="Tahoma"/>
                <a:cs typeface="Tahoma"/>
              </a:rPr>
              <a:t>schemes</a:t>
            </a:r>
            <a:endParaRPr sz="3200">
              <a:latin typeface="Tahoma"/>
              <a:cs typeface="Tahoma"/>
            </a:endParaRPr>
          </a:p>
        </p:txBody>
      </p:sp>
      <p:sp>
        <p:nvSpPr>
          <p:cNvPr id="3" name="object 3"/>
          <p:cNvSpPr txBox="1">
            <a:spLocks noGrp="1"/>
          </p:cNvSpPr>
          <p:nvPr>
            <p:ph type="title"/>
          </p:nvPr>
        </p:nvSpPr>
        <p:spPr>
          <a:xfrm>
            <a:off x="1854200" y="148004"/>
            <a:ext cx="1400810" cy="228909"/>
          </a:xfrm>
          <a:prstGeom prst="rect">
            <a:avLst/>
          </a:prstGeom>
        </p:spPr>
        <p:txBody>
          <a:bodyPr vert="horz" wrap="square" lIns="0" tIns="13335" rIns="0" bIns="0" rtlCol="0" anchor="ctr">
            <a:spAutoFit/>
          </a:bodyPr>
          <a:lstStyle/>
          <a:p>
            <a:pPr marL="12700">
              <a:lnSpc>
                <a:spcPct val="100000"/>
              </a:lnSpc>
              <a:spcBef>
                <a:spcPts val="105"/>
              </a:spcBef>
            </a:pPr>
            <a:r>
              <a:rPr sz="1400" spc="10" dirty="0">
                <a:solidFill>
                  <a:srgbClr val="4564AE"/>
                </a:solidFill>
              </a:rPr>
              <a:t>Sett</a:t>
            </a:r>
            <a:r>
              <a:rPr sz="1400" dirty="0">
                <a:solidFill>
                  <a:srgbClr val="4564AE"/>
                </a:solidFill>
              </a:rPr>
              <a:t>ing</a:t>
            </a:r>
            <a:r>
              <a:rPr sz="1400" spc="-85" dirty="0">
                <a:solidFill>
                  <a:srgbClr val="4564AE"/>
                </a:solidFill>
              </a:rPr>
              <a:t> </a:t>
            </a:r>
            <a:r>
              <a:rPr sz="1400" spc="-80" dirty="0">
                <a:solidFill>
                  <a:srgbClr val="4564AE"/>
                </a:solidFill>
              </a:rPr>
              <a:t>t</a:t>
            </a:r>
            <a:r>
              <a:rPr sz="1400" spc="20" dirty="0">
                <a:solidFill>
                  <a:srgbClr val="4564AE"/>
                </a:solidFill>
              </a:rPr>
              <a:t>he</a:t>
            </a:r>
            <a:r>
              <a:rPr sz="1400" spc="-65" dirty="0">
                <a:solidFill>
                  <a:srgbClr val="4564AE"/>
                </a:solidFill>
              </a:rPr>
              <a:t> </a:t>
            </a:r>
            <a:r>
              <a:rPr sz="1400" spc="75" dirty="0">
                <a:solidFill>
                  <a:srgbClr val="4564AE"/>
                </a:solidFill>
              </a:rPr>
              <a:t>s</a:t>
            </a:r>
            <a:r>
              <a:rPr sz="1400" spc="55" dirty="0">
                <a:solidFill>
                  <a:srgbClr val="4564AE"/>
                </a:solidFill>
              </a:rPr>
              <a:t>c</a:t>
            </a:r>
            <a:r>
              <a:rPr sz="1400" spc="30" dirty="0">
                <a:solidFill>
                  <a:srgbClr val="4564AE"/>
                </a:solidFill>
              </a:rPr>
              <a:t>ene</a:t>
            </a:r>
            <a:endParaRPr sz="1400"/>
          </a:p>
        </p:txBody>
      </p:sp>
      <p:sp>
        <p:nvSpPr>
          <p:cNvPr id="4" name="object 4"/>
          <p:cNvSpPr/>
          <p:nvPr/>
        </p:nvSpPr>
        <p:spPr>
          <a:xfrm>
            <a:off x="1635253" y="1668779"/>
            <a:ext cx="8681085" cy="1225550"/>
          </a:xfrm>
          <a:custGeom>
            <a:avLst/>
            <a:gdLst/>
            <a:ahLst/>
            <a:cxnLst/>
            <a:rect l="l" t="t" r="r" b="b"/>
            <a:pathLst>
              <a:path w="8681085" h="1225550">
                <a:moveTo>
                  <a:pt x="8558149" y="0"/>
                </a:moveTo>
                <a:lnTo>
                  <a:pt x="122529" y="0"/>
                </a:lnTo>
                <a:lnTo>
                  <a:pt x="74837" y="9630"/>
                </a:lnTo>
                <a:lnTo>
                  <a:pt x="35890" y="35893"/>
                </a:lnTo>
                <a:lnTo>
                  <a:pt x="9629" y="74848"/>
                </a:lnTo>
                <a:lnTo>
                  <a:pt x="0" y="122555"/>
                </a:lnTo>
                <a:lnTo>
                  <a:pt x="0" y="1102741"/>
                </a:lnTo>
                <a:lnTo>
                  <a:pt x="9629" y="1150447"/>
                </a:lnTo>
                <a:lnTo>
                  <a:pt x="35890" y="1189402"/>
                </a:lnTo>
                <a:lnTo>
                  <a:pt x="74837" y="1215665"/>
                </a:lnTo>
                <a:lnTo>
                  <a:pt x="122529" y="1225296"/>
                </a:lnTo>
                <a:lnTo>
                  <a:pt x="8558149" y="1225296"/>
                </a:lnTo>
                <a:lnTo>
                  <a:pt x="8605855" y="1215665"/>
                </a:lnTo>
                <a:lnTo>
                  <a:pt x="8644810" y="1189402"/>
                </a:lnTo>
                <a:lnTo>
                  <a:pt x="8671073" y="1150447"/>
                </a:lnTo>
                <a:lnTo>
                  <a:pt x="8680704" y="1102741"/>
                </a:lnTo>
                <a:lnTo>
                  <a:pt x="8680704" y="122555"/>
                </a:lnTo>
                <a:lnTo>
                  <a:pt x="8671073" y="74848"/>
                </a:lnTo>
                <a:lnTo>
                  <a:pt x="8644810" y="35893"/>
                </a:lnTo>
                <a:lnTo>
                  <a:pt x="8605855" y="9630"/>
                </a:lnTo>
                <a:lnTo>
                  <a:pt x="8558149" y="0"/>
                </a:lnTo>
                <a:close/>
              </a:path>
            </a:pathLst>
          </a:custGeom>
          <a:solidFill>
            <a:srgbClr val="CDDEF0"/>
          </a:solidFill>
        </p:spPr>
        <p:txBody>
          <a:bodyPr wrap="square" lIns="0" tIns="0" rIns="0" bIns="0" rtlCol="0"/>
          <a:lstStyle/>
          <a:p>
            <a:endParaRPr/>
          </a:p>
        </p:txBody>
      </p:sp>
      <p:sp>
        <p:nvSpPr>
          <p:cNvPr id="5" name="object 5"/>
          <p:cNvSpPr txBox="1"/>
          <p:nvPr/>
        </p:nvSpPr>
        <p:spPr>
          <a:xfrm>
            <a:off x="1779524" y="2145234"/>
            <a:ext cx="976630" cy="228909"/>
          </a:xfrm>
          <a:prstGeom prst="rect">
            <a:avLst/>
          </a:prstGeom>
        </p:spPr>
        <p:txBody>
          <a:bodyPr vert="horz" wrap="square" lIns="0" tIns="13335" rIns="0" bIns="0" rtlCol="0">
            <a:spAutoFit/>
          </a:bodyPr>
          <a:lstStyle/>
          <a:p>
            <a:pPr marL="12700">
              <a:spcBef>
                <a:spcPts val="105"/>
              </a:spcBef>
            </a:pPr>
            <a:r>
              <a:rPr sz="1400" spc="30" dirty="0">
                <a:solidFill>
                  <a:srgbClr val="404041"/>
                </a:solidFill>
                <a:latin typeface="Tahoma"/>
                <a:cs typeface="Tahoma"/>
              </a:rPr>
              <a:t>Stak</a:t>
            </a:r>
            <a:r>
              <a:rPr sz="1400" spc="20" dirty="0">
                <a:solidFill>
                  <a:srgbClr val="404041"/>
                </a:solidFill>
                <a:latin typeface="Tahoma"/>
                <a:cs typeface="Tahoma"/>
              </a:rPr>
              <a:t>eh</a:t>
            </a:r>
            <a:r>
              <a:rPr sz="1400" spc="10" dirty="0">
                <a:solidFill>
                  <a:srgbClr val="404041"/>
                </a:solidFill>
                <a:latin typeface="Tahoma"/>
                <a:cs typeface="Tahoma"/>
              </a:rPr>
              <a:t>old</a:t>
            </a:r>
            <a:r>
              <a:rPr sz="1400" spc="-5" dirty="0">
                <a:solidFill>
                  <a:srgbClr val="404041"/>
                </a:solidFill>
                <a:latin typeface="Tahoma"/>
                <a:cs typeface="Tahoma"/>
              </a:rPr>
              <a:t>e</a:t>
            </a:r>
            <a:r>
              <a:rPr sz="1400" spc="-40" dirty="0">
                <a:solidFill>
                  <a:srgbClr val="404041"/>
                </a:solidFill>
                <a:latin typeface="Tahoma"/>
                <a:cs typeface="Tahoma"/>
              </a:rPr>
              <a:t>r</a:t>
            </a:r>
            <a:endParaRPr sz="1400">
              <a:latin typeface="Tahoma"/>
              <a:cs typeface="Tahoma"/>
            </a:endParaRPr>
          </a:p>
        </p:txBody>
      </p:sp>
      <p:sp>
        <p:nvSpPr>
          <p:cNvPr id="6" name="object 6"/>
          <p:cNvSpPr/>
          <p:nvPr/>
        </p:nvSpPr>
        <p:spPr>
          <a:xfrm>
            <a:off x="1635252" y="3314700"/>
            <a:ext cx="8867140" cy="1224280"/>
          </a:xfrm>
          <a:custGeom>
            <a:avLst/>
            <a:gdLst/>
            <a:ahLst/>
            <a:cxnLst/>
            <a:rect l="l" t="t" r="r" b="b"/>
            <a:pathLst>
              <a:path w="8867140" h="1224279">
                <a:moveTo>
                  <a:pt x="8744204" y="0"/>
                </a:moveTo>
                <a:lnTo>
                  <a:pt x="122377" y="0"/>
                </a:lnTo>
                <a:lnTo>
                  <a:pt x="74741" y="9610"/>
                </a:lnTo>
                <a:lnTo>
                  <a:pt x="35842" y="35829"/>
                </a:lnTo>
                <a:lnTo>
                  <a:pt x="9616" y="74741"/>
                </a:lnTo>
                <a:lnTo>
                  <a:pt x="0" y="122427"/>
                </a:lnTo>
                <a:lnTo>
                  <a:pt x="0" y="1101344"/>
                </a:lnTo>
                <a:lnTo>
                  <a:pt x="9616" y="1149030"/>
                </a:lnTo>
                <a:lnTo>
                  <a:pt x="35842" y="1187942"/>
                </a:lnTo>
                <a:lnTo>
                  <a:pt x="74741" y="1214161"/>
                </a:lnTo>
                <a:lnTo>
                  <a:pt x="122377" y="1223772"/>
                </a:lnTo>
                <a:lnTo>
                  <a:pt x="8744204" y="1223772"/>
                </a:lnTo>
                <a:lnTo>
                  <a:pt x="8791890" y="1214161"/>
                </a:lnTo>
                <a:lnTo>
                  <a:pt x="8830802" y="1187942"/>
                </a:lnTo>
                <a:lnTo>
                  <a:pt x="8857021" y="1149030"/>
                </a:lnTo>
                <a:lnTo>
                  <a:pt x="8866632" y="1101344"/>
                </a:lnTo>
                <a:lnTo>
                  <a:pt x="8866632" y="122427"/>
                </a:lnTo>
                <a:lnTo>
                  <a:pt x="8857021" y="74741"/>
                </a:lnTo>
                <a:lnTo>
                  <a:pt x="8830802" y="35829"/>
                </a:lnTo>
                <a:lnTo>
                  <a:pt x="8791890" y="9610"/>
                </a:lnTo>
                <a:lnTo>
                  <a:pt x="8744204" y="0"/>
                </a:lnTo>
                <a:close/>
              </a:path>
            </a:pathLst>
          </a:custGeom>
          <a:solidFill>
            <a:srgbClr val="CDDEF0"/>
          </a:solidFill>
        </p:spPr>
        <p:txBody>
          <a:bodyPr wrap="square" lIns="0" tIns="0" rIns="0" bIns="0" rtlCol="0"/>
          <a:lstStyle/>
          <a:p>
            <a:endParaRPr/>
          </a:p>
        </p:txBody>
      </p:sp>
      <p:sp>
        <p:nvSpPr>
          <p:cNvPr id="7" name="object 7"/>
          <p:cNvSpPr txBox="1"/>
          <p:nvPr/>
        </p:nvSpPr>
        <p:spPr>
          <a:xfrm>
            <a:off x="1779525" y="3695446"/>
            <a:ext cx="738505" cy="431800"/>
          </a:xfrm>
          <a:prstGeom prst="rect">
            <a:avLst/>
          </a:prstGeom>
        </p:spPr>
        <p:txBody>
          <a:bodyPr vert="horz" wrap="square" lIns="0" tIns="37465" rIns="0" bIns="0" rtlCol="0">
            <a:spAutoFit/>
          </a:bodyPr>
          <a:lstStyle/>
          <a:p>
            <a:pPr marL="12700" marR="5080">
              <a:lnSpc>
                <a:spcPts val="1510"/>
              </a:lnSpc>
              <a:spcBef>
                <a:spcPts val="295"/>
              </a:spcBef>
            </a:pPr>
            <a:r>
              <a:rPr sz="1400" spc="114" dirty="0">
                <a:solidFill>
                  <a:srgbClr val="404041"/>
                </a:solidFill>
                <a:latin typeface="Tahoma"/>
                <a:cs typeface="Tahoma"/>
              </a:rPr>
              <a:t>F</a:t>
            </a:r>
            <a:r>
              <a:rPr sz="1400" spc="15" dirty="0">
                <a:solidFill>
                  <a:srgbClr val="404041"/>
                </a:solidFill>
                <a:latin typeface="Tahoma"/>
                <a:cs typeface="Tahoma"/>
              </a:rPr>
              <a:t>inanc</a:t>
            </a:r>
            <a:r>
              <a:rPr sz="1400" spc="5" dirty="0">
                <a:solidFill>
                  <a:srgbClr val="404041"/>
                </a:solidFill>
                <a:latin typeface="Tahoma"/>
                <a:cs typeface="Tahoma"/>
              </a:rPr>
              <a:t>ial  </a:t>
            </a:r>
            <a:r>
              <a:rPr sz="1400" dirty="0">
                <a:solidFill>
                  <a:srgbClr val="404041"/>
                </a:solidFill>
                <a:latin typeface="Tahoma"/>
                <a:cs typeface="Tahoma"/>
              </a:rPr>
              <a:t>incentive</a:t>
            </a:r>
            <a:endParaRPr sz="1400">
              <a:latin typeface="Tahoma"/>
              <a:cs typeface="Tahoma"/>
            </a:endParaRPr>
          </a:p>
        </p:txBody>
      </p:sp>
      <p:sp>
        <p:nvSpPr>
          <p:cNvPr id="8" name="object 8"/>
          <p:cNvSpPr/>
          <p:nvPr/>
        </p:nvSpPr>
        <p:spPr>
          <a:xfrm>
            <a:off x="1609343" y="4959097"/>
            <a:ext cx="8892540" cy="1405255"/>
          </a:xfrm>
          <a:custGeom>
            <a:avLst/>
            <a:gdLst/>
            <a:ahLst/>
            <a:cxnLst/>
            <a:rect l="l" t="t" r="r" b="b"/>
            <a:pathLst>
              <a:path w="8892540" h="1405254">
                <a:moveTo>
                  <a:pt x="8752078" y="0"/>
                </a:moveTo>
                <a:lnTo>
                  <a:pt x="140512" y="0"/>
                </a:lnTo>
                <a:lnTo>
                  <a:pt x="96102" y="7158"/>
                </a:lnTo>
                <a:lnTo>
                  <a:pt x="57530" y="27094"/>
                </a:lnTo>
                <a:lnTo>
                  <a:pt x="27112" y="57497"/>
                </a:lnTo>
                <a:lnTo>
                  <a:pt x="7164" y="96056"/>
                </a:lnTo>
                <a:lnTo>
                  <a:pt x="0" y="140461"/>
                </a:lnTo>
                <a:lnTo>
                  <a:pt x="0" y="1264615"/>
                </a:lnTo>
                <a:lnTo>
                  <a:pt x="7164" y="1309025"/>
                </a:lnTo>
                <a:lnTo>
                  <a:pt x="27112" y="1347597"/>
                </a:lnTo>
                <a:lnTo>
                  <a:pt x="57530" y="1378015"/>
                </a:lnTo>
                <a:lnTo>
                  <a:pt x="96102" y="1397963"/>
                </a:lnTo>
                <a:lnTo>
                  <a:pt x="140512" y="1405127"/>
                </a:lnTo>
                <a:lnTo>
                  <a:pt x="8752078" y="1405127"/>
                </a:lnTo>
                <a:lnTo>
                  <a:pt x="8796483" y="1397963"/>
                </a:lnTo>
                <a:lnTo>
                  <a:pt x="8835042" y="1378015"/>
                </a:lnTo>
                <a:lnTo>
                  <a:pt x="8865445" y="1347597"/>
                </a:lnTo>
                <a:lnTo>
                  <a:pt x="8885381" y="1309025"/>
                </a:lnTo>
                <a:lnTo>
                  <a:pt x="8892540" y="1264615"/>
                </a:lnTo>
                <a:lnTo>
                  <a:pt x="8892540" y="140461"/>
                </a:lnTo>
                <a:lnTo>
                  <a:pt x="8885381" y="96056"/>
                </a:lnTo>
                <a:lnTo>
                  <a:pt x="8865445" y="57497"/>
                </a:lnTo>
                <a:lnTo>
                  <a:pt x="8835042" y="27094"/>
                </a:lnTo>
                <a:lnTo>
                  <a:pt x="8796483" y="7158"/>
                </a:lnTo>
                <a:lnTo>
                  <a:pt x="8752078" y="0"/>
                </a:lnTo>
                <a:close/>
              </a:path>
            </a:pathLst>
          </a:custGeom>
          <a:solidFill>
            <a:srgbClr val="CDDEF0"/>
          </a:solidFill>
        </p:spPr>
        <p:txBody>
          <a:bodyPr wrap="square" lIns="0" tIns="0" rIns="0" bIns="0" rtlCol="0"/>
          <a:lstStyle/>
          <a:p>
            <a:endParaRPr/>
          </a:p>
        </p:txBody>
      </p:sp>
      <p:sp>
        <p:nvSpPr>
          <p:cNvPr id="9" name="object 9"/>
          <p:cNvSpPr txBox="1"/>
          <p:nvPr/>
        </p:nvSpPr>
        <p:spPr>
          <a:xfrm>
            <a:off x="1753006" y="5430418"/>
            <a:ext cx="808990" cy="431800"/>
          </a:xfrm>
          <a:prstGeom prst="rect">
            <a:avLst/>
          </a:prstGeom>
        </p:spPr>
        <p:txBody>
          <a:bodyPr vert="horz" wrap="square" lIns="0" tIns="37465" rIns="0" bIns="0" rtlCol="0">
            <a:spAutoFit/>
          </a:bodyPr>
          <a:lstStyle/>
          <a:p>
            <a:pPr marL="12700" marR="5080">
              <a:lnSpc>
                <a:spcPts val="1510"/>
              </a:lnSpc>
              <a:spcBef>
                <a:spcPts val="295"/>
              </a:spcBef>
            </a:pPr>
            <a:r>
              <a:rPr sz="1400" spc="10" dirty="0">
                <a:solidFill>
                  <a:srgbClr val="404041"/>
                </a:solidFill>
                <a:latin typeface="Tahoma"/>
                <a:cs typeface="Tahoma"/>
              </a:rPr>
              <a:t>Operati</a:t>
            </a:r>
            <a:r>
              <a:rPr sz="1400" spc="5" dirty="0">
                <a:solidFill>
                  <a:srgbClr val="404041"/>
                </a:solidFill>
                <a:latin typeface="Tahoma"/>
                <a:cs typeface="Tahoma"/>
              </a:rPr>
              <a:t>on  </a:t>
            </a:r>
            <a:r>
              <a:rPr sz="1400" dirty="0">
                <a:solidFill>
                  <a:srgbClr val="404041"/>
                </a:solidFill>
                <a:latin typeface="Tahoma"/>
                <a:cs typeface="Tahoma"/>
              </a:rPr>
              <a:t>funded</a:t>
            </a:r>
            <a:endParaRPr sz="1400">
              <a:latin typeface="Tahoma"/>
              <a:cs typeface="Tahoma"/>
            </a:endParaRPr>
          </a:p>
        </p:txBody>
      </p:sp>
      <p:grpSp>
        <p:nvGrpSpPr>
          <p:cNvPr id="10" name="object 10"/>
          <p:cNvGrpSpPr/>
          <p:nvPr/>
        </p:nvGrpSpPr>
        <p:grpSpPr>
          <a:xfrm>
            <a:off x="4524693" y="1735773"/>
            <a:ext cx="1312545" cy="1077595"/>
            <a:chOff x="3000692" y="1735772"/>
            <a:chExt cx="1312545" cy="1077595"/>
          </a:xfrm>
        </p:grpSpPr>
        <p:sp>
          <p:nvSpPr>
            <p:cNvPr id="11" name="object 11"/>
            <p:cNvSpPr/>
            <p:nvPr/>
          </p:nvSpPr>
          <p:spPr>
            <a:xfrm>
              <a:off x="3006089" y="1741170"/>
              <a:ext cx="1301750" cy="1066800"/>
            </a:xfrm>
            <a:custGeom>
              <a:avLst/>
              <a:gdLst/>
              <a:ahLst/>
              <a:cxnLst/>
              <a:rect l="l" t="t" r="r" b="b"/>
              <a:pathLst>
                <a:path w="1301750" h="1066800">
                  <a:moveTo>
                    <a:pt x="1194815" y="0"/>
                  </a:moveTo>
                  <a:lnTo>
                    <a:pt x="106680" y="0"/>
                  </a:lnTo>
                  <a:lnTo>
                    <a:pt x="65151" y="8381"/>
                  </a:lnTo>
                  <a:lnTo>
                    <a:pt x="31242" y="31241"/>
                  </a:lnTo>
                  <a:lnTo>
                    <a:pt x="8381" y="65150"/>
                  </a:lnTo>
                  <a:lnTo>
                    <a:pt x="0" y="106679"/>
                  </a:lnTo>
                  <a:lnTo>
                    <a:pt x="0" y="960119"/>
                  </a:lnTo>
                  <a:lnTo>
                    <a:pt x="8381" y="1001648"/>
                  </a:lnTo>
                  <a:lnTo>
                    <a:pt x="31242" y="1035557"/>
                  </a:lnTo>
                  <a:lnTo>
                    <a:pt x="65151" y="1058417"/>
                  </a:lnTo>
                  <a:lnTo>
                    <a:pt x="106680" y="1066800"/>
                  </a:lnTo>
                  <a:lnTo>
                    <a:pt x="1194815" y="1066800"/>
                  </a:lnTo>
                  <a:lnTo>
                    <a:pt x="1236344" y="1058417"/>
                  </a:lnTo>
                  <a:lnTo>
                    <a:pt x="1270253" y="1035557"/>
                  </a:lnTo>
                  <a:lnTo>
                    <a:pt x="1293114" y="1001648"/>
                  </a:lnTo>
                  <a:lnTo>
                    <a:pt x="1301496" y="960119"/>
                  </a:lnTo>
                  <a:lnTo>
                    <a:pt x="1301496" y="106679"/>
                  </a:lnTo>
                  <a:lnTo>
                    <a:pt x="1293114" y="65151"/>
                  </a:lnTo>
                  <a:lnTo>
                    <a:pt x="1270254" y="31242"/>
                  </a:lnTo>
                  <a:lnTo>
                    <a:pt x="1236345" y="8382"/>
                  </a:lnTo>
                  <a:lnTo>
                    <a:pt x="1194815" y="0"/>
                  </a:lnTo>
                  <a:close/>
                </a:path>
              </a:pathLst>
            </a:custGeom>
            <a:solidFill>
              <a:srgbClr val="289CDB"/>
            </a:solidFill>
          </p:spPr>
          <p:txBody>
            <a:bodyPr wrap="square" lIns="0" tIns="0" rIns="0" bIns="0" rtlCol="0"/>
            <a:lstStyle/>
            <a:p>
              <a:endParaRPr/>
            </a:p>
          </p:txBody>
        </p:sp>
        <p:sp>
          <p:nvSpPr>
            <p:cNvPr id="12" name="object 12"/>
            <p:cNvSpPr/>
            <p:nvPr/>
          </p:nvSpPr>
          <p:spPr>
            <a:xfrm>
              <a:off x="3006089" y="1741170"/>
              <a:ext cx="1301750" cy="1066800"/>
            </a:xfrm>
            <a:custGeom>
              <a:avLst/>
              <a:gdLst/>
              <a:ahLst/>
              <a:cxnLst/>
              <a:rect l="l" t="t" r="r" b="b"/>
              <a:pathLst>
                <a:path w="1301750" h="1066800">
                  <a:moveTo>
                    <a:pt x="0" y="106679"/>
                  </a:moveTo>
                  <a:lnTo>
                    <a:pt x="8381" y="65150"/>
                  </a:lnTo>
                  <a:lnTo>
                    <a:pt x="31242" y="31241"/>
                  </a:lnTo>
                  <a:lnTo>
                    <a:pt x="65151" y="8381"/>
                  </a:lnTo>
                  <a:lnTo>
                    <a:pt x="106680" y="0"/>
                  </a:lnTo>
                  <a:lnTo>
                    <a:pt x="1194815" y="0"/>
                  </a:lnTo>
                  <a:lnTo>
                    <a:pt x="1236345" y="8382"/>
                  </a:lnTo>
                  <a:lnTo>
                    <a:pt x="1270254" y="31242"/>
                  </a:lnTo>
                  <a:lnTo>
                    <a:pt x="1293114" y="65151"/>
                  </a:lnTo>
                  <a:lnTo>
                    <a:pt x="1301496" y="106679"/>
                  </a:lnTo>
                  <a:lnTo>
                    <a:pt x="1301496" y="960119"/>
                  </a:lnTo>
                  <a:lnTo>
                    <a:pt x="1293114" y="1001648"/>
                  </a:lnTo>
                  <a:lnTo>
                    <a:pt x="1270253" y="1035557"/>
                  </a:lnTo>
                  <a:lnTo>
                    <a:pt x="1236344" y="1058417"/>
                  </a:lnTo>
                  <a:lnTo>
                    <a:pt x="1194815" y="1066800"/>
                  </a:lnTo>
                  <a:lnTo>
                    <a:pt x="106680" y="1066800"/>
                  </a:lnTo>
                  <a:lnTo>
                    <a:pt x="65151" y="1058417"/>
                  </a:lnTo>
                  <a:lnTo>
                    <a:pt x="31242" y="1035557"/>
                  </a:lnTo>
                  <a:lnTo>
                    <a:pt x="8381" y="1001648"/>
                  </a:lnTo>
                  <a:lnTo>
                    <a:pt x="0" y="960119"/>
                  </a:lnTo>
                  <a:lnTo>
                    <a:pt x="0" y="106679"/>
                  </a:lnTo>
                  <a:close/>
                </a:path>
              </a:pathLst>
            </a:custGeom>
            <a:ln w="10794">
              <a:solidFill>
                <a:srgbClr val="FFFFFF"/>
              </a:solidFill>
            </a:ln>
          </p:spPr>
          <p:txBody>
            <a:bodyPr wrap="square" lIns="0" tIns="0" rIns="0" bIns="0" rtlCol="0"/>
            <a:lstStyle/>
            <a:p>
              <a:endParaRPr/>
            </a:p>
          </p:txBody>
        </p:sp>
      </p:grpSp>
      <p:sp>
        <p:nvSpPr>
          <p:cNvPr id="13" name="object 13"/>
          <p:cNvSpPr txBox="1"/>
          <p:nvPr/>
        </p:nvSpPr>
        <p:spPr>
          <a:xfrm>
            <a:off x="4959477" y="2137919"/>
            <a:ext cx="443230" cy="228909"/>
          </a:xfrm>
          <a:prstGeom prst="rect">
            <a:avLst/>
          </a:prstGeom>
        </p:spPr>
        <p:txBody>
          <a:bodyPr vert="horz" wrap="square" lIns="0" tIns="13335" rIns="0" bIns="0" rtlCol="0">
            <a:spAutoFit/>
          </a:bodyPr>
          <a:lstStyle/>
          <a:p>
            <a:pPr marL="12700">
              <a:spcBef>
                <a:spcPts val="105"/>
              </a:spcBef>
            </a:pPr>
            <a:r>
              <a:rPr sz="1400" spc="35" dirty="0">
                <a:solidFill>
                  <a:srgbClr val="FFFFFF"/>
                </a:solidFill>
                <a:latin typeface="Tahoma"/>
                <a:cs typeface="Tahoma"/>
              </a:rPr>
              <a:t>St</a:t>
            </a:r>
            <a:r>
              <a:rPr sz="1400" spc="-20" dirty="0">
                <a:solidFill>
                  <a:srgbClr val="FFFFFF"/>
                </a:solidFill>
                <a:latin typeface="Tahoma"/>
                <a:cs typeface="Tahoma"/>
              </a:rPr>
              <a:t>at</a:t>
            </a:r>
            <a:r>
              <a:rPr sz="1400" spc="40" dirty="0">
                <a:solidFill>
                  <a:srgbClr val="FFFFFF"/>
                </a:solidFill>
                <a:latin typeface="Tahoma"/>
                <a:cs typeface="Tahoma"/>
              </a:rPr>
              <a:t>e</a:t>
            </a:r>
            <a:endParaRPr sz="1400">
              <a:latin typeface="Tahoma"/>
              <a:cs typeface="Tahoma"/>
            </a:endParaRPr>
          </a:p>
        </p:txBody>
      </p:sp>
      <p:grpSp>
        <p:nvGrpSpPr>
          <p:cNvPr id="14" name="object 14"/>
          <p:cNvGrpSpPr/>
          <p:nvPr/>
        </p:nvGrpSpPr>
        <p:grpSpPr>
          <a:xfrm>
            <a:off x="3139377" y="1735773"/>
            <a:ext cx="1312545" cy="1077595"/>
            <a:chOff x="1615376" y="1735772"/>
            <a:chExt cx="1312545" cy="1077595"/>
          </a:xfrm>
        </p:grpSpPr>
        <p:sp>
          <p:nvSpPr>
            <p:cNvPr id="15" name="object 15"/>
            <p:cNvSpPr/>
            <p:nvPr/>
          </p:nvSpPr>
          <p:spPr>
            <a:xfrm>
              <a:off x="1620773" y="1741170"/>
              <a:ext cx="1301750" cy="1066800"/>
            </a:xfrm>
            <a:custGeom>
              <a:avLst/>
              <a:gdLst/>
              <a:ahLst/>
              <a:cxnLst/>
              <a:rect l="l" t="t" r="r" b="b"/>
              <a:pathLst>
                <a:path w="1301750" h="1066800">
                  <a:moveTo>
                    <a:pt x="1194815" y="0"/>
                  </a:moveTo>
                  <a:lnTo>
                    <a:pt x="106680" y="0"/>
                  </a:lnTo>
                  <a:lnTo>
                    <a:pt x="65150" y="8381"/>
                  </a:lnTo>
                  <a:lnTo>
                    <a:pt x="31242" y="31241"/>
                  </a:lnTo>
                  <a:lnTo>
                    <a:pt x="8381" y="65150"/>
                  </a:lnTo>
                  <a:lnTo>
                    <a:pt x="0" y="106679"/>
                  </a:lnTo>
                  <a:lnTo>
                    <a:pt x="0" y="960119"/>
                  </a:lnTo>
                  <a:lnTo>
                    <a:pt x="8381" y="1001648"/>
                  </a:lnTo>
                  <a:lnTo>
                    <a:pt x="31242" y="1035557"/>
                  </a:lnTo>
                  <a:lnTo>
                    <a:pt x="65150" y="1058417"/>
                  </a:lnTo>
                  <a:lnTo>
                    <a:pt x="106680" y="1066800"/>
                  </a:lnTo>
                  <a:lnTo>
                    <a:pt x="1194815" y="1066800"/>
                  </a:lnTo>
                  <a:lnTo>
                    <a:pt x="1236345" y="1058417"/>
                  </a:lnTo>
                  <a:lnTo>
                    <a:pt x="1270253" y="1035557"/>
                  </a:lnTo>
                  <a:lnTo>
                    <a:pt x="1293114" y="1001648"/>
                  </a:lnTo>
                  <a:lnTo>
                    <a:pt x="1301495" y="960119"/>
                  </a:lnTo>
                  <a:lnTo>
                    <a:pt x="1301495" y="106679"/>
                  </a:lnTo>
                  <a:lnTo>
                    <a:pt x="1293114" y="65151"/>
                  </a:lnTo>
                  <a:lnTo>
                    <a:pt x="1270253" y="31242"/>
                  </a:lnTo>
                  <a:lnTo>
                    <a:pt x="1236345" y="8382"/>
                  </a:lnTo>
                  <a:lnTo>
                    <a:pt x="1194815" y="0"/>
                  </a:lnTo>
                  <a:close/>
                </a:path>
              </a:pathLst>
            </a:custGeom>
            <a:solidFill>
              <a:srgbClr val="289CDB"/>
            </a:solidFill>
          </p:spPr>
          <p:txBody>
            <a:bodyPr wrap="square" lIns="0" tIns="0" rIns="0" bIns="0" rtlCol="0"/>
            <a:lstStyle/>
            <a:p>
              <a:endParaRPr/>
            </a:p>
          </p:txBody>
        </p:sp>
        <p:sp>
          <p:nvSpPr>
            <p:cNvPr id="16" name="object 16"/>
            <p:cNvSpPr/>
            <p:nvPr/>
          </p:nvSpPr>
          <p:spPr>
            <a:xfrm>
              <a:off x="1620773" y="1741170"/>
              <a:ext cx="1301750" cy="1066800"/>
            </a:xfrm>
            <a:custGeom>
              <a:avLst/>
              <a:gdLst/>
              <a:ahLst/>
              <a:cxnLst/>
              <a:rect l="l" t="t" r="r" b="b"/>
              <a:pathLst>
                <a:path w="1301750" h="1066800">
                  <a:moveTo>
                    <a:pt x="0" y="106679"/>
                  </a:moveTo>
                  <a:lnTo>
                    <a:pt x="8381" y="65150"/>
                  </a:lnTo>
                  <a:lnTo>
                    <a:pt x="31242" y="31241"/>
                  </a:lnTo>
                  <a:lnTo>
                    <a:pt x="65150" y="8381"/>
                  </a:lnTo>
                  <a:lnTo>
                    <a:pt x="106680" y="0"/>
                  </a:lnTo>
                  <a:lnTo>
                    <a:pt x="1194815" y="0"/>
                  </a:lnTo>
                  <a:lnTo>
                    <a:pt x="1236345" y="8382"/>
                  </a:lnTo>
                  <a:lnTo>
                    <a:pt x="1270253" y="31242"/>
                  </a:lnTo>
                  <a:lnTo>
                    <a:pt x="1293114" y="65151"/>
                  </a:lnTo>
                  <a:lnTo>
                    <a:pt x="1301495" y="106679"/>
                  </a:lnTo>
                  <a:lnTo>
                    <a:pt x="1301495" y="960119"/>
                  </a:lnTo>
                  <a:lnTo>
                    <a:pt x="1293114" y="1001648"/>
                  </a:lnTo>
                  <a:lnTo>
                    <a:pt x="1270253" y="1035557"/>
                  </a:lnTo>
                  <a:lnTo>
                    <a:pt x="1236345" y="1058417"/>
                  </a:lnTo>
                  <a:lnTo>
                    <a:pt x="1194815" y="1066800"/>
                  </a:lnTo>
                  <a:lnTo>
                    <a:pt x="106680" y="1066800"/>
                  </a:lnTo>
                  <a:lnTo>
                    <a:pt x="65150" y="1058417"/>
                  </a:lnTo>
                  <a:lnTo>
                    <a:pt x="31242" y="1035557"/>
                  </a:lnTo>
                  <a:lnTo>
                    <a:pt x="8381" y="1001648"/>
                  </a:lnTo>
                  <a:lnTo>
                    <a:pt x="0" y="960119"/>
                  </a:lnTo>
                  <a:lnTo>
                    <a:pt x="0" y="106679"/>
                  </a:lnTo>
                  <a:close/>
                </a:path>
              </a:pathLst>
            </a:custGeom>
            <a:ln w="10795">
              <a:solidFill>
                <a:srgbClr val="FFFFFF"/>
              </a:solidFill>
            </a:ln>
          </p:spPr>
          <p:txBody>
            <a:bodyPr wrap="square" lIns="0" tIns="0" rIns="0" bIns="0" rtlCol="0"/>
            <a:lstStyle/>
            <a:p>
              <a:endParaRPr/>
            </a:p>
          </p:txBody>
        </p:sp>
      </p:grpSp>
      <p:sp>
        <p:nvSpPr>
          <p:cNvPr id="17" name="object 17"/>
          <p:cNvSpPr txBox="1"/>
          <p:nvPr/>
        </p:nvSpPr>
        <p:spPr>
          <a:xfrm>
            <a:off x="3395218" y="2041906"/>
            <a:ext cx="798195" cy="431800"/>
          </a:xfrm>
          <a:prstGeom prst="rect">
            <a:avLst/>
          </a:prstGeom>
        </p:spPr>
        <p:txBody>
          <a:bodyPr vert="horz" wrap="square" lIns="0" tIns="13335" rIns="0" bIns="0" rtlCol="0">
            <a:spAutoFit/>
          </a:bodyPr>
          <a:lstStyle/>
          <a:p>
            <a:pPr algn="ctr">
              <a:lnSpc>
                <a:spcPts val="1595"/>
              </a:lnSpc>
              <a:spcBef>
                <a:spcPts val="105"/>
              </a:spcBef>
            </a:pPr>
            <a:r>
              <a:rPr sz="1400" spc="20" dirty="0">
                <a:solidFill>
                  <a:srgbClr val="FFFFFF"/>
                </a:solidFill>
                <a:latin typeface="Tahoma"/>
                <a:cs typeface="Tahoma"/>
              </a:rPr>
              <a:t>European</a:t>
            </a:r>
            <a:endParaRPr sz="1400">
              <a:latin typeface="Tahoma"/>
              <a:cs typeface="Tahoma"/>
            </a:endParaRPr>
          </a:p>
          <a:p>
            <a:pPr marL="635" algn="ctr">
              <a:lnSpc>
                <a:spcPts val="1595"/>
              </a:lnSpc>
            </a:pPr>
            <a:r>
              <a:rPr sz="1400" spc="20" dirty="0">
                <a:solidFill>
                  <a:srgbClr val="FFFFFF"/>
                </a:solidFill>
                <a:latin typeface="Tahoma"/>
                <a:cs typeface="Tahoma"/>
              </a:rPr>
              <a:t>Union</a:t>
            </a:r>
            <a:endParaRPr sz="1400">
              <a:latin typeface="Tahoma"/>
              <a:cs typeface="Tahoma"/>
            </a:endParaRPr>
          </a:p>
        </p:txBody>
      </p:sp>
      <p:grpSp>
        <p:nvGrpSpPr>
          <p:cNvPr id="18" name="object 18"/>
          <p:cNvGrpSpPr/>
          <p:nvPr/>
        </p:nvGrpSpPr>
        <p:grpSpPr>
          <a:xfrm>
            <a:off x="5910008" y="1735773"/>
            <a:ext cx="1597660" cy="1077595"/>
            <a:chOff x="4386008" y="1735772"/>
            <a:chExt cx="1597660" cy="1077595"/>
          </a:xfrm>
        </p:grpSpPr>
        <p:sp>
          <p:nvSpPr>
            <p:cNvPr id="19" name="object 19"/>
            <p:cNvSpPr/>
            <p:nvPr/>
          </p:nvSpPr>
          <p:spPr>
            <a:xfrm>
              <a:off x="4391406" y="1741170"/>
              <a:ext cx="1586865" cy="1066800"/>
            </a:xfrm>
            <a:custGeom>
              <a:avLst/>
              <a:gdLst/>
              <a:ahLst/>
              <a:cxnLst/>
              <a:rect l="l" t="t" r="r" b="b"/>
              <a:pathLst>
                <a:path w="1586864" h="1066800">
                  <a:moveTo>
                    <a:pt x="1479804" y="0"/>
                  </a:moveTo>
                  <a:lnTo>
                    <a:pt x="106680" y="0"/>
                  </a:lnTo>
                  <a:lnTo>
                    <a:pt x="65151" y="8381"/>
                  </a:lnTo>
                  <a:lnTo>
                    <a:pt x="31242" y="31241"/>
                  </a:lnTo>
                  <a:lnTo>
                    <a:pt x="8382" y="65150"/>
                  </a:lnTo>
                  <a:lnTo>
                    <a:pt x="0" y="106679"/>
                  </a:lnTo>
                  <a:lnTo>
                    <a:pt x="0" y="960119"/>
                  </a:lnTo>
                  <a:lnTo>
                    <a:pt x="8382" y="1001648"/>
                  </a:lnTo>
                  <a:lnTo>
                    <a:pt x="31242" y="1035557"/>
                  </a:lnTo>
                  <a:lnTo>
                    <a:pt x="65151" y="1058417"/>
                  </a:lnTo>
                  <a:lnTo>
                    <a:pt x="106680" y="1066800"/>
                  </a:lnTo>
                  <a:lnTo>
                    <a:pt x="1479804" y="1066800"/>
                  </a:lnTo>
                  <a:lnTo>
                    <a:pt x="1521332" y="1058417"/>
                  </a:lnTo>
                  <a:lnTo>
                    <a:pt x="1555241" y="1035557"/>
                  </a:lnTo>
                  <a:lnTo>
                    <a:pt x="1578102" y="1001648"/>
                  </a:lnTo>
                  <a:lnTo>
                    <a:pt x="1586484" y="960119"/>
                  </a:lnTo>
                  <a:lnTo>
                    <a:pt x="1586484" y="106679"/>
                  </a:lnTo>
                  <a:lnTo>
                    <a:pt x="1578102" y="65151"/>
                  </a:lnTo>
                  <a:lnTo>
                    <a:pt x="1555242" y="31242"/>
                  </a:lnTo>
                  <a:lnTo>
                    <a:pt x="1521333" y="8382"/>
                  </a:lnTo>
                  <a:lnTo>
                    <a:pt x="1479804" y="0"/>
                  </a:lnTo>
                  <a:close/>
                </a:path>
              </a:pathLst>
            </a:custGeom>
            <a:solidFill>
              <a:srgbClr val="289CDB"/>
            </a:solidFill>
          </p:spPr>
          <p:txBody>
            <a:bodyPr wrap="square" lIns="0" tIns="0" rIns="0" bIns="0" rtlCol="0"/>
            <a:lstStyle/>
            <a:p>
              <a:endParaRPr/>
            </a:p>
          </p:txBody>
        </p:sp>
        <p:sp>
          <p:nvSpPr>
            <p:cNvPr id="20" name="object 20"/>
            <p:cNvSpPr/>
            <p:nvPr/>
          </p:nvSpPr>
          <p:spPr>
            <a:xfrm>
              <a:off x="4391406" y="1741170"/>
              <a:ext cx="1586865" cy="1066800"/>
            </a:xfrm>
            <a:custGeom>
              <a:avLst/>
              <a:gdLst/>
              <a:ahLst/>
              <a:cxnLst/>
              <a:rect l="l" t="t" r="r" b="b"/>
              <a:pathLst>
                <a:path w="1586864" h="1066800">
                  <a:moveTo>
                    <a:pt x="0" y="106679"/>
                  </a:moveTo>
                  <a:lnTo>
                    <a:pt x="8382" y="65150"/>
                  </a:lnTo>
                  <a:lnTo>
                    <a:pt x="31242" y="31241"/>
                  </a:lnTo>
                  <a:lnTo>
                    <a:pt x="65151" y="8381"/>
                  </a:lnTo>
                  <a:lnTo>
                    <a:pt x="106680" y="0"/>
                  </a:lnTo>
                  <a:lnTo>
                    <a:pt x="1479804" y="0"/>
                  </a:lnTo>
                  <a:lnTo>
                    <a:pt x="1521333" y="8382"/>
                  </a:lnTo>
                  <a:lnTo>
                    <a:pt x="1555242" y="31242"/>
                  </a:lnTo>
                  <a:lnTo>
                    <a:pt x="1578102" y="65151"/>
                  </a:lnTo>
                  <a:lnTo>
                    <a:pt x="1586484" y="106679"/>
                  </a:lnTo>
                  <a:lnTo>
                    <a:pt x="1586484" y="960119"/>
                  </a:lnTo>
                  <a:lnTo>
                    <a:pt x="1578102" y="1001648"/>
                  </a:lnTo>
                  <a:lnTo>
                    <a:pt x="1555241" y="1035557"/>
                  </a:lnTo>
                  <a:lnTo>
                    <a:pt x="1521332" y="1058417"/>
                  </a:lnTo>
                  <a:lnTo>
                    <a:pt x="1479804" y="1066800"/>
                  </a:lnTo>
                  <a:lnTo>
                    <a:pt x="106680" y="1066800"/>
                  </a:lnTo>
                  <a:lnTo>
                    <a:pt x="65151" y="1058417"/>
                  </a:lnTo>
                  <a:lnTo>
                    <a:pt x="31242" y="1035557"/>
                  </a:lnTo>
                  <a:lnTo>
                    <a:pt x="8382" y="1001648"/>
                  </a:lnTo>
                  <a:lnTo>
                    <a:pt x="0" y="960119"/>
                  </a:lnTo>
                  <a:lnTo>
                    <a:pt x="0" y="106679"/>
                  </a:lnTo>
                  <a:close/>
                </a:path>
              </a:pathLst>
            </a:custGeom>
            <a:ln w="10795">
              <a:solidFill>
                <a:srgbClr val="FFFFFF"/>
              </a:solidFill>
            </a:ln>
          </p:spPr>
          <p:txBody>
            <a:bodyPr wrap="square" lIns="0" tIns="0" rIns="0" bIns="0" rtlCol="0"/>
            <a:lstStyle/>
            <a:p>
              <a:endParaRPr/>
            </a:p>
          </p:txBody>
        </p:sp>
      </p:grpSp>
      <p:sp>
        <p:nvSpPr>
          <p:cNvPr id="21" name="object 21"/>
          <p:cNvSpPr txBox="1"/>
          <p:nvPr/>
        </p:nvSpPr>
        <p:spPr>
          <a:xfrm>
            <a:off x="6176265" y="2041906"/>
            <a:ext cx="1064895" cy="431800"/>
          </a:xfrm>
          <a:prstGeom prst="rect">
            <a:avLst/>
          </a:prstGeom>
        </p:spPr>
        <p:txBody>
          <a:bodyPr vert="horz" wrap="square" lIns="0" tIns="13335" rIns="0" bIns="0" rtlCol="0">
            <a:spAutoFit/>
          </a:bodyPr>
          <a:lstStyle/>
          <a:p>
            <a:pPr marL="635" algn="ctr">
              <a:lnSpc>
                <a:spcPts val="1595"/>
              </a:lnSpc>
              <a:spcBef>
                <a:spcPts val="105"/>
              </a:spcBef>
            </a:pPr>
            <a:r>
              <a:rPr sz="1400" spc="35" dirty="0">
                <a:solidFill>
                  <a:srgbClr val="FFFFFF"/>
                </a:solidFill>
                <a:latin typeface="Tahoma"/>
                <a:cs typeface="Tahoma"/>
              </a:rPr>
              <a:t>Local</a:t>
            </a:r>
            <a:endParaRPr sz="1400">
              <a:latin typeface="Tahoma"/>
              <a:cs typeface="Tahoma"/>
            </a:endParaRPr>
          </a:p>
          <a:p>
            <a:pPr algn="ctr">
              <a:lnSpc>
                <a:spcPts val="1595"/>
              </a:lnSpc>
            </a:pPr>
            <a:r>
              <a:rPr sz="1400" spc="15" dirty="0">
                <a:solidFill>
                  <a:srgbClr val="FFFFFF"/>
                </a:solidFill>
                <a:latin typeface="Tahoma"/>
                <a:cs typeface="Tahoma"/>
              </a:rPr>
              <a:t>Communities</a:t>
            </a:r>
            <a:endParaRPr sz="1400">
              <a:latin typeface="Tahoma"/>
              <a:cs typeface="Tahoma"/>
            </a:endParaRPr>
          </a:p>
        </p:txBody>
      </p:sp>
      <p:grpSp>
        <p:nvGrpSpPr>
          <p:cNvPr id="22" name="object 22"/>
          <p:cNvGrpSpPr/>
          <p:nvPr/>
        </p:nvGrpSpPr>
        <p:grpSpPr>
          <a:xfrm>
            <a:off x="7580313" y="1735773"/>
            <a:ext cx="1312545" cy="1077595"/>
            <a:chOff x="6056312" y="1735772"/>
            <a:chExt cx="1312545" cy="1077595"/>
          </a:xfrm>
        </p:grpSpPr>
        <p:sp>
          <p:nvSpPr>
            <p:cNvPr id="23" name="object 23"/>
            <p:cNvSpPr/>
            <p:nvPr/>
          </p:nvSpPr>
          <p:spPr>
            <a:xfrm>
              <a:off x="6061710" y="1741170"/>
              <a:ext cx="1301750" cy="1066800"/>
            </a:xfrm>
            <a:custGeom>
              <a:avLst/>
              <a:gdLst/>
              <a:ahLst/>
              <a:cxnLst/>
              <a:rect l="l" t="t" r="r" b="b"/>
              <a:pathLst>
                <a:path w="1301750" h="1066800">
                  <a:moveTo>
                    <a:pt x="1194815" y="0"/>
                  </a:moveTo>
                  <a:lnTo>
                    <a:pt x="106679" y="0"/>
                  </a:lnTo>
                  <a:lnTo>
                    <a:pt x="65151" y="8381"/>
                  </a:lnTo>
                  <a:lnTo>
                    <a:pt x="31242" y="31241"/>
                  </a:lnTo>
                  <a:lnTo>
                    <a:pt x="8382" y="65150"/>
                  </a:lnTo>
                  <a:lnTo>
                    <a:pt x="0" y="106679"/>
                  </a:lnTo>
                  <a:lnTo>
                    <a:pt x="0" y="960119"/>
                  </a:lnTo>
                  <a:lnTo>
                    <a:pt x="8381" y="1001648"/>
                  </a:lnTo>
                  <a:lnTo>
                    <a:pt x="31241" y="1035557"/>
                  </a:lnTo>
                  <a:lnTo>
                    <a:pt x="65150" y="1058417"/>
                  </a:lnTo>
                  <a:lnTo>
                    <a:pt x="106679" y="1066800"/>
                  </a:lnTo>
                  <a:lnTo>
                    <a:pt x="1194815" y="1066800"/>
                  </a:lnTo>
                  <a:lnTo>
                    <a:pt x="1236345" y="1058417"/>
                  </a:lnTo>
                  <a:lnTo>
                    <a:pt x="1270254" y="1035557"/>
                  </a:lnTo>
                  <a:lnTo>
                    <a:pt x="1293114" y="1001648"/>
                  </a:lnTo>
                  <a:lnTo>
                    <a:pt x="1301495" y="960119"/>
                  </a:lnTo>
                  <a:lnTo>
                    <a:pt x="1301495" y="106679"/>
                  </a:lnTo>
                  <a:lnTo>
                    <a:pt x="1293113" y="65151"/>
                  </a:lnTo>
                  <a:lnTo>
                    <a:pt x="1270253" y="31242"/>
                  </a:lnTo>
                  <a:lnTo>
                    <a:pt x="1236344" y="8382"/>
                  </a:lnTo>
                  <a:lnTo>
                    <a:pt x="1194815" y="0"/>
                  </a:lnTo>
                  <a:close/>
                </a:path>
              </a:pathLst>
            </a:custGeom>
            <a:solidFill>
              <a:srgbClr val="289CDB"/>
            </a:solidFill>
          </p:spPr>
          <p:txBody>
            <a:bodyPr wrap="square" lIns="0" tIns="0" rIns="0" bIns="0" rtlCol="0"/>
            <a:lstStyle/>
            <a:p>
              <a:endParaRPr/>
            </a:p>
          </p:txBody>
        </p:sp>
        <p:sp>
          <p:nvSpPr>
            <p:cNvPr id="24" name="object 24"/>
            <p:cNvSpPr/>
            <p:nvPr/>
          </p:nvSpPr>
          <p:spPr>
            <a:xfrm>
              <a:off x="6061710" y="1741170"/>
              <a:ext cx="1301750" cy="1066800"/>
            </a:xfrm>
            <a:custGeom>
              <a:avLst/>
              <a:gdLst/>
              <a:ahLst/>
              <a:cxnLst/>
              <a:rect l="l" t="t" r="r" b="b"/>
              <a:pathLst>
                <a:path w="1301750" h="1066800">
                  <a:moveTo>
                    <a:pt x="0" y="106679"/>
                  </a:moveTo>
                  <a:lnTo>
                    <a:pt x="8382" y="65150"/>
                  </a:lnTo>
                  <a:lnTo>
                    <a:pt x="31242" y="31241"/>
                  </a:lnTo>
                  <a:lnTo>
                    <a:pt x="65151" y="8381"/>
                  </a:lnTo>
                  <a:lnTo>
                    <a:pt x="106679" y="0"/>
                  </a:lnTo>
                  <a:lnTo>
                    <a:pt x="1194815" y="0"/>
                  </a:lnTo>
                  <a:lnTo>
                    <a:pt x="1236344" y="8382"/>
                  </a:lnTo>
                  <a:lnTo>
                    <a:pt x="1270253" y="31242"/>
                  </a:lnTo>
                  <a:lnTo>
                    <a:pt x="1293113" y="65151"/>
                  </a:lnTo>
                  <a:lnTo>
                    <a:pt x="1301495" y="106679"/>
                  </a:lnTo>
                  <a:lnTo>
                    <a:pt x="1301495" y="960119"/>
                  </a:lnTo>
                  <a:lnTo>
                    <a:pt x="1293114" y="1001648"/>
                  </a:lnTo>
                  <a:lnTo>
                    <a:pt x="1270254" y="1035557"/>
                  </a:lnTo>
                  <a:lnTo>
                    <a:pt x="1236345" y="1058417"/>
                  </a:lnTo>
                  <a:lnTo>
                    <a:pt x="1194815" y="1066800"/>
                  </a:lnTo>
                  <a:lnTo>
                    <a:pt x="106679" y="1066800"/>
                  </a:lnTo>
                  <a:lnTo>
                    <a:pt x="65150" y="1058417"/>
                  </a:lnTo>
                  <a:lnTo>
                    <a:pt x="31241" y="1035557"/>
                  </a:lnTo>
                  <a:lnTo>
                    <a:pt x="8381" y="1001648"/>
                  </a:lnTo>
                  <a:lnTo>
                    <a:pt x="0" y="960119"/>
                  </a:lnTo>
                  <a:lnTo>
                    <a:pt x="0" y="106679"/>
                  </a:lnTo>
                  <a:close/>
                </a:path>
              </a:pathLst>
            </a:custGeom>
            <a:ln w="10795">
              <a:solidFill>
                <a:srgbClr val="FFFFFF"/>
              </a:solidFill>
            </a:ln>
          </p:spPr>
          <p:txBody>
            <a:bodyPr wrap="square" lIns="0" tIns="0" rIns="0" bIns="0" rtlCol="0"/>
            <a:lstStyle/>
            <a:p>
              <a:endParaRPr/>
            </a:p>
          </p:txBody>
        </p:sp>
      </p:grpSp>
      <p:sp>
        <p:nvSpPr>
          <p:cNvPr id="25" name="object 25"/>
          <p:cNvSpPr txBox="1"/>
          <p:nvPr/>
        </p:nvSpPr>
        <p:spPr>
          <a:xfrm>
            <a:off x="7773161" y="2137919"/>
            <a:ext cx="927100" cy="228909"/>
          </a:xfrm>
          <a:prstGeom prst="rect">
            <a:avLst/>
          </a:prstGeom>
        </p:spPr>
        <p:txBody>
          <a:bodyPr vert="horz" wrap="square" lIns="0" tIns="13335" rIns="0" bIns="0" rtlCol="0">
            <a:spAutoFit/>
          </a:bodyPr>
          <a:lstStyle/>
          <a:p>
            <a:pPr marL="12700">
              <a:spcBef>
                <a:spcPts val="105"/>
              </a:spcBef>
            </a:pPr>
            <a:r>
              <a:rPr sz="1400" spc="35" dirty="0">
                <a:solidFill>
                  <a:srgbClr val="FFFFFF"/>
                </a:solidFill>
                <a:latin typeface="Tahoma"/>
                <a:cs typeface="Tahoma"/>
              </a:rPr>
              <a:t>Companies</a:t>
            </a:r>
            <a:endParaRPr sz="1400">
              <a:latin typeface="Tahoma"/>
              <a:cs typeface="Tahoma"/>
            </a:endParaRPr>
          </a:p>
        </p:txBody>
      </p:sp>
      <p:grpSp>
        <p:nvGrpSpPr>
          <p:cNvPr id="26" name="object 26"/>
          <p:cNvGrpSpPr/>
          <p:nvPr/>
        </p:nvGrpSpPr>
        <p:grpSpPr>
          <a:xfrm>
            <a:off x="2558733" y="3384740"/>
            <a:ext cx="1114425" cy="1079500"/>
            <a:chOff x="1034732" y="3384740"/>
            <a:chExt cx="1114425" cy="1079500"/>
          </a:xfrm>
        </p:grpSpPr>
        <p:sp>
          <p:nvSpPr>
            <p:cNvPr id="27" name="object 27"/>
            <p:cNvSpPr/>
            <p:nvPr/>
          </p:nvSpPr>
          <p:spPr>
            <a:xfrm>
              <a:off x="1040129" y="3390138"/>
              <a:ext cx="1103630" cy="1068705"/>
            </a:xfrm>
            <a:custGeom>
              <a:avLst/>
              <a:gdLst/>
              <a:ahLst/>
              <a:cxnLst/>
              <a:rect l="l" t="t" r="r" b="b"/>
              <a:pathLst>
                <a:path w="1103630" h="1068704">
                  <a:moveTo>
                    <a:pt x="996569" y="0"/>
                  </a:moveTo>
                  <a:lnTo>
                    <a:pt x="106832" y="0"/>
                  </a:lnTo>
                  <a:lnTo>
                    <a:pt x="65247" y="8401"/>
                  </a:lnTo>
                  <a:lnTo>
                    <a:pt x="31289" y="31305"/>
                  </a:lnTo>
                  <a:lnTo>
                    <a:pt x="8395" y="65258"/>
                  </a:lnTo>
                  <a:lnTo>
                    <a:pt x="0" y="106807"/>
                  </a:lnTo>
                  <a:lnTo>
                    <a:pt x="0" y="961517"/>
                  </a:lnTo>
                  <a:lnTo>
                    <a:pt x="8395" y="1003065"/>
                  </a:lnTo>
                  <a:lnTo>
                    <a:pt x="31289" y="1037018"/>
                  </a:lnTo>
                  <a:lnTo>
                    <a:pt x="65247" y="1059922"/>
                  </a:lnTo>
                  <a:lnTo>
                    <a:pt x="106832" y="1068324"/>
                  </a:lnTo>
                  <a:lnTo>
                    <a:pt x="996569" y="1068324"/>
                  </a:lnTo>
                  <a:lnTo>
                    <a:pt x="1038117" y="1059922"/>
                  </a:lnTo>
                  <a:lnTo>
                    <a:pt x="1072070" y="1037018"/>
                  </a:lnTo>
                  <a:lnTo>
                    <a:pt x="1094974" y="1003065"/>
                  </a:lnTo>
                  <a:lnTo>
                    <a:pt x="1103376" y="961517"/>
                  </a:lnTo>
                  <a:lnTo>
                    <a:pt x="1103376" y="106807"/>
                  </a:lnTo>
                  <a:lnTo>
                    <a:pt x="1094974" y="65258"/>
                  </a:lnTo>
                  <a:lnTo>
                    <a:pt x="1072070" y="31305"/>
                  </a:lnTo>
                  <a:lnTo>
                    <a:pt x="1038117" y="8401"/>
                  </a:lnTo>
                  <a:lnTo>
                    <a:pt x="996569" y="0"/>
                  </a:lnTo>
                  <a:close/>
                </a:path>
              </a:pathLst>
            </a:custGeom>
            <a:solidFill>
              <a:srgbClr val="289CDB"/>
            </a:solidFill>
          </p:spPr>
          <p:txBody>
            <a:bodyPr wrap="square" lIns="0" tIns="0" rIns="0" bIns="0" rtlCol="0"/>
            <a:lstStyle/>
            <a:p>
              <a:endParaRPr/>
            </a:p>
          </p:txBody>
        </p:sp>
        <p:sp>
          <p:nvSpPr>
            <p:cNvPr id="28" name="object 28"/>
            <p:cNvSpPr/>
            <p:nvPr/>
          </p:nvSpPr>
          <p:spPr>
            <a:xfrm>
              <a:off x="1040129" y="3390138"/>
              <a:ext cx="1103630" cy="1068705"/>
            </a:xfrm>
            <a:custGeom>
              <a:avLst/>
              <a:gdLst/>
              <a:ahLst/>
              <a:cxnLst/>
              <a:rect l="l" t="t" r="r" b="b"/>
              <a:pathLst>
                <a:path w="1103630" h="1068704">
                  <a:moveTo>
                    <a:pt x="0" y="106807"/>
                  </a:moveTo>
                  <a:lnTo>
                    <a:pt x="8395" y="65258"/>
                  </a:lnTo>
                  <a:lnTo>
                    <a:pt x="31289" y="31305"/>
                  </a:lnTo>
                  <a:lnTo>
                    <a:pt x="65247" y="8401"/>
                  </a:lnTo>
                  <a:lnTo>
                    <a:pt x="106832" y="0"/>
                  </a:lnTo>
                  <a:lnTo>
                    <a:pt x="996569" y="0"/>
                  </a:lnTo>
                  <a:lnTo>
                    <a:pt x="1038117" y="8401"/>
                  </a:lnTo>
                  <a:lnTo>
                    <a:pt x="1072070" y="31305"/>
                  </a:lnTo>
                  <a:lnTo>
                    <a:pt x="1094974" y="65258"/>
                  </a:lnTo>
                  <a:lnTo>
                    <a:pt x="1103376" y="106807"/>
                  </a:lnTo>
                  <a:lnTo>
                    <a:pt x="1103376" y="961517"/>
                  </a:lnTo>
                  <a:lnTo>
                    <a:pt x="1094974" y="1003065"/>
                  </a:lnTo>
                  <a:lnTo>
                    <a:pt x="1072070" y="1037018"/>
                  </a:lnTo>
                  <a:lnTo>
                    <a:pt x="1038117" y="1059922"/>
                  </a:lnTo>
                  <a:lnTo>
                    <a:pt x="996569" y="1068324"/>
                  </a:lnTo>
                  <a:lnTo>
                    <a:pt x="106832" y="1068324"/>
                  </a:lnTo>
                  <a:lnTo>
                    <a:pt x="65247" y="1059922"/>
                  </a:lnTo>
                  <a:lnTo>
                    <a:pt x="31289" y="1037018"/>
                  </a:lnTo>
                  <a:lnTo>
                    <a:pt x="8395" y="1003065"/>
                  </a:lnTo>
                  <a:lnTo>
                    <a:pt x="0" y="961517"/>
                  </a:lnTo>
                  <a:lnTo>
                    <a:pt x="0" y="106807"/>
                  </a:lnTo>
                  <a:close/>
                </a:path>
              </a:pathLst>
            </a:custGeom>
            <a:ln w="10795">
              <a:solidFill>
                <a:srgbClr val="FFFFFF"/>
              </a:solidFill>
            </a:ln>
          </p:spPr>
          <p:txBody>
            <a:bodyPr wrap="square" lIns="0" tIns="0" rIns="0" bIns="0" rtlCol="0"/>
            <a:lstStyle/>
            <a:p>
              <a:endParaRPr/>
            </a:p>
          </p:txBody>
        </p:sp>
      </p:grpSp>
      <p:sp>
        <p:nvSpPr>
          <p:cNvPr id="29" name="object 29"/>
          <p:cNvSpPr txBox="1"/>
          <p:nvPr/>
        </p:nvSpPr>
        <p:spPr>
          <a:xfrm>
            <a:off x="2714955" y="3788409"/>
            <a:ext cx="798830" cy="228268"/>
          </a:xfrm>
          <a:prstGeom prst="rect">
            <a:avLst/>
          </a:prstGeom>
        </p:spPr>
        <p:txBody>
          <a:bodyPr vert="horz" wrap="square" lIns="0" tIns="12700" rIns="0" bIns="0" rtlCol="0">
            <a:spAutoFit/>
          </a:bodyPr>
          <a:lstStyle/>
          <a:p>
            <a:pPr marL="12700">
              <a:spcBef>
                <a:spcPts val="100"/>
              </a:spcBef>
            </a:pPr>
            <a:r>
              <a:rPr sz="1400" spc="35" dirty="0">
                <a:solidFill>
                  <a:srgbClr val="FFFFFF"/>
                </a:solidFill>
                <a:latin typeface="Tahoma"/>
                <a:cs typeface="Tahoma"/>
              </a:rPr>
              <a:t>Subsidies</a:t>
            </a:r>
            <a:endParaRPr sz="1400">
              <a:latin typeface="Tahoma"/>
              <a:cs typeface="Tahoma"/>
            </a:endParaRPr>
          </a:p>
        </p:txBody>
      </p:sp>
      <p:grpSp>
        <p:nvGrpSpPr>
          <p:cNvPr id="30" name="object 30"/>
          <p:cNvGrpSpPr/>
          <p:nvPr/>
        </p:nvGrpSpPr>
        <p:grpSpPr>
          <a:xfrm>
            <a:off x="5056569" y="3384740"/>
            <a:ext cx="1312545" cy="1079500"/>
            <a:chOff x="3532568" y="3384740"/>
            <a:chExt cx="1312545" cy="1079500"/>
          </a:xfrm>
        </p:grpSpPr>
        <p:sp>
          <p:nvSpPr>
            <p:cNvPr id="31" name="object 31"/>
            <p:cNvSpPr/>
            <p:nvPr/>
          </p:nvSpPr>
          <p:spPr>
            <a:xfrm>
              <a:off x="3537965" y="3390138"/>
              <a:ext cx="1301750" cy="1068705"/>
            </a:xfrm>
            <a:custGeom>
              <a:avLst/>
              <a:gdLst/>
              <a:ahLst/>
              <a:cxnLst/>
              <a:rect l="l" t="t" r="r" b="b"/>
              <a:pathLst>
                <a:path w="1301750" h="1068704">
                  <a:moveTo>
                    <a:pt x="1194689" y="0"/>
                  </a:moveTo>
                  <a:lnTo>
                    <a:pt x="106807" y="0"/>
                  </a:lnTo>
                  <a:lnTo>
                    <a:pt x="65258" y="8401"/>
                  </a:lnTo>
                  <a:lnTo>
                    <a:pt x="31305" y="31305"/>
                  </a:lnTo>
                  <a:lnTo>
                    <a:pt x="8401" y="65258"/>
                  </a:lnTo>
                  <a:lnTo>
                    <a:pt x="0" y="106807"/>
                  </a:lnTo>
                  <a:lnTo>
                    <a:pt x="0" y="961517"/>
                  </a:lnTo>
                  <a:lnTo>
                    <a:pt x="8401" y="1003065"/>
                  </a:lnTo>
                  <a:lnTo>
                    <a:pt x="31305" y="1037018"/>
                  </a:lnTo>
                  <a:lnTo>
                    <a:pt x="65258" y="1059922"/>
                  </a:lnTo>
                  <a:lnTo>
                    <a:pt x="106807" y="1068324"/>
                  </a:lnTo>
                  <a:lnTo>
                    <a:pt x="1194689" y="1068324"/>
                  </a:lnTo>
                  <a:lnTo>
                    <a:pt x="1236237" y="1059922"/>
                  </a:lnTo>
                  <a:lnTo>
                    <a:pt x="1270190" y="1037018"/>
                  </a:lnTo>
                  <a:lnTo>
                    <a:pt x="1293094" y="1003065"/>
                  </a:lnTo>
                  <a:lnTo>
                    <a:pt x="1301496" y="961517"/>
                  </a:lnTo>
                  <a:lnTo>
                    <a:pt x="1301496" y="106807"/>
                  </a:lnTo>
                  <a:lnTo>
                    <a:pt x="1293094" y="65258"/>
                  </a:lnTo>
                  <a:lnTo>
                    <a:pt x="1270190" y="31305"/>
                  </a:lnTo>
                  <a:lnTo>
                    <a:pt x="1236237" y="8401"/>
                  </a:lnTo>
                  <a:lnTo>
                    <a:pt x="1194689" y="0"/>
                  </a:lnTo>
                  <a:close/>
                </a:path>
              </a:pathLst>
            </a:custGeom>
            <a:solidFill>
              <a:srgbClr val="289CDB"/>
            </a:solidFill>
          </p:spPr>
          <p:txBody>
            <a:bodyPr wrap="square" lIns="0" tIns="0" rIns="0" bIns="0" rtlCol="0"/>
            <a:lstStyle/>
            <a:p>
              <a:endParaRPr/>
            </a:p>
          </p:txBody>
        </p:sp>
        <p:sp>
          <p:nvSpPr>
            <p:cNvPr id="32" name="object 32"/>
            <p:cNvSpPr/>
            <p:nvPr/>
          </p:nvSpPr>
          <p:spPr>
            <a:xfrm>
              <a:off x="3537965" y="3390138"/>
              <a:ext cx="1301750" cy="1068705"/>
            </a:xfrm>
            <a:custGeom>
              <a:avLst/>
              <a:gdLst/>
              <a:ahLst/>
              <a:cxnLst/>
              <a:rect l="l" t="t" r="r" b="b"/>
              <a:pathLst>
                <a:path w="1301750" h="1068704">
                  <a:moveTo>
                    <a:pt x="0" y="106807"/>
                  </a:moveTo>
                  <a:lnTo>
                    <a:pt x="8401" y="65258"/>
                  </a:lnTo>
                  <a:lnTo>
                    <a:pt x="31305" y="31305"/>
                  </a:lnTo>
                  <a:lnTo>
                    <a:pt x="65258" y="8401"/>
                  </a:lnTo>
                  <a:lnTo>
                    <a:pt x="106807" y="0"/>
                  </a:lnTo>
                  <a:lnTo>
                    <a:pt x="1194689" y="0"/>
                  </a:lnTo>
                  <a:lnTo>
                    <a:pt x="1236237" y="8401"/>
                  </a:lnTo>
                  <a:lnTo>
                    <a:pt x="1270190" y="31305"/>
                  </a:lnTo>
                  <a:lnTo>
                    <a:pt x="1293094" y="65258"/>
                  </a:lnTo>
                  <a:lnTo>
                    <a:pt x="1301496" y="106807"/>
                  </a:lnTo>
                  <a:lnTo>
                    <a:pt x="1301496" y="961517"/>
                  </a:lnTo>
                  <a:lnTo>
                    <a:pt x="1293094" y="1003065"/>
                  </a:lnTo>
                  <a:lnTo>
                    <a:pt x="1270190" y="1037018"/>
                  </a:lnTo>
                  <a:lnTo>
                    <a:pt x="1236237" y="1059922"/>
                  </a:lnTo>
                  <a:lnTo>
                    <a:pt x="1194689" y="1068324"/>
                  </a:lnTo>
                  <a:lnTo>
                    <a:pt x="106807" y="1068324"/>
                  </a:lnTo>
                  <a:lnTo>
                    <a:pt x="65258" y="1059922"/>
                  </a:lnTo>
                  <a:lnTo>
                    <a:pt x="31305" y="1037018"/>
                  </a:lnTo>
                  <a:lnTo>
                    <a:pt x="8401" y="1003065"/>
                  </a:lnTo>
                  <a:lnTo>
                    <a:pt x="0" y="961517"/>
                  </a:lnTo>
                  <a:lnTo>
                    <a:pt x="0" y="106807"/>
                  </a:lnTo>
                  <a:close/>
                </a:path>
              </a:pathLst>
            </a:custGeom>
            <a:ln w="10794">
              <a:solidFill>
                <a:srgbClr val="FFFFFF"/>
              </a:solidFill>
            </a:ln>
          </p:spPr>
          <p:txBody>
            <a:bodyPr wrap="square" lIns="0" tIns="0" rIns="0" bIns="0" rtlCol="0"/>
            <a:lstStyle/>
            <a:p>
              <a:endParaRPr/>
            </a:p>
          </p:txBody>
        </p:sp>
      </p:grpSp>
      <p:sp>
        <p:nvSpPr>
          <p:cNvPr id="33" name="object 33"/>
          <p:cNvSpPr txBox="1"/>
          <p:nvPr/>
        </p:nvSpPr>
        <p:spPr>
          <a:xfrm>
            <a:off x="5232020" y="3692397"/>
            <a:ext cx="986155" cy="431800"/>
          </a:xfrm>
          <a:prstGeom prst="rect">
            <a:avLst/>
          </a:prstGeom>
        </p:spPr>
        <p:txBody>
          <a:bodyPr vert="horz" wrap="square" lIns="0" tIns="37465" rIns="0" bIns="0" rtlCol="0">
            <a:spAutoFit/>
          </a:bodyPr>
          <a:lstStyle/>
          <a:p>
            <a:pPr marL="12700" marR="5080" indent="246379">
              <a:lnSpc>
                <a:spcPts val="1510"/>
              </a:lnSpc>
              <a:spcBef>
                <a:spcPts val="295"/>
              </a:spcBef>
            </a:pPr>
            <a:r>
              <a:rPr sz="1400" spc="5" dirty="0">
                <a:solidFill>
                  <a:srgbClr val="FFFFFF"/>
                </a:solidFill>
                <a:latin typeface="Tahoma"/>
                <a:cs typeface="Tahoma"/>
              </a:rPr>
              <a:t>Direct </a:t>
            </a:r>
            <a:r>
              <a:rPr sz="1400" spc="10" dirty="0">
                <a:solidFill>
                  <a:srgbClr val="FFFFFF"/>
                </a:solidFill>
                <a:latin typeface="Tahoma"/>
                <a:cs typeface="Tahoma"/>
              </a:rPr>
              <a:t> </a:t>
            </a:r>
            <a:r>
              <a:rPr sz="1400" spc="-135" dirty="0">
                <a:solidFill>
                  <a:srgbClr val="FFFFFF"/>
                </a:solidFill>
                <a:latin typeface="Tahoma"/>
                <a:cs typeface="Tahoma"/>
              </a:rPr>
              <a:t>I</a:t>
            </a:r>
            <a:r>
              <a:rPr sz="1400" dirty="0">
                <a:solidFill>
                  <a:srgbClr val="FFFFFF"/>
                </a:solidFill>
                <a:latin typeface="Tahoma"/>
                <a:cs typeface="Tahoma"/>
              </a:rPr>
              <a:t>n</a:t>
            </a:r>
            <a:r>
              <a:rPr sz="1400" spc="-20" dirty="0">
                <a:solidFill>
                  <a:srgbClr val="FFFFFF"/>
                </a:solidFill>
                <a:latin typeface="Tahoma"/>
                <a:cs typeface="Tahoma"/>
              </a:rPr>
              <a:t>v</a:t>
            </a:r>
            <a:r>
              <a:rPr sz="1400" spc="60" dirty="0">
                <a:solidFill>
                  <a:srgbClr val="FFFFFF"/>
                </a:solidFill>
                <a:latin typeface="Tahoma"/>
                <a:cs typeface="Tahoma"/>
              </a:rPr>
              <a:t>es</a:t>
            </a:r>
            <a:r>
              <a:rPr sz="1400" spc="-80" dirty="0">
                <a:solidFill>
                  <a:srgbClr val="FFFFFF"/>
                </a:solidFill>
                <a:latin typeface="Tahoma"/>
                <a:cs typeface="Tahoma"/>
              </a:rPr>
              <a:t>t</a:t>
            </a:r>
            <a:r>
              <a:rPr sz="1400" spc="-20" dirty="0">
                <a:solidFill>
                  <a:srgbClr val="FFFFFF"/>
                </a:solidFill>
                <a:latin typeface="Tahoma"/>
                <a:cs typeface="Tahoma"/>
              </a:rPr>
              <a:t>m</a:t>
            </a:r>
            <a:r>
              <a:rPr sz="1400" spc="-15" dirty="0">
                <a:solidFill>
                  <a:srgbClr val="FFFFFF"/>
                </a:solidFill>
                <a:latin typeface="Tahoma"/>
                <a:cs typeface="Tahoma"/>
              </a:rPr>
              <a:t>ent</a:t>
            </a:r>
            <a:r>
              <a:rPr sz="1400" spc="75" dirty="0">
                <a:solidFill>
                  <a:srgbClr val="FFFFFF"/>
                </a:solidFill>
                <a:latin typeface="Tahoma"/>
                <a:cs typeface="Tahoma"/>
              </a:rPr>
              <a:t>s</a:t>
            </a:r>
            <a:endParaRPr sz="1400">
              <a:latin typeface="Tahoma"/>
              <a:cs typeface="Tahoma"/>
            </a:endParaRPr>
          </a:p>
        </p:txBody>
      </p:sp>
      <p:grpSp>
        <p:nvGrpSpPr>
          <p:cNvPr id="34" name="object 34"/>
          <p:cNvGrpSpPr/>
          <p:nvPr/>
        </p:nvGrpSpPr>
        <p:grpSpPr>
          <a:xfrm>
            <a:off x="3704781" y="3393885"/>
            <a:ext cx="1320165" cy="1077595"/>
            <a:chOff x="2180780" y="3393884"/>
            <a:chExt cx="1320165" cy="1077595"/>
          </a:xfrm>
        </p:grpSpPr>
        <p:sp>
          <p:nvSpPr>
            <p:cNvPr id="35" name="object 35"/>
            <p:cNvSpPr/>
            <p:nvPr/>
          </p:nvSpPr>
          <p:spPr>
            <a:xfrm>
              <a:off x="2186177" y="3399281"/>
              <a:ext cx="1309370" cy="1066800"/>
            </a:xfrm>
            <a:custGeom>
              <a:avLst/>
              <a:gdLst/>
              <a:ahLst/>
              <a:cxnLst/>
              <a:rect l="l" t="t" r="r" b="b"/>
              <a:pathLst>
                <a:path w="1309370" h="1066800">
                  <a:moveTo>
                    <a:pt x="1202436" y="0"/>
                  </a:moveTo>
                  <a:lnTo>
                    <a:pt x="106680" y="0"/>
                  </a:lnTo>
                  <a:lnTo>
                    <a:pt x="65151" y="8381"/>
                  </a:lnTo>
                  <a:lnTo>
                    <a:pt x="31242" y="31241"/>
                  </a:lnTo>
                  <a:lnTo>
                    <a:pt x="8381" y="65150"/>
                  </a:lnTo>
                  <a:lnTo>
                    <a:pt x="0" y="106679"/>
                  </a:lnTo>
                  <a:lnTo>
                    <a:pt x="0" y="960119"/>
                  </a:lnTo>
                  <a:lnTo>
                    <a:pt x="8381" y="1001648"/>
                  </a:lnTo>
                  <a:lnTo>
                    <a:pt x="31242" y="1035557"/>
                  </a:lnTo>
                  <a:lnTo>
                    <a:pt x="65151" y="1058417"/>
                  </a:lnTo>
                  <a:lnTo>
                    <a:pt x="106680" y="1066799"/>
                  </a:lnTo>
                  <a:lnTo>
                    <a:pt x="1202436" y="1066799"/>
                  </a:lnTo>
                  <a:lnTo>
                    <a:pt x="1243964" y="1058417"/>
                  </a:lnTo>
                  <a:lnTo>
                    <a:pt x="1277874" y="1035557"/>
                  </a:lnTo>
                  <a:lnTo>
                    <a:pt x="1300734" y="1001648"/>
                  </a:lnTo>
                  <a:lnTo>
                    <a:pt x="1309116" y="960119"/>
                  </a:lnTo>
                  <a:lnTo>
                    <a:pt x="1309116" y="106679"/>
                  </a:lnTo>
                  <a:lnTo>
                    <a:pt x="1300734" y="65151"/>
                  </a:lnTo>
                  <a:lnTo>
                    <a:pt x="1277874" y="31242"/>
                  </a:lnTo>
                  <a:lnTo>
                    <a:pt x="1243964" y="8382"/>
                  </a:lnTo>
                  <a:lnTo>
                    <a:pt x="1202436" y="0"/>
                  </a:lnTo>
                  <a:close/>
                </a:path>
              </a:pathLst>
            </a:custGeom>
            <a:solidFill>
              <a:srgbClr val="289CDB"/>
            </a:solidFill>
          </p:spPr>
          <p:txBody>
            <a:bodyPr wrap="square" lIns="0" tIns="0" rIns="0" bIns="0" rtlCol="0"/>
            <a:lstStyle/>
            <a:p>
              <a:endParaRPr/>
            </a:p>
          </p:txBody>
        </p:sp>
        <p:sp>
          <p:nvSpPr>
            <p:cNvPr id="36" name="object 36"/>
            <p:cNvSpPr/>
            <p:nvPr/>
          </p:nvSpPr>
          <p:spPr>
            <a:xfrm>
              <a:off x="2186177" y="3399281"/>
              <a:ext cx="1309370" cy="1066800"/>
            </a:xfrm>
            <a:custGeom>
              <a:avLst/>
              <a:gdLst/>
              <a:ahLst/>
              <a:cxnLst/>
              <a:rect l="l" t="t" r="r" b="b"/>
              <a:pathLst>
                <a:path w="1309370" h="1066800">
                  <a:moveTo>
                    <a:pt x="0" y="106679"/>
                  </a:moveTo>
                  <a:lnTo>
                    <a:pt x="8381" y="65150"/>
                  </a:lnTo>
                  <a:lnTo>
                    <a:pt x="31242" y="31241"/>
                  </a:lnTo>
                  <a:lnTo>
                    <a:pt x="65151" y="8381"/>
                  </a:lnTo>
                  <a:lnTo>
                    <a:pt x="106680" y="0"/>
                  </a:lnTo>
                  <a:lnTo>
                    <a:pt x="1202436" y="0"/>
                  </a:lnTo>
                  <a:lnTo>
                    <a:pt x="1243964" y="8382"/>
                  </a:lnTo>
                  <a:lnTo>
                    <a:pt x="1277874" y="31242"/>
                  </a:lnTo>
                  <a:lnTo>
                    <a:pt x="1300734" y="65151"/>
                  </a:lnTo>
                  <a:lnTo>
                    <a:pt x="1309116" y="106679"/>
                  </a:lnTo>
                  <a:lnTo>
                    <a:pt x="1309116" y="960119"/>
                  </a:lnTo>
                  <a:lnTo>
                    <a:pt x="1300734" y="1001648"/>
                  </a:lnTo>
                  <a:lnTo>
                    <a:pt x="1277874" y="1035557"/>
                  </a:lnTo>
                  <a:lnTo>
                    <a:pt x="1243964" y="1058417"/>
                  </a:lnTo>
                  <a:lnTo>
                    <a:pt x="1202436" y="1066799"/>
                  </a:lnTo>
                  <a:lnTo>
                    <a:pt x="106680" y="1066799"/>
                  </a:lnTo>
                  <a:lnTo>
                    <a:pt x="65151" y="1058417"/>
                  </a:lnTo>
                  <a:lnTo>
                    <a:pt x="31242" y="1035557"/>
                  </a:lnTo>
                  <a:lnTo>
                    <a:pt x="8381" y="1001648"/>
                  </a:lnTo>
                  <a:lnTo>
                    <a:pt x="0" y="960119"/>
                  </a:lnTo>
                  <a:lnTo>
                    <a:pt x="0" y="106679"/>
                  </a:lnTo>
                  <a:close/>
                </a:path>
              </a:pathLst>
            </a:custGeom>
            <a:ln w="10794">
              <a:solidFill>
                <a:srgbClr val="FFFFFF"/>
              </a:solidFill>
            </a:ln>
          </p:spPr>
          <p:txBody>
            <a:bodyPr wrap="square" lIns="0" tIns="0" rIns="0" bIns="0" rtlCol="0"/>
            <a:lstStyle/>
            <a:p>
              <a:endParaRPr/>
            </a:p>
          </p:txBody>
        </p:sp>
      </p:grpSp>
      <p:sp>
        <p:nvSpPr>
          <p:cNvPr id="37" name="object 37"/>
          <p:cNvSpPr txBox="1"/>
          <p:nvPr/>
        </p:nvSpPr>
        <p:spPr>
          <a:xfrm>
            <a:off x="3876549" y="3556761"/>
            <a:ext cx="972819" cy="623570"/>
          </a:xfrm>
          <a:prstGeom prst="rect">
            <a:avLst/>
          </a:prstGeom>
        </p:spPr>
        <p:txBody>
          <a:bodyPr vert="horz" wrap="square" lIns="0" tIns="37465" rIns="0" bIns="0" rtlCol="0">
            <a:spAutoFit/>
          </a:bodyPr>
          <a:lstStyle/>
          <a:p>
            <a:pPr marL="213360" marR="5080" indent="-201295">
              <a:lnSpc>
                <a:spcPts val="1510"/>
              </a:lnSpc>
              <a:spcBef>
                <a:spcPts val="295"/>
              </a:spcBef>
            </a:pPr>
            <a:r>
              <a:rPr sz="1400" spc="45" dirty="0">
                <a:solidFill>
                  <a:srgbClr val="FFFFFF"/>
                </a:solidFill>
                <a:latin typeface="Tahoma"/>
                <a:cs typeface="Tahoma"/>
              </a:rPr>
              <a:t>Purc</a:t>
            </a:r>
            <a:r>
              <a:rPr sz="1400" spc="40" dirty="0">
                <a:solidFill>
                  <a:srgbClr val="FFFFFF"/>
                </a:solidFill>
                <a:latin typeface="Tahoma"/>
                <a:cs typeface="Tahoma"/>
              </a:rPr>
              <a:t>hase</a:t>
            </a:r>
            <a:r>
              <a:rPr sz="1400" spc="-90" dirty="0">
                <a:solidFill>
                  <a:srgbClr val="FFFFFF"/>
                </a:solidFill>
                <a:latin typeface="Tahoma"/>
                <a:cs typeface="Tahoma"/>
              </a:rPr>
              <a:t> </a:t>
            </a:r>
            <a:r>
              <a:rPr sz="1400" spc="-20" dirty="0">
                <a:solidFill>
                  <a:srgbClr val="FFFFFF"/>
                </a:solidFill>
                <a:latin typeface="Tahoma"/>
                <a:cs typeface="Tahoma"/>
              </a:rPr>
              <a:t>of  </a:t>
            </a:r>
            <a:r>
              <a:rPr sz="1400" spc="15" dirty="0">
                <a:solidFill>
                  <a:srgbClr val="FFFFFF"/>
                </a:solidFill>
                <a:latin typeface="Tahoma"/>
                <a:cs typeface="Tahoma"/>
              </a:rPr>
              <a:t>carbon </a:t>
            </a:r>
            <a:r>
              <a:rPr sz="1400" spc="20" dirty="0">
                <a:solidFill>
                  <a:srgbClr val="FFFFFF"/>
                </a:solidFill>
                <a:latin typeface="Tahoma"/>
                <a:cs typeface="Tahoma"/>
              </a:rPr>
              <a:t> </a:t>
            </a:r>
            <a:r>
              <a:rPr sz="1400" spc="5" dirty="0">
                <a:solidFill>
                  <a:srgbClr val="FFFFFF"/>
                </a:solidFill>
                <a:latin typeface="Tahoma"/>
                <a:cs typeface="Tahoma"/>
              </a:rPr>
              <a:t>credits</a:t>
            </a:r>
            <a:endParaRPr sz="1400">
              <a:latin typeface="Tahoma"/>
              <a:cs typeface="Tahoma"/>
            </a:endParaRPr>
          </a:p>
        </p:txBody>
      </p:sp>
      <p:grpSp>
        <p:nvGrpSpPr>
          <p:cNvPr id="38" name="object 38"/>
          <p:cNvGrpSpPr/>
          <p:nvPr/>
        </p:nvGrpSpPr>
        <p:grpSpPr>
          <a:xfrm>
            <a:off x="3613341" y="5084000"/>
            <a:ext cx="1061085" cy="1079500"/>
            <a:chOff x="2089340" y="5084000"/>
            <a:chExt cx="1061085" cy="1079500"/>
          </a:xfrm>
        </p:grpSpPr>
        <p:sp>
          <p:nvSpPr>
            <p:cNvPr id="39" name="object 39"/>
            <p:cNvSpPr/>
            <p:nvPr/>
          </p:nvSpPr>
          <p:spPr>
            <a:xfrm>
              <a:off x="2094737" y="5089398"/>
              <a:ext cx="1050290" cy="1068705"/>
            </a:xfrm>
            <a:custGeom>
              <a:avLst/>
              <a:gdLst/>
              <a:ahLst/>
              <a:cxnLst/>
              <a:rect l="l" t="t" r="r" b="b"/>
              <a:pathLst>
                <a:path w="1050289" h="1068704">
                  <a:moveTo>
                    <a:pt x="945007" y="0"/>
                  </a:moveTo>
                  <a:lnTo>
                    <a:pt x="105029" y="0"/>
                  </a:lnTo>
                  <a:lnTo>
                    <a:pt x="64133" y="8249"/>
                  </a:lnTo>
                  <a:lnTo>
                    <a:pt x="30749" y="30749"/>
                  </a:lnTo>
                  <a:lnTo>
                    <a:pt x="8249" y="64133"/>
                  </a:lnTo>
                  <a:lnTo>
                    <a:pt x="0" y="105028"/>
                  </a:lnTo>
                  <a:lnTo>
                    <a:pt x="0" y="963320"/>
                  </a:lnTo>
                  <a:lnTo>
                    <a:pt x="8249" y="1004190"/>
                  </a:lnTo>
                  <a:lnTo>
                    <a:pt x="30749" y="1037567"/>
                  </a:lnTo>
                  <a:lnTo>
                    <a:pt x="64133" y="1060071"/>
                  </a:lnTo>
                  <a:lnTo>
                    <a:pt x="105029" y="1068323"/>
                  </a:lnTo>
                  <a:lnTo>
                    <a:pt x="945007" y="1068323"/>
                  </a:lnTo>
                  <a:lnTo>
                    <a:pt x="985902" y="1060071"/>
                  </a:lnTo>
                  <a:lnTo>
                    <a:pt x="1019286" y="1037567"/>
                  </a:lnTo>
                  <a:lnTo>
                    <a:pt x="1041786" y="1004190"/>
                  </a:lnTo>
                  <a:lnTo>
                    <a:pt x="1050036" y="963320"/>
                  </a:lnTo>
                  <a:lnTo>
                    <a:pt x="1050036" y="105028"/>
                  </a:lnTo>
                  <a:lnTo>
                    <a:pt x="1041786" y="64133"/>
                  </a:lnTo>
                  <a:lnTo>
                    <a:pt x="1019286" y="30749"/>
                  </a:lnTo>
                  <a:lnTo>
                    <a:pt x="985902" y="8249"/>
                  </a:lnTo>
                  <a:lnTo>
                    <a:pt x="945007" y="0"/>
                  </a:lnTo>
                  <a:close/>
                </a:path>
              </a:pathLst>
            </a:custGeom>
            <a:solidFill>
              <a:srgbClr val="289CDB"/>
            </a:solidFill>
          </p:spPr>
          <p:txBody>
            <a:bodyPr wrap="square" lIns="0" tIns="0" rIns="0" bIns="0" rtlCol="0"/>
            <a:lstStyle/>
            <a:p>
              <a:endParaRPr/>
            </a:p>
          </p:txBody>
        </p:sp>
        <p:sp>
          <p:nvSpPr>
            <p:cNvPr id="40" name="object 40"/>
            <p:cNvSpPr/>
            <p:nvPr/>
          </p:nvSpPr>
          <p:spPr>
            <a:xfrm>
              <a:off x="2094737" y="5089398"/>
              <a:ext cx="1050290" cy="1068705"/>
            </a:xfrm>
            <a:custGeom>
              <a:avLst/>
              <a:gdLst/>
              <a:ahLst/>
              <a:cxnLst/>
              <a:rect l="l" t="t" r="r" b="b"/>
              <a:pathLst>
                <a:path w="1050289" h="1068704">
                  <a:moveTo>
                    <a:pt x="0" y="105028"/>
                  </a:moveTo>
                  <a:lnTo>
                    <a:pt x="8249" y="64133"/>
                  </a:lnTo>
                  <a:lnTo>
                    <a:pt x="30749" y="30749"/>
                  </a:lnTo>
                  <a:lnTo>
                    <a:pt x="64133" y="8249"/>
                  </a:lnTo>
                  <a:lnTo>
                    <a:pt x="105029" y="0"/>
                  </a:lnTo>
                  <a:lnTo>
                    <a:pt x="945007" y="0"/>
                  </a:lnTo>
                  <a:lnTo>
                    <a:pt x="985902" y="8249"/>
                  </a:lnTo>
                  <a:lnTo>
                    <a:pt x="1019286" y="30749"/>
                  </a:lnTo>
                  <a:lnTo>
                    <a:pt x="1041786" y="64133"/>
                  </a:lnTo>
                  <a:lnTo>
                    <a:pt x="1050036" y="105028"/>
                  </a:lnTo>
                  <a:lnTo>
                    <a:pt x="1050036" y="963320"/>
                  </a:lnTo>
                  <a:lnTo>
                    <a:pt x="1041786" y="1004190"/>
                  </a:lnTo>
                  <a:lnTo>
                    <a:pt x="1019286" y="1037567"/>
                  </a:lnTo>
                  <a:lnTo>
                    <a:pt x="985902" y="1060071"/>
                  </a:lnTo>
                  <a:lnTo>
                    <a:pt x="945007" y="1068323"/>
                  </a:lnTo>
                  <a:lnTo>
                    <a:pt x="105029" y="1068323"/>
                  </a:lnTo>
                  <a:lnTo>
                    <a:pt x="64133" y="1060071"/>
                  </a:lnTo>
                  <a:lnTo>
                    <a:pt x="30749" y="1037567"/>
                  </a:lnTo>
                  <a:lnTo>
                    <a:pt x="8249" y="1004190"/>
                  </a:lnTo>
                  <a:lnTo>
                    <a:pt x="0" y="963320"/>
                  </a:lnTo>
                  <a:lnTo>
                    <a:pt x="0" y="105028"/>
                  </a:lnTo>
                  <a:close/>
                </a:path>
              </a:pathLst>
            </a:custGeom>
            <a:ln w="10795">
              <a:solidFill>
                <a:srgbClr val="FFFFFF"/>
              </a:solidFill>
            </a:ln>
          </p:spPr>
          <p:txBody>
            <a:bodyPr wrap="square" lIns="0" tIns="0" rIns="0" bIns="0" rtlCol="0"/>
            <a:lstStyle/>
            <a:p>
              <a:endParaRPr/>
            </a:p>
          </p:txBody>
        </p:sp>
      </p:grpSp>
      <p:sp>
        <p:nvSpPr>
          <p:cNvPr id="41" name="object 41"/>
          <p:cNvSpPr txBox="1"/>
          <p:nvPr/>
        </p:nvSpPr>
        <p:spPr>
          <a:xfrm>
            <a:off x="3799714" y="5199075"/>
            <a:ext cx="687705" cy="816610"/>
          </a:xfrm>
          <a:prstGeom prst="rect">
            <a:avLst/>
          </a:prstGeom>
        </p:spPr>
        <p:txBody>
          <a:bodyPr vert="horz" wrap="square" lIns="0" tIns="34925" rIns="0" bIns="0" rtlCol="0">
            <a:spAutoFit/>
          </a:bodyPr>
          <a:lstStyle/>
          <a:p>
            <a:pPr marL="12700" marR="5080" algn="ctr">
              <a:lnSpc>
                <a:spcPct val="90000"/>
              </a:lnSpc>
              <a:spcBef>
                <a:spcPts val="275"/>
              </a:spcBef>
            </a:pPr>
            <a:r>
              <a:rPr sz="1400" spc="-5" dirty="0">
                <a:solidFill>
                  <a:srgbClr val="FFFFFF"/>
                </a:solidFill>
                <a:latin typeface="Tahoma"/>
                <a:cs typeface="Tahoma"/>
              </a:rPr>
              <a:t>Training </a:t>
            </a:r>
            <a:r>
              <a:rPr sz="1400" spc="-425" dirty="0">
                <a:solidFill>
                  <a:srgbClr val="FFFFFF"/>
                </a:solidFill>
                <a:latin typeface="Tahoma"/>
                <a:cs typeface="Tahoma"/>
              </a:rPr>
              <a:t> </a:t>
            </a:r>
            <a:r>
              <a:rPr sz="1400" spc="10" dirty="0">
                <a:solidFill>
                  <a:srgbClr val="FFFFFF"/>
                </a:solidFill>
                <a:latin typeface="Tahoma"/>
                <a:cs typeface="Tahoma"/>
              </a:rPr>
              <a:t>and </a:t>
            </a:r>
            <a:r>
              <a:rPr sz="1400" spc="15" dirty="0">
                <a:solidFill>
                  <a:srgbClr val="FFFFFF"/>
                </a:solidFill>
                <a:latin typeface="Tahoma"/>
                <a:cs typeface="Tahoma"/>
              </a:rPr>
              <a:t> ad</a:t>
            </a:r>
            <a:r>
              <a:rPr sz="1400" spc="-5" dirty="0">
                <a:solidFill>
                  <a:srgbClr val="FFFFFF"/>
                </a:solidFill>
                <a:latin typeface="Tahoma"/>
                <a:cs typeface="Tahoma"/>
              </a:rPr>
              <a:t>v</a:t>
            </a:r>
            <a:r>
              <a:rPr sz="1400" spc="30" dirty="0">
                <a:solidFill>
                  <a:srgbClr val="FFFFFF"/>
                </a:solidFill>
                <a:latin typeface="Tahoma"/>
                <a:cs typeface="Tahoma"/>
              </a:rPr>
              <a:t>is</a:t>
            </a:r>
            <a:r>
              <a:rPr sz="1400" spc="-5" dirty="0">
                <a:solidFill>
                  <a:srgbClr val="FFFFFF"/>
                </a:solidFill>
                <a:latin typeface="Tahoma"/>
                <a:cs typeface="Tahoma"/>
              </a:rPr>
              <a:t>ory  </a:t>
            </a:r>
            <a:r>
              <a:rPr sz="1400" spc="25" dirty="0">
                <a:solidFill>
                  <a:srgbClr val="FFFFFF"/>
                </a:solidFill>
                <a:latin typeface="Tahoma"/>
                <a:cs typeface="Tahoma"/>
              </a:rPr>
              <a:t>services</a:t>
            </a:r>
            <a:endParaRPr sz="1400">
              <a:latin typeface="Tahoma"/>
              <a:cs typeface="Tahoma"/>
            </a:endParaRPr>
          </a:p>
        </p:txBody>
      </p:sp>
      <p:grpSp>
        <p:nvGrpSpPr>
          <p:cNvPr id="42" name="object 42"/>
          <p:cNvGrpSpPr/>
          <p:nvPr/>
        </p:nvGrpSpPr>
        <p:grpSpPr>
          <a:xfrm>
            <a:off x="6801549" y="5084000"/>
            <a:ext cx="1236345" cy="1079500"/>
            <a:chOff x="5277548" y="5084000"/>
            <a:chExt cx="1236345" cy="1079500"/>
          </a:xfrm>
        </p:grpSpPr>
        <p:sp>
          <p:nvSpPr>
            <p:cNvPr id="43" name="object 43"/>
            <p:cNvSpPr/>
            <p:nvPr/>
          </p:nvSpPr>
          <p:spPr>
            <a:xfrm>
              <a:off x="5282945" y="5089398"/>
              <a:ext cx="1225550" cy="1068705"/>
            </a:xfrm>
            <a:custGeom>
              <a:avLst/>
              <a:gdLst/>
              <a:ahLst/>
              <a:cxnLst/>
              <a:rect l="l" t="t" r="r" b="b"/>
              <a:pathLst>
                <a:path w="1225550" h="1068704">
                  <a:moveTo>
                    <a:pt x="1118489" y="0"/>
                  </a:moveTo>
                  <a:lnTo>
                    <a:pt x="106806" y="0"/>
                  </a:lnTo>
                  <a:lnTo>
                    <a:pt x="65258" y="8401"/>
                  </a:lnTo>
                  <a:lnTo>
                    <a:pt x="31305" y="31305"/>
                  </a:lnTo>
                  <a:lnTo>
                    <a:pt x="8401" y="65258"/>
                  </a:lnTo>
                  <a:lnTo>
                    <a:pt x="0" y="106806"/>
                  </a:lnTo>
                  <a:lnTo>
                    <a:pt x="0" y="961491"/>
                  </a:lnTo>
                  <a:lnTo>
                    <a:pt x="8401" y="1003076"/>
                  </a:lnTo>
                  <a:lnTo>
                    <a:pt x="31305" y="1037034"/>
                  </a:lnTo>
                  <a:lnTo>
                    <a:pt x="65258" y="1059928"/>
                  </a:lnTo>
                  <a:lnTo>
                    <a:pt x="106806" y="1068323"/>
                  </a:lnTo>
                  <a:lnTo>
                    <a:pt x="1118489" y="1068323"/>
                  </a:lnTo>
                  <a:lnTo>
                    <a:pt x="1160037" y="1059928"/>
                  </a:lnTo>
                  <a:lnTo>
                    <a:pt x="1193990" y="1037034"/>
                  </a:lnTo>
                  <a:lnTo>
                    <a:pt x="1216894" y="1003076"/>
                  </a:lnTo>
                  <a:lnTo>
                    <a:pt x="1225296" y="961491"/>
                  </a:lnTo>
                  <a:lnTo>
                    <a:pt x="1225296" y="106806"/>
                  </a:lnTo>
                  <a:lnTo>
                    <a:pt x="1216894" y="65258"/>
                  </a:lnTo>
                  <a:lnTo>
                    <a:pt x="1193990" y="31305"/>
                  </a:lnTo>
                  <a:lnTo>
                    <a:pt x="1160037" y="8401"/>
                  </a:lnTo>
                  <a:lnTo>
                    <a:pt x="1118489" y="0"/>
                  </a:lnTo>
                  <a:close/>
                </a:path>
              </a:pathLst>
            </a:custGeom>
            <a:solidFill>
              <a:srgbClr val="289CDB"/>
            </a:solidFill>
          </p:spPr>
          <p:txBody>
            <a:bodyPr wrap="square" lIns="0" tIns="0" rIns="0" bIns="0" rtlCol="0"/>
            <a:lstStyle/>
            <a:p>
              <a:endParaRPr/>
            </a:p>
          </p:txBody>
        </p:sp>
        <p:sp>
          <p:nvSpPr>
            <p:cNvPr id="44" name="object 44"/>
            <p:cNvSpPr/>
            <p:nvPr/>
          </p:nvSpPr>
          <p:spPr>
            <a:xfrm>
              <a:off x="5282945" y="5089398"/>
              <a:ext cx="1225550" cy="1068705"/>
            </a:xfrm>
            <a:custGeom>
              <a:avLst/>
              <a:gdLst/>
              <a:ahLst/>
              <a:cxnLst/>
              <a:rect l="l" t="t" r="r" b="b"/>
              <a:pathLst>
                <a:path w="1225550" h="1068704">
                  <a:moveTo>
                    <a:pt x="0" y="106806"/>
                  </a:moveTo>
                  <a:lnTo>
                    <a:pt x="8401" y="65258"/>
                  </a:lnTo>
                  <a:lnTo>
                    <a:pt x="31305" y="31305"/>
                  </a:lnTo>
                  <a:lnTo>
                    <a:pt x="65258" y="8401"/>
                  </a:lnTo>
                  <a:lnTo>
                    <a:pt x="106806" y="0"/>
                  </a:lnTo>
                  <a:lnTo>
                    <a:pt x="1118489" y="0"/>
                  </a:lnTo>
                  <a:lnTo>
                    <a:pt x="1160037" y="8401"/>
                  </a:lnTo>
                  <a:lnTo>
                    <a:pt x="1193990" y="31305"/>
                  </a:lnTo>
                  <a:lnTo>
                    <a:pt x="1216894" y="65258"/>
                  </a:lnTo>
                  <a:lnTo>
                    <a:pt x="1225296" y="106806"/>
                  </a:lnTo>
                  <a:lnTo>
                    <a:pt x="1225296" y="961491"/>
                  </a:lnTo>
                  <a:lnTo>
                    <a:pt x="1216894" y="1003076"/>
                  </a:lnTo>
                  <a:lnTo>
                    <a:pt x="1193990" y="1037034"/>
                  </a:lnTo>
                  <a:lnTo>
                    <a:pt x="1160037" y="1059928"/>
                  </a:lnTo>
                  <a:lnTo>
                    <a:pt x="1118489" y="1068323"/>
                  </a:lnTo>
                  <a:lnTo>
                    <a:pt x="106806" y="1068323"/>
                  </a:lnTo>
                  <a:lnTo>
                    <a:pt x="65258" y="1059928"/>
                  </a:lnTo>
                  <a:lnTo>
                    <a:pt x="31305" y="1037034"/>
                  </a:lnTo>
                  <a:lnTo>
                    <a:pt x="8401" y="1003076"/>
                  </a:lnTo>
                  <a:lnTo>
                    <a:pt x="0" y="961491"/>
                  </a:lnTo>
                  <a:lnTo>
                    <a:pt x="0" y="106806"/>
                  </a:lnTo>
                  <a:close/>
                </a:path>
              </a:pathLst>
            </a:custGeom>
            <a:ln w="10795">
              <a:solidFill>
                <a:srgbClr val="FFFFFF"/>
              </a:solidFill>
            </a:ln>
          </p:spPr>
          <p:txBody>
            <a:bodyPr wrap="square" lIns="0" tIns="0" rIns="0" bIns="0" rtlCol="0"/>
            <a:lstStyle/>
            <a:p>
              <a:endParaRPr/>
            </a:p>
          </p:txBody>
        </p:sp>
      </p:grpSp>
      <p:sp>
        <p:nvSpPr>
          <p:cNvPr id="45" name="object 45"/>
          <p:cNvSpPr txBox="1"/>
          <p:nvPr/>
        </p:nvSpPr>
        <p:spPr>
          <a:xfrm>
            <a:off x="7041896" y="5391658"/>
            <a:ext cx="756920" cy="431800"/>
          </a:xfrm>
          <a:prstGeom prst="rect">
            <a:avLst/>
          </a:prstGeom>
        </p:spPr>
        <p:txBody>
          <a:bodyPr vert="horz" wrap="square" lIns="0" tIns="37465" rIns="0" bIns="0" rtlCol="0">
            <a:spAutoFit/>
          </a:bodyPr>
          <a:lstStyle/>
          <a:p>
            <a:pPr marL="12700" marR="5080" indent="73025">
              <a:lnSpc>
                <a:spcPts val="1510"/>
              </a:lnSpc>
              <a:spcBef>
                <a:spcPts val="295"/>
              </a:spcBef>
            </a:pPr>
            <a:r>
              <a:rPr sz="1400" spc="30" dirty="0">
                <a:solidFill>
                  <a:srgbClr val="FFFFFF"/>
                </a:solidFill>
                <a:latin typeface="Tahoma"/>
                <a:cs typeface="Tahoma"/>
              </a:rPr>
              <a:t>Carbon </a:t>
            </a:r>
            <a:r>
              <a:rPr sz="1400" spc="35" dirty="0">
                <a:solidFill>
                  <a:srgbClr val="FFFFFF"/>
                </a:solidFill>
                <a:latin typeface="Tahoma"/>
                <a:cs typeface="Tahoma"/>
              </a:rPr>
              <a:t> </a:t>
            </a:r>
            <a:r>
              <a:rPr sz="1400" dirty="0">
                <a:solidFill>
                  <a:srgbClr val="FFFFFF"/>
                </a:solidFill>
                <a:latin typeface="Tahoma"/>
                <a:cs typeface="Tahoma"/>
              </a:rPr>
              <a:t>re</a:t>
            </a:r>
            <a:r>
              <a:rPr sz="1400" spc="-20" dirty="0">
                <a:solidFill>
                  <a:srgbClr val="FFFFFF"/>
                </a:solidFill>
                <a:latin typeface="Tahoma"/>
                <a:cs typeface="Tahoma"/>
              </a:rPr>
              <a:t>v</a:t>
            </a:r>
            <a:r>
              <a:rPr sz="1400" spc="30" dirty="0">
                <a:solidFill>
                  <a:srgbClr val="FFFFFF"/>
                </a:solidFill>
                <a:latin typeface="Tahoma"/>
                <a:cs typeface="Tahoma"/>
              </a:rPr>
              <a:t>enues</a:t>
            </a:r>
            <a:endParaRPr sz="1400">
              <a:latin typeface="Tahoma"/>
              <a:cs typeface="Tahoma"/>
            </a:endParaRPr>
          </a:p>
        </p:txBody>
      </p:sp>
      <p:grpSp>
        <p:nvGrpSpPr>
          <p:cNvPr id="46" name="object 46"/>
          <p:cNvGrpSpPr/>
          <p:nvPr/>
        </p:nvGrpSpPr>
        <p:grpSpPr>
          <a:xfrm>
            <a:off x="4584129" y="5084000"/>
            <a:ext cx="1236345" cy="1079500"/>
            <a:chOff x="3060128" y="5084000"/>
            <a:chExt cx="1236345" cy="1079500"/>
          </a:xfrm>
        </p:grpSpPr>
        <p:sp>
          <p:nvSpPr>
            <p:cNvPr id="47" name="object 47"/>
            <p:cNvSpPr/>
            <p:nvPr/>
          </p:nvSpPr>
          <p:spPr>
            <a:xfrm>
              <a:off x="3065526" y="5089398"/>
              <a:ext cx="1225550" cy="1068705"/>
            </a:xfrm>
            <a:custGeom>
              <a:avLst/>
              <a:gdLst/>
              <a:ahLst/>
              <a:cxnLst/>
              <a:rect l="l" t="t" r="r" b="b"/>
              <a:pathLst>
                <a:path w="1225550" h="1068704">
                  <a:moveTo>
                    <a:pt x="1118489" y="0"/>
                  </a:moveTo>
                  <a:lnTo>
                    <a:pt x="106806" y="0"/>
                  </a:lnTo>
                  <a:lnTo>
                    <a:pt x="65258" y="8401"/>
                  </a:lnTo>
                  <a:lnTo>
                    <a:pt x="31305" y="31305"/>
                  </a:lnTo>
                  <a:lnTo>
                    <a:pt x="8401" y="65258"/>
                  </a:lnTo>
                  <a:lnTo>
                    <a:pt x="0" y="106806"/>
                  </a:lnTo>
                  <a:lnTo>
                    <a:pt x="0" y="961491"/>
                  </a:lnTo>
                  <a:lnTo>
                    <a:pt x="8401" y="1003076"/>
                  </a:lnTo>
                  <a:lnTo>
                    <a:pt x="31305" y="1037034"/>
                  </a:lnTo>
                  <a:lnTo>
                    <a:pt x="65258" y="1059928"/>
                  </a:lnTo>
                  <a:lnTo>
                    <a:pt x="106806" y="1068323"/>
                  </a:lnTo>
                  <a:lnTo>
                    <a:pt x="1118489" y="1068323"/>
                  </a:lnTo>
                  <a:lnTo>
                    <a:pt x="1160037" y="1059928"/>
                  </a:lnTo>
                  <a:lnTo>
                    <a:pt x="1193990" y="1037034"/>
                  </a:lnTo>
                  <a:lnTo>
                    <a:pt x="1216894" y="1003076"/>
                  </a:lnTo>
                  <a:lnTo>
                    <a:pt x="1225296" y="961491"/>
                  </a:lnTo>
                  <a:lnTo>
                    <a:pt x="1225296" y="106806"/>
                  </a:lnTo>
                  <a:lnTo>
                    <a:pt x="1216894" y="65258"/>
                  </a:lnTo>
                  <a:lnTo>
                    <a:pt x="1193990" y="31305"/>
                  </a:lnTo>
                  <a:lnTo>
                    <a:pt x="1160037" y="8401"/>
                  </a:lnTo>
                  <a:lnTo>
                    <a:pt x="1118489" y="0"/>
                  </a:lnTo>
                  <a:close/>
                </a:path>
              </a:pathLst>
            </a:custGeom>
            <a:solidFill>
              <a:srgbClr val="289CDB"/>
            </a:solidFill>
          </p:spPr>
          <p:txBody>
            <a:bodyPr wrap="square" lIns="0" tIns="0" rIns="0" bIns="0" rtlCol="0"/>
            <a:lstStyle/>
            <a:p>
              <a:endParaRPr/>
            </a:p>
          </p:txBody>
        </p:sp>
        <p:sp>
          <p:nvSpPr>
            <p:cNvPr id="48" name="object 48"/>
            <p:cNvSpPr/>
            <p:nvPr/>
          </p:nvSpPr>
          <p:spPr>
            <a:xfrm>
              <a:off x="3065526" y="5089398"/>
              <a:ext cx="1225550" cy="1068705"/>
            </a:xfrm>
            <a:custGeom>
              <a:avLst/>
              <a:gdLst/>
              <a:ahLst/>
              <a:cxnLst/>
              <a:rect l="l" t="t" r="r" b="b"/>
              <a:pathLst>
                <a:path w="1225550" h="1068704">
                  <a:moveTo>
                    <a:pt x="0" y="106806"/>
                  </a:moveTo>
                  <a:lnTo>
                    <a:pt x="8401" y="65258"/>
                  </a:lnTo>
                  <a:lnTo>
                    <a:pt x="31305" y="31305"/>
                  </a:lnTo>
                  <a:lnTo>
                    <a:pt x="65258" y="8401"/>
                  </a:lnTo>
                  <a:lnTo>
                    <a:pt x="106806" y="0"/>
                  </a:lnTo>
                  <a:lnTo>
                    <a:pt x="1118489" y="0"/>
                  </a:lnTo>
                  <a:lnTo>
                    <a:pt x="1160037" y="8401"/>
                  </a:lnTo>
                  <a:lnTo>
                    <a:pt x="1193990" y="31305"/>
                  </a:lnTo>
                  <a:lnTo>
                    <a:pt x="1216894" y="65258"/>
                  </a:lnTo>
                  <a:lnTo>
                    <a:pt x="1225296" y="106806"/>
                  </a:lnTo>
                  <a:lnTo>
                    <a:pt x="1225296" y="961491"/>
                  </a:lnTo>
                  <a:lnTo>
                    <a:pt x="1216894" y="1003076"/>
                  </a:lnTo>
                  <a:lnTo>
                    <a:pt x="1193990" y="1037034"/>
                  </a:lnTo>
                  <a:lnTo>
                    <a:pt x="1160037" y="1059928"/>
                  </a:lnTo>
                  <a:lnTo>
                    <a:pt x="1118489" y="1068323"/>
                  </a:lnTo>
                  <a:lnTo>
                    <a:pt x="106806" y="1068323"/>
                  </a:lnTo>
                  <a:lnTo>
                    <a:pt x="65258" y="1059928"/>
                  </a:lnTo>
                  <a:lnTo>
                    <a:pt x="31305" y="1037034"/>
                  </a:lnTo>
                  <a:lnTo>
                    <a:pt x="8401" y="1003076"/>
                  </a:lnTo>
                  <a:lnTo>
                    <a:pt x="0" y="961491"/>
                  </a:lnTo>
                  <a:lnTo>
                    <a:pt x="0" y="106806"/>
                  </a:lnTo>
                  <a:close/>
                </a:path>
              </a:pathLst>
            </a:custGeom>
            <a:ln w="10795">
              <a:solidFill>
                <a:srgbClr val="FFFFFF"/>
              </a:solidFill>
            </a:ln>
          </p:spPr>
          <p:txBody>
            <a:bodyPr wrap="square" lIns="0" tIns="0" rIns="0" bIns="0" rtlCol="0"/>
            <a:lstStyle/>
            <a:p>
              <a:endParaRPr/>
            </a:p>
          </p:txBody>
        </p:sp>
      </p:grpSp>
      <p:sp>
        <p:nvSpPr>
          <p:cNvPr id="49" name="object 49"/>
          <p:cNvSpPr txBox="1"/>
          <p:nvPr/>
        </p:nvSpPr>
        <p:spPr>
          <a:xfrm>
            <a:off x="4755642" y="5391658"/>
            <a:ext cx="918210" cy="431800"/>
          </a:xfrm>
          <a:prstGeom prst="rect">
            <a:avLst/>
          </a:prstGeom>
        </p:spPr>
        <p:txBody>
          <a:bodyPr vert="horz" wrap="square" lIns="0" tIns="37465" rIns="0" bIns="0" rtlCol="0">
            <a:spAutoFit/>
          </a:bodyPr>
          <a:lstStyle/>
          <a:p>
            <a:pPr marL="12700" marR="5080" indent="167640">
              <a:lnSpc>
                <a:spcPts val="1510"/>
              </a:lnSpc>
              <a:spcBef>
                <a:spcPts val="295"/>
              </a:spcBef>
            </a:pPr>
            <a:r>
              <a:rPr sz="1400" spc="10" dirty="0">
                <a:solidFill>
                  <a:srgbClr val="FFFFFF"/>
                </a:solidFill>
                <a:latin typeface="Tahoma"/>
                <a:cs typeface="Tahoma"/>
              </a:rPr>
              <a:t>Project </a:t>
            </a:r>
            <a:r>
              <a:rPr sz="1400" spc="15" dirty="0">
                <a:solidFill>
                  <a:srgbClr val="FFFFFF"/>
                </a:solidFill>
                <a:latin typeface="Tahoma"/>
                <a:cs typeface="Tahoma"/>
              </a:rPr>
              <a:t> </a:t>
            </a:r>
            <a:r>
              <a:rPr sz="1400" spc="75" dirty="0">
                <a:solidFill>
                  <a:srgbClr val="FFFFFF"/>
                </a:solidFill>
                <a:latin typeface="Tahoma"/>
                <a:cs typeface="Tahoma"/>
              </a:rPr>
              <a:t>s</a:t>
            </a:r>
            <a:r>
              <a:rPr sz="1400" dirty="0">
                <a:solidFill>
                  <a:srgbClr val="FFFFFF"/>
                </a:solidFill>
                <a:latin typeface="Tahoma"/>
                <a:cs typeface="Tahoma"/>
              </a:rPr>
              <a:t>ub</a:t>
            </a:r>
            <a:r>
              <a:rPr sz="1400" spc="-10" dirty="0">
                <a:solidFill>
                  <a:srgbClr val="FFFFFF"/>
                </a:solidFill>
                <a:latin typeface="Tahoma"/>
                <a:cs typeface="Tahoma"/>
              </a:rPr>
              <a:t>m</a:t>
            </a:r>
            <a:r>
              <a:rPr sz="1400" spc="30" dirty="0">
                <a:solidFill>
                  <a:srgbClr val="FFFFFF"/>
                </a:solidFill>
                <a:latin typeface="Tahoma"/>
                <a:cs typeface="Tahoma"/>
              </a:rPr>
              <a:t>is</a:t>
            </a:r>
            <a:r>
              <a:rPr sz="1400" spc="75" dirty="0">
                <a:solidFill>
                  <a:srgbClr val="FFFFFF"/>
                </a:solidFill>
                <a:latin typeface="Tahoma"/>
                <a:cs typeface="Tahoma"/>
              </a:rPr>
              <a:t>s</a:t>
            </a:r>
            <a:r>
              <a:rPr sz="1400" dirty="0">
                <a:solidFill>
                  <a:srgbClr val="FFFFFF"/>
                </a:solidFill>
                <a:latin typeface="Tahoma"/>
                <a:cs typeface="Tahoma"/>
              </a:rPr>
              <a:t>ion</a:t>
            </a:r>
            <a:endParaRPr sz="1400">
              <a:latin typeface="Tahoma"/>
              <a:cs typeface="Tahoma"/>
            </a:endParaRPr>
          </a:p>
        </p:txBody>
      </p:sp>
      <p:grpSp>
        <p:nvGrpSpPr>
          <p:cNvPr id="50" name="object 50"/>
          <p:cNvGrpSpPr/>
          <p:nvPr/>
        </p:nvGrpSpPr>
        <p:grpSpPr>
          <a:xfrm>
            <a:off x="2641029" y="5084000"/>
            <a:ext cx="1062355" cy="1079500"/>
            <a:chOff x="1117028" y="5084000"/>
            <a:chExt cx="1062355" cy="1079500"/>
          </a:xfrm>
        </p:grpSpPr>
        <p:sp>
          <p:nvSpPr>
            <p:cNvPr id="51" name="object 51"/>
            <p:cNvSpPr/>
            <p:nvPr/>
          </p:nvSpPr>
          <p:spPr>
            <a:xfrm>
              <a:off x="1122426" y="5089398"/>
              <a:ext cx="1051560" cy="1068705"/>
            </a:xfrm>
            <a:custGeom>
              <a:avLst/>
              <a:gdLst/>
              <a:ahLst/>
              <a:cxnLst/>
              <a:rect l="l" t="t" r="r" b="b"/>
              <a:pathLst>
                <a:path w="1051560" h="1068704">
                  <a:moveTo>
                    <a:pt x="946404" y="0"/>
                  </a:moveTo>
                  <a:lnTo>
                    <a:pt x="105156" y="0"/>
                  </a:lnTo>
                  <a:lnTo>
                    <a:pt x="64224" y="8268"/>
                  </a:lnTo>
                  <a:lnTo>
                    <a:pt x="30799" y="30813"/>
                  </a:lnTo>
                  <a:lnTo>
                    <a:pt x="8263" y="64240"/>
                  </a:lnTo>
                  <a:lnTo>
                    <a:pt x="0" y="105156"/>
                  </a:lnTo>
                  <a:lnTo>
                    <a:pt x="0" y="963167"/>
                  </a:lnTo>
                  <a:lnTo>
                    <a:pt x="8263" y="1004099"/>
                  </a:lnTo>
                  <a:lnTo>
                    <a:pt x="30799" y="1037524"/>
                  </a:lnTo>
                  <a:lnTo>
                    <a:pt x="64224" y="1060060"/>
                  </a:lnTo>
                  <a:lnTo>
                    <a:pt x="105156" y="1068323"/>
                  </a:lnTo>
                  <a:lnTo>
                    <a:pt x="946404" y="1068323"/>
                  </a:lnTo>
                  <a:lnTo>
                    <a:pt x="987319" y="1060060"/>
                  </a:lnTo>
                  <a:lnTo>
                    <a:pt x="1020746" y="1037524"/>
                  </a:lnTo>
                  <a:lnTo>
                    <a:pt x="1043291" y="1004099"/>
                  </a:lnTo>
                  <a:lnTo>
                    <a:pt x="1051560" y="963167"/>
                  </a:lnTo>
                  <a:lnTo>
                    <a:pt x="1051560" y="105156"/>
                  </a:lnTo>
                  <a:lnTo>
                    <a:pt x="1043291" y="64240"/>
                  </a:lnTo>
                  <a:lnTo>
                    <a:pt x="1020746" y="30813"/>
                  </a:lnTo>
                  <a:lnTo>
                    <a:pt x="987319" y="8268"/>
                  </a:lnTo>
                  <a:lnTo>
                    <a:pt x="946404" y="0"/>
                  </a:lnTo>
                  <a:close/>
                </a:path>
              </a:pathLst>
            </a:custGeom>
            <a:solidFill>
              <a:srgbClr val="289CDB"/>
            </a:solidFill>
          </p:spPr>
          <p:txBody>
            <a:bodyPr wrap="square" lIns="0" tIns="0" rIns="0" bIns="0" rtlCol="0"/>
            <a:lstStyle/>
            <a:p>
              <a:endParaRPr/>
            </a:p>
          </p:txBody>
        </p:sp>
        <p:sp>
          <p:nvSpPr>
            <p:cNvPr id="52" name="object 52"/>
            <p:cNvSpPr/>
            <p:nvPr/>
          </p:nvSpPr>
          <p:spPr>
            <a:xfrm>
              <a:off x="1122426" y="5089398"/>
              <a:ext cx="1051560" cy="1068705"/>
            </a:xfrm>
            <a:custGeom>
              <a:avLst/>
              <a:gdLst/>
              <a:ahLst/>
              <a:cxnLst/>
              <a:rect l="l" t="t" r="r" b="b"/>
              <a:pathLst>
                <a:path w="1051560" h="1068704">
                  <a:moveTo>
                    <a:pt x="0" y="105156"/>
                  </a:moveTo>
                  <a:lnTo>
                    <a:pt x="8263" y="64240"/>
                  </a:lnTo>
                  <a:lnTo>
                    <a:pt x="30799" y="30813"/>
                  </a:lnTo>
                  <a:lnTo>
                    <a:pt x="64224" y="8268"/>
                  </a:lnTo>
                  <a:lnTo>
                    <a:pt x="105156" y="0"/>
                  </a:lnTo>
                  <a:lnTo>
                    <a:pt x="946404" y="0"/>
                  </a:lnTo>
                  <a:lnTo>
                    <a:pt x="987319" y="8268"/>
                  </a:lnTo>
                  <a:lnTo>
                    <a:pt x="1020746" y="30813"/>
                  </a:lnTo>
                  <a:lnTo>
                    <a:pt x="1043291" y="64240"/>
                  </a:lnTo>
                  <a:lnTo>
                    <a:pt x="1051560" y="105156"/>
                  </a:lnTo>
                  <a:lnTo>
                    <a:pt x="1051560" y="963167"/>
                  </a:lnTo>
                  <a:lnTo>
                    <a:pt x="1043291" y="1004099"/>
                  </a:lnTo>
                  <a:lnTo>
                    <a:pt x="1020746" y="1037524"/>
                  </a:lnTo>
                  <a:lnTo>
                    <a:pt x="987319" y="1060060"/>
                  </a:lnTo>
                  <a:lnTo>
                    <a:pt x="946404" y="1068323"/>
                  </a:lnTo>
                  <a:lnTo>
                    <a:pt x="105156" y="1068323"/>
                  </a:lnTo>
                  <a:lnTo>
                    <a:pt x="64224" y="1060060"/>
                  </a:lnTo>
                  <a:lnTo>
                    <a:pt x="30799" y="1037524"/>
                  </a:lnTo>
                  <a:lnTo>
                    <a:pt x="8263" y="1004099"/>
                  </a:lnTo>
                  <a:lnTo>
                    <a:pt x="0" y="963167"/>
                  </a:lnTo>
                  <a:lnTo>
                    <a:pt x="0" y="105156"/>
                  </a:lnTo>
                  <a:close/>
                </a:path>
              </a:pathLst>
            </a:custGeom>
            <a:ln w="10795">
              <a:solidFill>
                <a:srgbClr val="FFFFFF"/>
              </a:solidFill>
            </a:ln>
          </p:spPr>
          <p:txBody>
            <a:bodyPr wrap="square" lIns="0" tIns="0" rIns="0" bIns="0" rtlCol="0"/>
            <a:lstStyle/>
            <a:p>
              <a:endParaRPr/>
            </a:p>
          </p:txBody>
        </p:sp>
      </p:grpSp>
      <p:sp>
        <p:nvSpPr>
          <p:cNvPr id="53" name="object 53"/>
          <p:cNvSpPr txBox="1"/>
          <p:nvPr/>
        </p:nvSpPr>
        <p:spPr>
          <a:xfrm>
            <a:off x="2846958" y="5295088"/>
            <a:ext cx="650240" cy="624205"/>
          </a:xfrm>
          <a:prstGeom prst="rect">
            <a:avLst/>
          </a:prstGeom>
        </p:spPr>
        <p:txBody>
          <a:bodyPr vert="horz" wrap="square" lIns="0" tIns="34290" rIns="0" bIns="0" rtlCol="0">
            <a:spAutoFit/>
          </a:bodyPr>
          <a:lstStyle/>
          <a:p>
            <a:pPr marL="12700" marR="5080" algn="ctr">
              <a:lnSpc>
                <a:spcPct val="90100"/>
              </a:lnSpc>
              <a:spcBef>
                <a:spcPts val="270"/>
              </a:spcBef>
            </a:pPr>
            <a:r>
              <a:rPr sz="1400" spc="-30" dirty="0">
                <a:solidFill>
                  <a:srgbClr val="FFFFFF"/>
                </a:solidFill>
                <a:latin typeface="Tahoma"/>
                <a:cs typeface="Tahoma"/>
              </a:rPr>
              <a:t>Initial </a:t>
            </a:r>
            <a:r>
              <a:rPr sz="1400" spc="-25" dirty="0">
                <a:solidFill>
                  <a:srgbClr val="FFFFFF"/>
                </a:solidFill>
                <a:latin typeface="Tahoma"/>
                <a:cs typeface="Tahoma"/>
              </a:rPr>
              <a:t> </a:t>
            </a:r>
            <a:r>
              <a:rPr sz="1400" spc="15" dirty="0">
                <a:solidFill>
                  <a:srgbClr val="FFFFFF"/>
                </a:solidFill>
                <a:latin typeface="Tahoma"/>
                <a:cs typeface="Tahoma"/>
              </a:rPr>
              <a:t>carbon </a:t>
            </a:r>
            <a:r>
              <a:rPr sz="1400" spc="20" dirty="0">
                <a:solidFill>
                  <a:srgbClr val="FFFFFF"/>
                </a:solidFill>
                <a:latin typeface="Tahoma"/>
                <a:cs typeface="Tahoma"/>
              </a:rPr>
              <a:t> </a:t>
            </a:r>
            <a:r>
              <a:rPr sz="1400" spc="25" dirty="0">
                <a:solidFill>
                  <a:srgbClr val="FFFFFF"/>
                </a:solidFill>
                <a:latin typeface="Tahoma"/>
                <a:cs typeface="Tahoma"/>
              </a:rPr>
              <a:t>balance</a:t>
            </a:r>
            <a:endParaRPr sz="1400">
              <a:latin typeface="Tahoma"/>
              <a:cs typeface="Tahoma"/>
            </a:endParaRPr>
          </a:p>
        </p:txBody>
      </p:sp>
      <p:grpSp>
        <p:nvGrpSpPr>
          <p:cNvPr id="54" name="object 54"/>
          <p:cNvGrpSpPr/>
          <p:nvPr/>
        </p:nvGrpSpPr>
        <p:grpSpPr>
          <a:xfrm>
            <a:off x="7947597" y="5084000"/>
            <a:ext cx="1313815" cy="1079500"/>
            <a:chOff x="6423596" y="5084000"/>
            <a:chExt cx="1313815" cy="1079500"/>
          </a:xfrm>
        </p:grpSpPr>
        <p:sp>
          <p:nvSpPr>
            <p:cNvPr id="55" name="object 55"/>
            <p:cNvSpPr/>
            <p:nvPr/>
          </p:nvSpPr>
          <p:spPr>
            <a:xfrm>
              <a:off x="6428994" y="5089398"/>
              <a:ext cx="1303020" cy="1068705"/>
            </a:xfrm>
            <a:custGeom>
              <a:avLst/>
              <a:gdLst/>
              <a:ahLst/>
              <a:cxnLst/>
              <a:rect l="l" t="t" r="r" b="b"/>
              <a:pathLst>
                <a:path w="1303020" h="1068704">
                  <a:moveTo>
                    <a:pt x="1196212" y="0"/>
                  </a:moveTo>
                  <a:lnTo>
                    <a:pt x="106806" y="0"/>
                  </a:lnTo>
                  <a:lnTo>
                    <a:pt x="65258" y="8401"/>
                  </a:lnTo>
                  <a:lnTo>
                    <a:pt x="31305" y="31305"/>
                  </a:lnTo>
                  <a:lnTo>
                    <a:pt x="8401" y="65258"/>
                  </a:lnTo>
                  <a:lnTo>
                    <a:pt x="0" y="106806"/>
                  </a:lnTo>
                  <a:lnTo>
                    <a:pt x="0" y="961491"/>
                  </a:lnTo>
                  <a:lnTo>
                    <a:pt x="8401" y="1003076"/>
                  </a:lnTo>
                  <a:lnTo>
                    <a:pt x="31305" y="1037034"/>
                  </a:lnTo>
                  <a:lnTo>
                    <a:pt x="65258" y="1059928"/>
                  </a:lnTo>
                  <a:lnTo>
                    <a:pt x="106806" y="1068323"/>
                  </a:lnTo>
                  <a:lnTo>
                    <a:pt x="1196212" y="1068323"/>
                  </a:lnTo>
                  <a:lnTo>
                    <a:pt x="1237761" y="1059928"/>
                  </a:lnTo>
                  <a:lnTo>
                    <a:pt x="1271714" y="1037034"/>
                  </a:lnTo>
                  <a:lnTo>
                    <a:pt x="1294618" y="1003076"/>
                  </a:lnTo>
                  <a:lnTo>
                    <a:pt x="1303020" y="961491"/>
                  </a:lnTo>
                  <a:lnTo>
                    <a:pt x="1303020" y="106806"/>
                  </a:lnTo>
                  <a:lnTo>
                    <a:pt x="1294618" y="65258"/>
                  </a:lnTo>
                  <a:lnTo>
                    <a:pt x="1271714" y="31305"/>
                  </a:lnTo>
                  <a:lnTo>
                    <a:pt x="1237761" y="8401"/>
                  </a:lnTo>
                  <a:lnTo>
                    <a:pt x="1196212" y="0"/>
                  </a:lnTo>
                  <a:close/>
                </a:path>
              </a:pathLst>
            </a:custGeom>
            <a:solidFill>
              <a:srgbClr val="289CDB"/>
            </a:solidFill>
          </p:spPr>
          <p:txBody>
            <a:bodyPr wrap="square" lIns="0" tIns="0" rIns="0" bIns="0" rtlCol="0"/>
            <a:lstStyle/>
            <a:p>
              <a:endParaRPr/>
            </a:p>
          </p:txBody>
        </p:sp>
        <p:sp>
          <p:nvSpPr>
            <p:cNvPr id="56" name="object 56"/>
            <p:cNvSpPr/>
            <p:nvPr/>
          </p:nvSpPr>
          <p:spPr>
            <a:xfrm>
              <a:off x="6428994" y="5089398"/>
              <a:ext cx="1303020" cy="1068705"/>
            </a:xfrm>
            <a:custGeom>
              <a:avLst/>
              <a:gdLst/>
              <a:ahLst/>
              <a:cxnLst/>
              <a:rect l="l" t="t" r="r" b="b"/>
              <a:pathLst>
                <a:path w="1303020" h="1068704">
                  <a:moveTo>
                    <a:pt x="0" y="106806"/>
                  </a:moveTo>
                  <a:lnTo>
                    <a:pt x="8401" y="65258"/>
                  </a:lnTo>
                  <a:lnTo>
                    <a:pt x="31305" y="31305"/>
                  </a:lnTo>
                  <a:lnTo>
                    <a:pt x="65258" y="8401"/>
                  </a:lnTo>
                  <a:lnTo>
                    <a:pt x="106806" y="0"/>
                  </a:lnTo>
                  <a:lnTo>
                    <a:pt x="1196212" y="0"/>
                  </a:lnTo>
                  <a:lnTo>
                    <a:pt x="1237761" y="8401"/>
                  </a:lnTo>
                  <a:lnTo>
                    <a:pt x="1271714" y="31305"/>
                  </a:lnTo>
                  <a:lnTo>
                    <a:pt x="1294618" y="65258"/>
                  </a:lnTo>
                  <a:lnTo>
                    <a:pt x="1303020" y="106806"/>
                  </a:lnTo>
                  <a:lnTo>
                    <a:pt x="1303020" y="961491"/>
                  </a:lnTo>
                  <a:lnTo>
                    <a:pt x="1294618" y="1003076"/>
                  </a:lnTo>
                  <a:lnTo>
                    <a:pt x="1271714" y="1037034"/>
                  </a:lnTo>
                  <a:lnTo>
                    <a:pt x="1237761" y="1059928"/>
                  </a:lnTo>
                  <a:lnTo>
                    <a:pt x="1196212" y="1068323"/>
                  </a:lnTo>
                  <a:lnTo>
                    <a:pt x="106806" y="1068323"/>
                  </a:lnTo>
                  <a:lnTo>
                    <a:pt x="65258" y="1059928"/>
                  </a:lnTo>
                  <a:lnTo>
                    <a:pt x="31305" y="1037034"/>
                  </a:lnTo>
                  <a:lnTo>
                    <a:pt x="8401" y="1003076"/>
                  </a:lnTo>
                  <a:lnTo>
                    <a:pt x="0" y="961491"/>
                  </a:lnTo>
                  <a:lnTo>
                    <a:pt x="0" y="106806"/>
                  </a:lnTo>
                  <a:close/>
                </a:path>
              </a:pathLst>
            </a:custGeom>
            <a:ln w="10795">
              <a:solidFill>
                <a:srgbClr val="FFFFFF"/>
              </a:solidFill>
            </a:ln>
          </p:spPr>
          <p:txBody>
            <a:bodyPr wrap="square" lIns="0" tIns="0" rIns="0" bIns="0" rtlCol="0"/>
            <a:lstStyle/>
            <a:p>
              <a:endParaRPr/>
            </a:p>
          </p:txBody>
        </p:sp>
      </p:grpSp>
      <p:sp>
        <p:nvSpPr>
          <p:cNvPr id="57" name="object 57"/>
          <p:cNvSpPr txBox="1"/>
          <p:nvPr/>
        </p:nvSpPr>
        <p:spPr>
          <a:xfrm>
            <a:off x="8142478" y="5391658"/>
            <a:ext cx="948690" cy="431800"/>
          </a:xfrm>
          <a:prstGeom prst="rect">
            <a:avLst/>
          </a:prstGeom>
        </p:spPr>
        <p:txBody>
          <a:bodyPr vert="horz" wrap="square" lIns="0" tIns="37465" rIns="0" bIns="0" rtlCol="0">
            <a:spAutoFit/>
          </a:bodyPr>
          <a:lstStyle/>
          <a:p>
            <a:pPr marL="265430" marR="5080" indent="-253365">
              <a:lnSpc>
                <a:spcPts val="1510"/>
              </a:lnSpc>
              <a:spcBef>
                <a:spcPts val="295"/>
              </a:spcBef>
            </a:pPr>
            <a:r>
              <a:rPr sz="1400" spc="-15" dirty="0">
                <a:solidFill>
                  <a:srgbClr val="FFFFFF"/>
                </a:solidFill>
                <a:latin typeface="Tahoma"/>
                <a:cs typeface="Tahoma"/>
              </a:rPr>
              <a:t>T</a:t>
            </a:r>
            <a:r>
              <a:rPr sz="1400" spc="20" dirty="0">
                <a:solidFill>
                  <a:srgbClr val="FFFFFF"/>
                </a:solidFill>
                <a:latin typeface="Tahoma"/>
                <a:cs typeface="Tahoma"/>
              </a:rPr>
              <a:t>rans</a:t>
            </a:r>
            <a:r>
              <a:rPr sz="1400" spc="50" dirty="0">
                <a:solidFill>
                  <a:srgbClr val="FFFFFF"/>
                </a:solidFill>
                <a:latin typeface="Tahoma"/>
                <a:cs typeface="Tahoma"/>
              </a:rPr>
              <a:t>a</a:t>
            </a:r>
            <a:r>
              <a:rPr sz="1400" spc="35" dirty="0">
                <a:solidFill>
                  <a:srgbClr val="FFFFFF"/>
                </a:solidFill>
                <a:latin typeface="Tahoma"/>
                <a:cs typeface="Tahoma"/>
              </a:rPr>
              <a:t>c</a:t>
            </a:r>
            <a:r>
              <a:rPr sz="1400" spc="-80" dirty="0">
                <a:solidFill>
                  <a:srgbClr val="FFFFFF"/>
                </a:solidFill>
                <a:latin typeface="Tahoma"/>
                <a:cs typeface="Tahoma"/>
              </a:rPr>
              <a:t>t</a:t>
            </a:r>
            <a:r>
              <a:rPr sz="1400" dirty="0">
                <a:solidFill>
                  <a:srgbClr val="FFFFFF"/>
                </a:solidFill>
                <a:latin typeface="Tahoma"/>
                <a:cs typeface="Tahoma"/>
              </a:rPr>
              <a:t>i</a:t>
            </a:r>
            <a:r>
              <a:rPr sz="1400" spc="-10" dirty="0">
                <a:solidFill>
                  <a:srgbClr val="FFFFFF"/>
                </a:solidFill>
                <a:latin typeface="Tahoma"/>
                <a:cs typeface="Tahoma"/>
              </a:rPr>
              <a:t>o</a:t>
            </a:r>
            <a:r>
              <a:rPr sz="1400" dirty="0">
                <a:solidFill>
                  <a:srgbClr val="FFFFFF"/>
                </a:solidFill>
                <a:latin typeface="Tahoma"/>
                <a:cs typeface="Tahoma"/>
              </a:rPr>
              <a:t>n  </a:t>
            </a:r>
            <a:r>
              <a:rPr sz="1400" spc="30" dirty="0">
                <a:solidFill>
                  <a:srgbClr val="FFFFFF"/>
                </a:solidFill>
                <a:latin typeface="Tahoma"/>
                <a:cs typeface="Tahoma"/>
              </a:rPr>
              <a:t>costs</a:t>
            </a:r>
            <a:endParaRPr sz="1400">
              <a:latin typeface="Tahoma"/>
              <a:cs typeface="Tahoma"/>
            </a:endParaRPr>
          </a:p>
        </p:txBody>
      </p:sp>
      <p:grpSp>
        <p:nvGrpSpPr>
          <p:cNvPr id="58" name="object 58"/>
          <p:cNvGrpSpPr/>
          <p:nvPr/>
        </p:nvGrpSpPr>
        <p:grpSpPr>
          <a:xfrm>
            <a:off x="5730176" y="5084000"/>
            <a:ext cx="1163320" cy="1079500"/>
            <a:chOff x="4206176" y="5084000"/>
            <a:chExt cx="1163320" cy="1079500"/>
          </a:xfrm>
        </p:grpSpPr>
        <p:sp>
          <p:nvSpPr>
            <p:cNvPr id="59" name="object 59"/>
            <p:cNvSpPr/>
            <p:nvPr/>
          </p:nvSpPr>
          <p:spPr>
            <a:xfrm>
              <a:off x="4211574" y="5089398"/>
              <a:ext cx="1152525" cy="1068705"/>
            </a:xfrm>
            <a:custGeom>
              <a:avLst/>
              <a:gdLst/>
              <a:ahLst/>
              <a:cxnLst/>
              <a:rect l="l" t="t" r="r" b="b"/>
              <a:pathLst>
                <a:path w="1152525" h="1068704">
                  <a:moveTo>
                    <a:pt x="1045337" y="0"/>
                  </a:moveTo>
                  <a:lnTo>
                    <a:pt x="106806" y="0"/>
                  </a:lnTo>
                  <a:lnTo>
                    <a:pt x="65258" y="8401"/>
                  </a:lnTo>
                  <a:lnTo>
                    <a:pt x="31305" y="31305"/>
                  </a:lnTo>
                  <a:lnTo>
                    <a:pt x="8401" y="65258"/>
                  </a:lnTo>
                  <a:lnTo>
                    <a:pt x="0" y="106806"/>
                  </a:lnTo>
                  <a:lnTo>
                    <a:pt x="0" y="961491"/>
                  </a:lnTo>
                  <a:lnTo>
                    <a:pt x="8401" y="1003076"/>
                  </a:lnTo>
                  <a:lnTo>
                    <a:pt x="31305" y="1037034"/>
                  </a:lnTo>
                  <a:lnTo>
                    <a:pt x="65258" y="1059928"/>
                  </a:lnTo>
                  <a:lnTo>
                    <a:pt x="106806" y="1068323"/>
                  </a:lnTo>
                  <a:lnTo>
                    <a:pt x="1045337" y="1068323"/>
                  </a:lnTo>
                  <a:lnTo>
                    <a:pt x="1086885" y="1059928"/>
                  </a:lnTo>
                  <a:lnTo>
                    <a:pt x="1120838" y="1037034"/>
                  </a:lnTo>
                  <a:lnTo>
                    <a:pt x="1143742" y="1003076"/>
                  </a:lnTo>
                  <a:lnTo>
                    <a:pt x="1152143" y="961491"/>
                  </a:lnTo>
                  <a:lnTo>
                    <a:pt x="1152143" y="106806"/>
                  </a:lnTo>
                  <a:lnTo>
                    <a:pt x="1143742" y="65258"/>
                  </a:lnTo>
                  <a:lnTo>
                    <a:pt x="1120838" y="31305"/>
                  </a:lnTo>
                  <a:lnTo>
                    <a:pt x="1086885" y="8401"/>
                  </a:lnTo>
                  <a:lnTo>
                    <a:pt x="1045337" y="0"/>
                  </a:lnTo>
                  <a:close/>
                </a:path>
              </a:pathLst>
            </a:custGeom>
            <a:solidFill>
              <a:srgbClr val="289CDB"/>
            </a:solidFill>
          </p:spPr>
          <p:txBody>
            <a:bodyPr wrap="square" lIns="0" tIns="0" rIns="0" bIns="0" rtlCol="0"/>
            <a:lstStyle/>
            <a:p>
              <a:endParaRPr/>
            </a:p>
          </p:txBody>
        </p:sp>
        <p:sp>
          <p:nvSpPr>
            <p:cNvPr id="60" name="object 60"/>
            <p:cNvSpPr/>
            <p:nvPr/>
          </p:nvSpPr>
          <p:spPr>
            <a:xfrm>
              <a:off x="4211574" y="5089398"/>
              <a:ext cx="1152525" cy="1068705"/>
            </a:xfrm>
            <a:custGeom>
              <a:avLst/>
              <a:gdLst/>
              <a:ahLst/>
              <a:cxnLst/>
              <a:rect l="l" t="t" r="r" b="b"/>
              <a:pathLst>
                <a:path w="1152525" h="1068704">
                  <a:moveTo>
                    <a:pt x="0" y="106806"/>
                  </a:moveTo>
                  <a:lnTo>
                    <a:pt x="8401" y="65258"/>
                  </a:lnTo>
                  <a:lnTo>
                    <a:pt x="31305" y="31305"/>
                  </a:lnTo>
                  <a:lnTo>
                    <a:pt x="65258" y="8401"/>
                  </a:lnTo>
                  <a:lnTo>
                    <a:pt x="106806" y="0"/>
                  </a:lnTo>
                  <a:lnTo>
                    <a:pt x="1045337" y="0"/>
                  </a:lnTo>
                  <a:lnTo>
                    <a:pt x="1086885" y="8401"/>
                  </a:lnTo>
                  <a:lnTo>
                    <a:pt x="1120838" y="31305"/>
                  </a:lnTo>
                  <a:lnTo>
                    <a:pt x="1143742" y="65258"/>
                  </a:lnTo>
                  <a:lnTo>
                    <a:pt x="1152143" y="106806"/>
                  </a:lnTo>
                  <a:lnTo>
                    <a:pt x="1152143" y="961491"/>
                  </a:lnTo>
                  <a:lnTo>
                    <a:pt x="1143742" y="1003076"/>
                  </a:lnTo>
                  <a:lnTo>
                    <a:pt x="1120838" y="1037034"/>
                  </a:lnTo>
                  <a:lnTo>
                    <a:pt x="1086885" y="1059928"/>
                  </a:lnTo>
                  <a:lnTo>
                    <a:pt x="1045337" y="1068323"/>
                  </a:lnTo>
                  <a:lnTo>
                    <a:pt x="106806" y="1068323"/>
                  </a:lnTo>
                  <a:lnTo>
                    <a:pt x="65258" y="1059928"/>
                  </a:lnTo>
                  <a:lnTo>
                    <a:pt x="31305" y="1037034"/>
                  </a:lnTo>
                  <a:lnTo>
                    <a:pt x="8401" y="1003076"/>
                  </a:lnTo>
                  <a:lnTo>
                    <a:pt x="0" y="961491"/>
                  </a:lnTo>
                  <a:lnTo>
                    <a:pt x="0" y="106806"/>
                  </a:lnTo>
                  <a:close/>
                </a:path>
              </a:pathLst>
            </a:custGeom>
            <a:ln w="10795">
              <a:solidFill>
                <a:srgbClr val="FFFFFF"/>
              </a:solidFill>
            </a:ln>
          </p:spPr>
          <p:txBody>
            <a:bodyPr wrap="square" lIns="0" tIns="0" rIns="0" bIns="0" rtlCol="0"/>
            <a:lstStyle/>
            <a:p>
              <a:endParaRPr/>
            </a:p>
          </p:txBody>
        </p:sp>
      </p:grpSp>
      <p:sp>
        <p:nvSpPr>
          <p:cNvPr id="61" name="object 61"/>
          <p:cNvSpPr txBox="1"/>
          <p:nvPr/>
        </p:nvSpPr>
        <p:spPr>
          <a:xfrm>
            <a:off x="5901944" y="5103367"/>
            <a:ext cx="817244" cy="1008380"/>
          </a:xfrm>
          <a:prstGeom prst="rect">
            <a:avLst/>
          </a:prstGeom>
        </p:spPr>
        <p:txBody>
          <a:bodyPr vert="horz" wrap="square" lIns="0" tIns="34290" rIns="0" bIns="0" rtlCol="0">
            <a:spAutoFit/>
          </a:bodyPr>
          <a:lstStyle/>
          <a:p>
            <a:pPr marL="12700" marR="5080" indent="1905" algn="ctr">
              <a:lnSpc>
                <a:spcPct val="90000"/>
              </a:lnSpc>
              <a:spcBef>
                <a:spcPts val="270"/>
              </a:spcBef>
            </a:pPr>
            <a:r>
              <a:rPr sz="1400" spc="25" dirty="0">
                <a:solidFill>
                  <a:srgbClr val="FFFFFF"/>
                </a:solidFill>
                <a:latin typeface="Tahoma"/>
                <a:cs typeface="Tahoma"/>
              </a:rPr>
              <a:t>Low </a:t>
            </a:r>
            <a:r>
              <a:rPr sz="1400" spc="30" dirty="0">
                <a:solidFill>
                  <a:srgbClr val="FFFFFF"/>
                </a:solidFill>
                <a:latin typeface="Tahoma"/>
                <a:cs typeface="Tahoma"/>
              </a:rPr>
              <a:t> </a:t>
            </a:r>
            <a:r>
              <a:rPr sz="1400" spc="15" dirty="0">
                <a:solidFill>
                  <a:srgbClr val="FFFFFF"/>
                </a:solidFill>
                <a:latin typeface="Tahoma"/>
                <a:cs typeface="Tahoma"/>
              </a:rPr>
              <a:t>carbon </a:t>
            </a:r>
            <a:r>
              <a:rPr sz="1400" spc="20" dirty="0">
                <a:solidFill>
                  <a:srgbClr val="FFFFFF"/>
                </a:solidFill>
                <a:latin typeface="Tahoma"/>
                <a:cs typeface="Tahoma"/>
              </a:rPr>
              <a:t> </a:t>
            </a:r>
            <a:r>
              <a:rPr sz="1400" dirty="0">
                <a:solidFill>
                  <a:srgbClr val="FFFFFF"/>
                </a:solidFill>
                <a:latin typeface="Tahoma"/>
                <a:cs typeface="Tahoma"/>
              </a:rPr>
              <a:t>practices/ </a:t>
            </a:r>
            <a:r>
              <a:rPr sz="1400" spc="-425" dirty="0">
                <a:solidFill>
                  <a:srgbClr val="FFFFFF"/>
                </a:solidFill>
                <a:latin typeface="Tahoma"/>
                <a:cs typeface="Tahoma"/>
              </a:rPr>
              <a:t> </a:t>
            </a:r>
            <a:r>
              <a:rPr sz="1400" spc="-135" dirty="0">
                <a:solidFill>
                  <a:srgbClr val="FFFFFF"/>
                </a:solidFill>
                <a:latin typeface="Tahoma"/>
                <a:cs typeface="Tahoma"/>
              </a:rPr>
              <a:t>I</a:t>
            </a:r>
            <a:r>
              <a:rPr sz="1400" spc="-30" dirty="0">
                <a:solidFill>
                  <a:srgbClr val="FFFFFF"/>
                </a:solidFill>
                <a:latin typeface="Tahoma"/>
                <a:cs typeface="Tahoma"/>
              </a:rPr>
              <a:t>nf</a:t>
            </a:r>
            <a:r>
              <a:rPr sz="1400" spc="25" dirty="0">
                <a:solidFill>
                  <a:srgbClr val="FFFFFF"/>
                </a:solidFill>
                <a:latin typeface="Tahoma"/>
                <a:cs typeface="Tahoma"/>
              </a:rPr>
              <a:t>ras</a:t>
            </a:r>
            <a:r>
              <a:rPr sz="1400" spc="-90" dirty="0">
                <a:solidFill>
                  <a:srgbClr val="FFFFFF"/>
                </a:solidFill>
                <a:latin typeface="Tahoma"/>
                <a:cs typeface="Tahoma"/>
              </a:rPr>
              <a:t>t</a:t>
            </a:r>
            <a:r>
              <a:rPr sz="1400" spc="-55" dirty="0">
                <a:solidFill>
                  <a:srgbClr val="FFFFFF"/>
                </a:solidFill>
                <a:latin typeface="Tahoma"/>
                <a:cs typeface="Tahoma"/>
              </a:rPr>
              <a:t>r</a:t>
            </a:r>
            <a:r>
              <a:rPr sz="1400" spc="30" dirty="0">
                <a:solidFill>
                  <a:srgbClr val="FFFFFF"/>
                </a:solidFill>
                <a:latin typeface="Tahoma"/>
                <a:cs typeface="Tahoma"/>
              </a:rPr>
              <a:t>u</a:t>
            </a:r>
            <a:r>
              <a:rPr sz="1400" spc="15" dirty="0">
                <a:solidFill>
                  <a:srgbClr val="FFFFFF"/>
                </a:solidFill>
                <a:latin typeface="Tahoma"/>
                <a:cs typeface="Tahoma"/>
              </a:rPr>
              <a:t>c</a:t>
            </a:r>
            <a:r>
              <a:rPr sz="1400" spc="-75" dirty="0">
                <a:solidFill>
                  <a:srgbClr val="FFFFFF"/>
                </a:solidFill>
                <a:latin typeface="Tahoma"/>
                <a:cs typeface="Tahoma"/>
              </a:rPr>
              <a:t>t  </a:t>
            </a:r>
            <a:r>
              <a:rPr sz="1400" dirty="0">
                <a:solidFill>
                  <a:srgbClr val="FFFFFF"/>
                </a:solidFill>
                <a:latin typeface="Tahoma"/>
                <a:cs typeface="Tahoma"/>
              </a:rPr>
              <a:t>ure</a:t>
            </a:r>
            <a:endParaRPr sz="1400">
              <a:latin typeface="Tahoma"/>
              <a:cs typeface="Tahoma"/>
            </a:endParaRPr>
          </a:p>
        </p:txBody>
      </p:sp>
      <p:grpSp>
        <p:nvGrpSpPr>
          <p:cNvPr id="62" name="object 62"/>
          <p:cNvGrpSpPr/>
          <p:nvPr/>
        </p:nvGrpSpPr>
        <p:grpSpPr>
          <a:xfrm>
            <a:off x="6400737" y="3386265"/>
            <a:ext cx="1565275" cy="1077595"/>
            <a:chOff x="4876736" y="3386264"/>
            <a:chExt cx="1565275" cy="1077595"/>
          </a:xfrm>
        </p:grpSpPr>
        <p:sp>
          <p:nvSpPr>
            <p:cNvPr id="63" name="object 63"/>
            <p:cNvSpPr/>
            <p:nvPr/>
          </p:nvSpPr>
          <p:spPr>
            <a:xfrm>
              <a:off x="4882133" y="3391662"/>
              <a:ext cx="1554480" cy="1066800"/>
            </a:xfrm>
            <a:custGeom>
              <a:avLst/>
              <a:gdLst/>
              <a:ahLst/>
              <a:cxnLst/>
              <a:rect l="l" t="t" r="r" b="b"/>
              <a:pathLst>
                <a:path w="1554479" h="1066800">
                  <a:moveTo>
                    <a:pt x="1447800" y="0"/>
                  </a:moveTo>
                  <a:lnTo>
                    <a:pt x="106679" y="0"/>
                  </a:lnTo>
                  <a:lnTo>
                    <a:pt x="65151" y="8381"/>
                  </a:lnTo>
                  <a:lnTo>
                    <a:pt x="31242" y="31241"/>
                  </a:lnTo>
                  <a:lnTo>
                    <a:pt x="8382" y="65150"/>
                  </a:lnTo>
                  <a:lnTo>
                    <a:pt x="0" y="106679"/>
                  </a:lnTo>
                  <a:lnTo>
                    <a:pt x="0" y="960119"/>
                  </a:lnTo>
                  <a:lnTo>
                    <a:pt x="8381" y="1001649"/>
                  </a:lnTo>
                  <a:lnTo>
                    <a:pt x="31241" y="1035557"/>
                  </a:lnTo>
                  <a:lnTo>
                    <a:pt x="65150" y="1058418"/>
                  </a:lnTo>
                  <a:lnTo>
                    <a:pt x="106679" y="1066800"/>
                  </a:lnTo>
                  <a:lnTo>
                    <a:pt x="1447800" y="1066800"/>
                  </a:lnTo>
                  <a:lnTo>
                    <a:pt x="1489328" y="1058418"/>
                  </a:lnTo>
                  <a:lnTo>
                    <a:pt x="1523237" y="1035557"/>
                  </a:lnTo>
                  <a:lnTo>
                    <a:pt x="1546097" y="1001649"/>
                  </a:lnTo>
                  <a:lnTo>
                    <a:pt x="1554479" y="960119"/>
                  </a:lnTo>
                  <a:lnTo>
                    <a:pt x="1554479" y="106679"/>
                  </a:lnTo>
                  <a:lnTo>
                    <a:pt x="1546098" y="65151"/>
                  </a:lnTo>
                  <a:lnTo>
                    <a:pt x="1523238" y="31242"/>
                  </a:lnTo>
                  <a:lnTo>
                    <a:pt x="1489328" y="8382"/>
                  </a:lnTo>
                  <a:lnTo>
                    <a:pt x="1447800" y="0"/>
                  </a:lnTo>
                  <a:close/>
                </a:path>
              </a:pathLst>
            </a:custGeom>
            <a:solidFill>
              <a:srgbClr val="289CDB"/>
            </a:solidFill>
          </p:spPr>
          <p:txBody>
            <a:bodyPr wrap="square" lIns="0" tIns="0" rIns="0" bIns="0" rtlCol="0"/>
            <a:lstStyle/>
            <a:p>
              <a:endParaRPr/>
            </a:p>
          </p:txBody>
        </p:sp>
        <p:sp>
          <p:nvSpPr>
            <p:cNvPr id="64" name="object 64"/>
            <p:cNvSpPr/>
            <p:nvPr/>
          </p:nvSpPr>
          <p:spPr>
            <a:xfrm>
              <a:off x="4882133" y="3391662"/>
              <a:ext cx="1554480" cy="1066800"/>
            </a:xfrm>
            <a:custGeom>
              <a:avLst/>
              <a:gdLst/>
              <a:ahLst/>
              <a:cxnLst/>
              <a:rect l="l" t="t" r="r" b="b"/>
              <a:pathLst>
                <a:path w="1554479" h="1066800">
                  <a:moveTo>
                    <a:pt x="0" y="106679"/>
                  </a:moveTo>
                  <a:lnTo>
                    <a:pt x="8382" y="65150"/>
                  </a:lnTo>
                  <a:lnTo>
                    <a:pt x="31242" y="31241"/>
                  </a:lnTo>
                  <a:lnTo>
                    <a:pt x="65151" y="8381"/>
                  </a:lnTo>
                  <a:lnTo>
                    <a:pt x="106679" y="0"/>
                  </a:lnTo>
                  <a:lnTo>
                    <a:pt x="1447800" y="0"/>
                  </a:lnTo>
                  <a:lnTo>
                    <a:pt x="1489328" y="8382"/>
                  </a:lnTo>
                  <a:lnTo>
                    <a:pt x="1523238" y="31242"/>
                  </a:lnTo>
                  <a:lnTo>
                    <a:pt x="1546098" y="65151"/>
                  </a:lnTo>
                  <a:lnTo>
                    <a:pt x="1554479" y="106679"/>
                  </a:lnTo>
                  <a:lnTo>
                    <a:pt x="1554479" y="960119"/>
                  </a:lnTo>
                  <a:lnTo>
                    <a:pt x="1546097" y="1001649"/>
                  </a:lnTo>
                  <a:lnTo>
                    <a:pt x="1523237" y="1035557"/>
                  </a:lnTo>
                  <a:lnTo>
                    <a:pt x="1489328" y="1058418"/>
                  </a:lnTo>
                  <a:lnTo>
                    <a:pt x="1447800" y="1066800"/>
                  </a:lnTo>
                  <a:lnTo>
                    <a:pt x="106679" y="1066800"/>
                  </a:lnTo>
                  <a:lnTo>
                    <a:pt x="65150" y="1058418"/>
                  </a:lnTo>
                  <a:lnTo>
                    <a:pt x="31241" y="1035557"/>
                  </a:lnTo>
                  <a:lnTo>
                    <a:pt x="8381" y="1001649"/>
                  </a:lnTo>
                  <a:lnTo>
                    <a:pt x="0" y="960119"/>
                  </a:lnTo>
                  <a:lnTo>
                    <a:pt x="0" y="106679"/>
                  </a:lnTo>
                  <a:close/>
                </a:path>
              </a:pathLst>
            </a:custGeom>
            <a:ln w="10795">
              <a:solidFill>
                <a:srgbClr val="FFFFFF"/>
              </a:solidFill>
            </a:ln>
          </p:spPr>
          <p:txBody>
            <a:bodyPr wrap="square" lIns="0" tIns="0" rIns="0" bIns="0" rtlCol="0"/>
            <a:lstStyle/>
            <a:p>
              <a:endParaRPr/>
            </a:p>
          </p:txBody>
        </p:sp>
      </p:grpSp>
      <p:sp>
        <p:nvSpPr>
          <p:cNvPr id="65" name="object 65"/>
          <p:cNvSpPr txBox="1"/>
          <p:nvPr/>
        </p:nvSpPr>
        <p:spPr>
          <a:xfrm>
            <a:off x="6636258" y="3659835"/>
            <a:ext cx="1096010" cy="432434"/>
          </a:xfrm>
          <a:prstGeom prst="rect">
            <a:avLst/>
          </a:prstGeom>
        </p:spPr>
        <p:txBody>
          <a:bodyPr vert="horz" wrap="square" lIns="0" tIns="13335" rIns="0" bIns="0" rtlCol="0">
            <a:spAutoFit/>
          </a:bodyPr>
          <a:lstStyle/>
          <a:p>
            <a:pPr algn="ctr">
              <a:lnSpc>
                <a:spcPts val="1595"/>
              </a:lnSpc>
              <a:spcBef>
                <a:spcPts val="105"/>
              </a:spcBef>
            </a:pPr>
            <a:r>
              <a:rPr sz="1400" dirty="0">
                <a:solidFill>
                  <a:srgbClr val="FFFFFF"/>
                </a:solidFill>
                <a:latin typeface="Tahoma"/>
                <a:cs typeface="Tahoma"/>
              </a:rPr>
              <a:t>Conditionality</a:t>
            </a:r>
            <a:endParaRPr sz="1400">
              <a:latin typeface="Tahoma"/>
              <a:cs typeface="Tahoma"/>
            </a:endParaRPr>
          </a:p>
          <a:p>
            <a:pPr algn="ctr">
              <a:lnSpc>
                <a:spcPts val="1595"/>
              </a:lnSpc>
            </a:pPr>
            <a:r>
              <a:rPr sz="1400" spc="-20" dirty="0">
                <a:solidFill>
                  <a:srgbClr val="FFFFFF"/>
                </a:solidFill>
                <a:latin typeface="Tahoma"/>
                <a:cs typeface="Tahoma"/>
              </a:rPr>
              <a:t>of</a:t>
            </a:r>
            <a:r>
              <a:rPr sz="1400" spc="-65" dirty="0">
                <a:solidFill>
                  <a:srgbClr val="FFFFFF"/>
                </a:solidFill>
                <a:latin typeface="Tahoma"/>
                <a:cs typeface="Tahoma"/>
              </a:rPr>
              <a:t> </a:t>
            </a:r>
            <a:r>
              <a:rPr sz="1400" spc="30" dirty="0">
                <a:solidFill>
                  <a:srgbClr val="FFFFFF"/>
                </a:solidFill>
                <a:latin typeface="Tahoma"/>
                <a:cs typeface="Tahoma"/>
              </a:rPr>
              <a:t>aids</a:t>
            </a:r>
            <a:endParaRPr sz="1400">
              <a:latin typeface="Tahoma"/>
              <a:cs typeface="Tahoma"/>
            </a:endParaRPr>
          </a:p>
        </p:txBody>
      </p:sp>
      <p:grpSp>
        <p:nvGrpSpPr>
          <p:cNvPr id="66" name="object 66"/>
          <p:cNvGrpSpPr/>
          <p:nvPr/>
        </p:nvGrpSpPr>
        <p:grpSpPr>
          <a:xfrm>
            <a:off x="7997889" y="3384740"/>
            <a:ext cx="1564005" cy="1079500"/>
            <a:chOff x="6473888" y="3384740"/>
            <a:chExt cx="1564005" cy="1079500"/>
          </a:xfrm>
        </p:grpSpPr>
        <p:sp>
          <p:nvSpPr>
            <p:cNvPr id="67" name="object 67"/>
            <p:cNvSpPr/>
            <p:nvPr/>
          </p:nvSpPr>
          <p:spPr>
            <a:xfrm>
              <a:off x="6479286" y="3390138"/>
              <a:ext cx="1553210" cy="1068705"/>
            </a:xfrm>
            <a:custGeom>
              <a:avLst/>
              <a:gdLst/>
              <a:ahLst/>
              <a:cxnLst/>
              <a:rect l="l" t="t" r="r" b="b"/>
              <a:pathLst>
                <a:path w="1553209" h="1068704">
                  <a:moveTo>
                    <a:pt x="1446148" y="0"/>
                  </a:moveTo>
                  <a:lnTo>
                    <a:pt x="106807" y="0"/>
                  </a:lnTo>
                  <a:lnTo>
                    <a:pt x="65258" y="8401"/>
                  </a:lnTo>
                  <a:lnTo>
                    <a:pt x="31305" y="31305"/>
                  </a:lnTo>
                  <a:lnTo>
                    <a:pt x="8401" y="65258"/>
                  </a:lnTo>
                  <a:lnTo>
                    <a:pt x="0" y="106807"/>
                  </a:lnTo>
                  <a:lnTo>
                    <a:pt x="0" y="961517"/>
                  </a:lnTo>
                  <a:lnTo>
                    <a:pt x="8401" y="1003065"/>
                  </a:lnTo>
                  <a:lnTo>
                    <a:pt x="31305" y="1037018"/>
                  </a:lnTo>
                  <a:lnTo>
                    <a:pt x="65258" y="1059922"/>
                  </a:lnTo>
                  <a:lnTo>
                    <a:pt x="106807" y="1068324"/>
                  </a:lnTo>
                  <a:lnTo>
                    <a:pt x="1446148" y="1068324"/>
                  </a:lnTo>
                  <a:lnTo>
                    <a:pt x="1487697" y="1059922"/>
                  </a:lnTo>
                  <a:lnTo>
                    <a:pt x="1521650" y="1037018"/>
                  </a:lnTo>
                  <a:lnTo>
                    <a:pt x="1544554" y="1003065"/>
                  </a:lnTo>
                  <a:lnTo>
                    <a:pt x="1552956" y="961517"/>
                  </a:lnTo>
                  <a:lnTo>
                    <a:pt x="1552956" y="106807"/>
                  </a:lnTo>
                  <a:lnTo>
                    <a:pt x="1544554" y="65258"/>
                  </a:lnTo>
                  <a:lnTo>
                    <a:pt x="1521650" y="31305"/>
                  </a:lnTo>
                  <a:lnTo>
                    <a:pt x="1487697" y="8401"/>
                  </a:lnTo>
                  <a:lnTo>
                    <a:pt x="1446148" y="0"/>
                  </a:lnTo>
                  <a:close/>
                </a:path>
              </a:pathLst>
            </a:custGeom>
            <a:solidFill>
              <a:srgbClr val="289CDB"/>
            </a:solidFill>
          </p:spPr>
          <p:txBody>
            <a:bodyPr wrap="square" lIns="0" tIns="0" rIns="0" bIns="0" rtlCol="0"/>
            <a:lstStyle/>
            <a:p>
              <a:endParaRPr/>
            </a:p>
          </p:txBody>
        </p:sp>
        <p:sp>
          <p:nvSpPr>
            <p:cNvPr id="68" name="object 68"/>
            <p:cNvSpPr/>
            <p:nvPr/>
          </p:nvSpPr>
          <p:spPr>
            <a:xfrm>
              <a:off x="6479286" y="3390138"/>
              <a:ext cx="1553210" cy="1068705"/>
            </a:xfrm>
            <a:custGeom>
              <a:avLst/>
              <a:gdLst/>
              <a:ahLst/>
              <a:cxnLst/>
              <a:rect l="l" t="t" r="r" b="b"/>
              <a:pathLst>
                <a:path w="1553209" h="1068704">
                  <a:moveTo>
                    <a:pt x="0" y="106807"/>
                  </a:moveTo>
                  <a:lnTo>
                    <a:pt x="8401" y="65258"/>
                  </a:lnTo>
                  <a:lnTo>
                    <a:pt x="31305" y="31305"/>
                  </a:lnTo>
                  <a:lnTo>
                    <a:pt x="65258" y="8401"/>
                  </a:lnTo>
                  <a:lnTo>
                    <a:pt x="106807" y="0"/>
                  </a:lnTo>
                  <a:lnTo>
                    <a:pt x="1446148" y="0"/>
                  </a:lnTo>
                  <a:lnTo>
                    <a:pt x="1487697" y="8401"/>
                  </a:lnTo>
                  <a:lnTo>
                    <a:pt x="1521650" y="31305"/>
                  </a:lnTo>
                  <a:lnTo>
                    <a:pt x="1544554" y="65258"/>
                  </a:lnTo>
                  <a:lnTo>
                    <a:pt x="1552956" y="106807"/>
                  </a:lnTo>
                  <a:lnTo>
                    <a:pt x="1552956" y="961517"/>
                  </a:lnTo>
                  <a:lnTo>
                    <a:pt x="1544554" y="1003065"/>
                  </a:lnTo>
                  <a:lnTo>
                    <a:pt x="1521650" y="1037018"/>
                  </a:lnTo>
                  <a:lnTo>
                    <a:pt x="1487697" y="1059922"/>
                  </a:lnTo>
                  <a:lnTo>
                    <a:pt x="1446148" y="1068324"/>
                  </a:lnTo>
                  <a:lnTo>
                    <a:pt x="106807" y="1068324"/>
                  </a:lnTo>
                  <a:lnTo>
                    <a:pt x="65258" y="1059922"/>
                  </a:lnTo>
                  <a:lnTo>
                    <a:pt x="31305" y="1037018"/>
                  </a:lnTo>
                  <a:lnTo>
                    <a:pt x="8401" y="1003065"/>
                  </a:lnTo>
                  <a:lnTo>
                    <a:pt x="0" y="961517"/>
                  </a:lnTo>
                  <a:lnTo>
                    <a:pt x="0" y="106807"/>
                  </a:lnTo>
                  <a:close/>
                </a:path>
              </a:pathLst>
            </a:custGeom>
            <a:ln w="10795">
              <a:solidFill>
                <a:srgbClr val="FFFFFF"/>
              </a:solidFill>
            </a:ln>
          </p:spPr>
          <p:txBody>
            <a:bodyPr wrap="square" lIns="0" tIns="0" rIns="0" bIns="0" rtlCol="0"/>
            <a:lstStyle/>
            <a:p>
              <a:endParaRPr/>
            </a:p>
          </p:txBody>
        </p:sp>
      </p:grpSp>
      <p:sp>
        <p:nvSpPr>
          <p:cNvPr id="69" name="object 69"/>
          <p:cNvSpPr txBox="1"/>
          <p:nvPr/>
        </p:nvSpPr>
        <p:spPr>
          <a:xfrm>
            <a:off x="8178166" y="3692397"/>
            <a:ext cx="1115695" cy="431800"/>
          </a:xfrm>
          <a:prstGeom prst="rect">
            <a:avLst/>
          </a:prstGeom>
        </p:spPr>
        <p:txBody>
          <a:bodyPr vert="horz" wrap="square" lIns="0" tIns="37465" rIns="0" bIns="0" rtlCol="0">
            <a:spAutoFit/>
          </a:bodyPr>
          <a:lstStyle/>
          <a:p>
            <a:pPr marL="12700" marR="5080" indent="78105">
              <a:lnSpc>
                <a:spcPts val="1510"/>
              </a:lnSpc>
              <a:spcBef>
                <a:spcPts val="295"/>
              </a:spcBef>
            </a:pPr>
            <a:r>
              <a:rPr sz="1400" spc="25" dirty="0">
                <a:solidFill>
                  <a:srgbClr val="FFFFFF"/>
                </a:solidFill>
                <a:latin typeface="Tahoma"/>
                <a:cs typeface="Tahoma"/>
              </a:rPr>
              <a:t>Sustainable </a:t>
            </a:r>
            <a:r>
              <a:rPr sz="1400" spc="30" dirty="0">
                <a:solidFill>
                  <a:srgbClr val="FFFFFF"/>
                </a:solidFill>
                <a:latin typeface="Tahoma"/>
                <a:cs typeface="Tahoma"/>
              </a:rPr>
              <a:t> </a:t>
            </a:r>
            <a:r>
              <a:rPr sz="1400" spc="-20" dirty="0">
                <a:solidFill>
                  <a:srgbClr val="FFFFFF"/>
                </a:solidFill>
                <a:latin typeface="Tahoma"/>
                <a:cs typeface="Tahoma"/>
              </a:rPr>
              <a:t>pr</a:t>
            </a:r>
            <a:r>
              <a:rPr sz="1400" spc="40" dirty="0">
                <a:solidFill>
                  <a:srgbClr val="FFFFFF"/>
                </a:solidFill>
                <a:latin typeface="Tahoma"/>
                <a:cs typeface="Tahoma"/>
              </a:rPr>
              <a:t>oc</a:t>
            </a:r>
            <a:r>
              <a:rPr sz="1400" spc="-20" dirty="0">
                <a:solidFill>
                  <a:srgbClr val="FFFFFF"/>
                </a:solidFill>
                <a:latin typeface="Tahoma"/>
                <a:cs typeface="Tahoma"/>
              </a:rPr>
              <a:t>ur</a:t>
            </a:r>
            <a:r>
              <a:rPr sz="1400" spc="25" dirty="0">
                <a:solidFill>
                  <a:srgbClr val="FFFFFF"/>
                </a:solidFill>
                <a:latin typeface="Tahoma"/>
                <a:cs typeface="Tahoma"/>
              </a:rPr>
              <a:t>em</a:t>
            </a:r>
            <a:r>
              <a:rPr sz="1400" spc="5" dirty="0">
                <a:solidFill>
                  <a:srgbClr val="FFFFFF"/>
                </a:solidFill>
                <a:latin typeface="Tahoma"/>
                <a:cs typeface="Tahoma"/>
              </a:rPr>
              <a:t>e</a:t>
            </a:r>
            <a:r>
              <a:rPr sz="1400" spc="-50" dirty="0">
                <a:solidFill>
                  <a:srgbClr val="FFFFFF"/>
                </a:solidFill>
                <a:latin typeface="Tahoma"/>
                <a:cs typeface="Tahoma"/>
              </a:rPr>
              <a:t>n</a:t>
            </a:r>
            <a:r>
              <a:rPr sz="1400" spc="-35" dirty="0">
                <a:solidFill>
                  <a:srgbClr val="FFFFFF"/>
                </a:solidFill>
                <a:latin typeface="Tahoma"/>
                <a:cs typeface="Tahoma"/>
              </a:rPr>
              <a:t>t</a:t>
            </a:r>
            <a:r>
              <a:rPr sz="1400" spc="75" dirty="0">
                <a:solidFill>
                  <a:srgbClr val="FFFFFF"/>
                </a:solidFill>
                <a:latin typeface="Tahoma"/>
                <a:cs typeface="Tahoma"/>
              </a:rPr>
              <a:t>s</a:t>
            </a:r>
            <a:endParaRPr sz="1400">
              <a:latin typeface="Tahoma"/>
              <a:cs typeface="Tahoma"/>
            </a:endParaRPr>
          </a:p>
        </p:txBody>
      </p:sp>
      <p:grpSp>
        <p:nvGrpSpPr>
          <p:cNvPr id="70" name="object 70"/>
          <p:cNvGrpSpPr/>
          <p:nvPr/>
        </p:nvGrpSpPr>
        <p:grpSpPr>
          <a:xfrm>
            <a:off x="9593516" y="3384740"/>
            <a:ext cx="829310" cy="1079500"/>
            <a:chOff x="8069516" y="3384740"/>
            <a:chExt cx="829310" cy="1079500"/>
          </a:xfrm>
        </p:grpSpPr>
        <p:sp>
          <p:nvSpPr>
            <p:cNvPr id="71" name="object 71"/>
            <p:cNvSpPr/>
            <p:nvPr/>
          </p:nvSpPr>
          <p:spPr>
            <a:xfrm>
              <a:off x="8074914" y="3390138"/>
              <a:ext cx="818515" cy="1068705"/>
            </a:xfrm>
            <a:custGeom>
              <a:avLst/>
              <a:gdLst/>
              <a:ahLst/>
              <a:cxnLst/>
              <a:rect l="l" t="t" r="r" b="b"/>
              <a:pathLst>
                <a:path w="818515" h="1068704">
                  <a:moveTo>
                    <a:pt x="736600" y="0"/>
                  </a:moveTo>
                  <a:lnTo>
                    <a:pt x="81787" y="0"/>
                  </a:lnTo>
                  <a:lnTo>
                    <a:pt x="49988" y="6439"/>
                  </a:lnTo>
                  <a:lnTo>
                    <a:pt x="23987" y="23987"/>
                  </a:lnTo>
                  <a:lnTo>
                    <a:pt x="6439" y="49988"/>
                  </a:lnTo>
                  <a:lnTo>
                    <a:pt x="0" y="81787"/>
                  </a:lnTo>
                  <a:lnTo>
                    <a:pt x="0" y="986536"/>
                  </a:lnTo>
                  <a:lnTo>
                    <a:pt x="6439" y="1018335"/>
                  </a:lnTo>
                  <a:lnTo>
                    <a:pt x="23987" y="1044336"/>
                  </a:lnTo>
                  <a:lnTo>
                    <a:pt x="49988" y="1061884"/>
                  </a:lnTo>
                  <a:lnTo>
                    <a:pt x="81787" y="1068324"/>
                  </a:lnTo>
                  <a:lnTo>
                    <a:pt x="736600" y="1068324"/>
                  </a:lnTo>
                  <a:lnTo>
                    <a:pt x="768399" y="1061884"/>
                  </a:lnTo>
                  <a:lnTo>
                    <a:pt x="794400" y="1044336"/>
                  </a:lnTo>
                  <a:lnTo>
                    <a:pt x="811948" y="1018335"/>
                  </a:lnTo>
                  <a:lnTo>
                    <a:pt x="818387" y="986536"/>
                  </a:lnTo>
                  <a:lnTo>
                    <a:pt x="818387" y="81787"/>
                  </a:lnTo>
                  <a:lnTo>
                    <a:pt x="811948" y="49988"/>
                  </a:lnTo>
                  <a:lnTo>
                    <a:pt x="794400" y="23987"/>
                  </a:lnTo>
                  <a:lnTo>
                    <a:pt x="768399" y="6439"/>
                  </a:lnTo>
                  <a:lnTo>
                    <a:pt x="736600" y="0"/>
                  </a:lnTo>
                  <a:close/>
                </a:path>
              </a:pathLst>
            </a:custGeom>
            <a:solidFill>
              <a:srgbClr val="289CDB"/>
            </a:solidFill>
          </p:spPr>
          <p:txBody>
            <a:bodyPr wrap="square" lIns="0" tIns="0" rIns="0" bIns="0" rtlCol="0"/>
            <a:lstStyle/>
            <a:p>
              <a:endParaRPr/>
            </a:p>
          </p:txBody>
        </p:sp>
        <p:sp>
          <p:nvSpPr>
            <p:cNvPr id="72" name="object 72"/>
            <p:cNvSpPr/>
            <p:nvPr/>
          </p:nvSpPr>
          <p:spPr>
            <a:xfrm>
              <a:off x="8074914" y="3390138"/>
              <a:ext cx="818515" cy="1068705"/>
            </a:xfrm>
            <a:custGeom>
              <a:avLst/>
              <a:gdLst/>
              <a:ahLst/>
              <a:cxnLst/>
              <a:rect l="l" t="t" r="r" b="b"/>
              <a:pathLst>
                <a:path w="818515" h="1068704">
                  <a:moveTo>
                    <a:pt x="0" y="81787"/>
                  </a:moveTo>
                  <a:lnTo>
                    <a:pt x="6439" y="49988"/>
                  </a:lnTo>
                  <a:lnTo>
                    <a:pt x="23987" y="23987"/>
                  </a:lnTo>
                  <a:lnTo>
                    <a:pt x="49988" y="6439"/>
                  </a:lnTo>
                  <a:lnTo>
                    <a:pt x="81787" y="0"/>
                  </a:lnTo>
                  <a:lnTo>
                    <a:pt x="736600" y="0"/>
                  </a:lnTo>
                  <a:lnTo>
                    <a:pt x="768399" y="6439"/>
                  </a:lnTo>
                  <a:lnTo>
                    <a:pt x="794400" y="23987"/>
                  </a:lnTo>
                  <a:lnTo>
                    <a:pt x="811948" y="49988"/>
                  </a:lnTo>
                  <a:lnTo>
                    <a:pt x="818387" y="81787"/>
                  </a:lnTo>
                  <a:lnTo>
                    <a:pt x="818387" y="986536"/>
                  </a:lnTo>
                  <a:lnTo>
                    <a:pt x="811948" y="1018335"/>
                  </a:lnTo>
                  <a:lnTo>
                    <a:pt x="794400" y="1044336"/>
                  </a:lnTo>
                  <a:lnTo>
                    <a:pt x="768399" y="1061884"/>
                  </a:lnTo>
                  <a:lnTo>
                    <a:pt x="736600" y="1068324"/>
                  </a:lnTo>
                  <a:lnTo>
                    <a:pt x="81787" y="1068324"/>
                  </a:lnTo>
                  <a:lnTo>
                    <a:pt x="49988" y="1061884"/>
                  </a:lnTo>
                  <a:lnTo>
                    <a:pt x="23987" y="1044336"/>
                  </a:lnTo>
                  <a:lnTo>
                    <a:pt x="6439" y="1018335"/>
                  </a:lnTo>
                  <a:lnTo>
                    <a:pt x="0" y="986536"/>
                  </a:lnTo>
                  <a:lnTo>
                    <a:pt x="0" y="81787"/>
                  </a:lnTo>
                  <a:close/>
                </a:path>
              </a:pathLst>
            </a:custGeom>
            <a:ln w="10795">
              <a:solidFill>
                <a:srgbClr val="FFFFFF"/>
              </a:solidFill>
            </a:ln>
          </p:spPr>
          <p:txBody>
            <a:bodyPr wrap="square" lIns="0" tIns="0" rIns="0" bIns="0" rtlCol="0"/>
            <a:lstStyle/>
            <a:p>
              <a:endParaRPr/>
            </a:p>
          </p:txBody>
        </p:sp>
      </p:grpSp>
      <p:sp>
        <p:nvSpPr>
          <p:cNvPr id="73" name="object 73"/>
          <p:cNvSpPr txBox="1"/>
          <p:nvPr/>
        </p:nvSpPr>
        <p:spPr>
          <a:xfrm>
            <a:off x="9753346" y="3788409"/>
            <a:ext cx="511175" cy="228268"/>
          </a:xfrm>
          <a:prstGeom prst="rect">
            <a:avLst/>
          </a:prstGeom>
        </p:spPr>
        <p:txBody>
          <a:bodyPr vert="horz" wrap="square" lIns="0" tIns="12700" rIns="0" bIns="0" rtlCol="0">
            <a:spAutoFit/>
          </a:bodyPr>
          <a:lstStyle/>
          <a:p>
            <a:pPr marL="12700">
              <a:spcBef>
                <a:spcPts val="100"/>
              </a:spcBef>
            </a:pPr>
            <a:r>
              <a:rPr sz="1400" spc="40" dirty="0">
                <a:solidFill>
                  <a:srgbClr val="FFFFFF"/>
                </a:solidFill>
                <a:latin typeface="Tahoma"/>
                <a:cs typeface="Tahoma"/>
              </a:rPr>
              <a:t>Loans</a:t>
            </a:r>
            <a:endParaRPr sz="1400">
              <a:latin typeface="Tahoma"/>
              <a:cs typeface="Tahoma"/>
            </a:endParaRPr>
          </a:p>
        </p:txBody>
      </p:sp>
      <p:grpSp>
        <p:nvGrpSpPr>
          <p:cNvPr id="74" name="object 74"/>
          <p:cNvGrpSpPr/>
          <p:nvPr/>
        </p:nvGrpSpPr>
        <p:grpSpPr>
          <a:xfrm>
            <a:off x="8965629" y="1735773"/>
            <a:ext cx="1312545" cy="1077595"/>
            <a:chOff x="7441628" y="1735772"/>
            <a:chExt cx="1312545" cy="1077595"/>
          </a:xfrm>
        </p:grpSpPr>
        <p:sp>
          <p:nvSpPr>
            <p:cNvPr id="75" name="object 75"/>
            <p:cNvSpPr/>
            <p:nvPr/>
          </p:nvSpPr>
          <p:spPr>
            <a:xfrm>
              <a:off x="7447026" y="1741170"/>
              <a:ext cx="1301750" cy="1066800"/>
            </a:xfrm>
            <a:custGeom>
              <a:avLst/>
              <a:gdLst/>
              <a:ahLst/>
              <a:cxnLst/>
              <a:rect l="l" t="t" r="r" b="b"/>
              <a:pathLst>
                <a:path w="1301750" h="1066800">
                  <a:moveTo>
                    <a:pt x="1194816" y="0"/>
                  </a:moveTo>
                  <a:lnTo>
                    <a:pt x="106679" y="0"/>
                  </a:lnTo>
                  <a:lnTo>
                    <a:pt x="65150" y="8381"/>
                  </a:lnTo>
                  <a:lnTo>
                    <a:pt x="31241" y="31241"/>
                  </a:lnTo>
                  <a:lnTo>
                    <a:pt x="8381" y="65150"/>
                  </a:lnTo>
                  <a:lnTo>
                    <a:pt x="0" y="106679"/>
                  </a:lnTo>
                  <a:lnTo>
                    <a:pt x="0" y="960119"/>
                  </a:lnTo>
                  <a:lnTo>
                    <a:pt x="8382" y="1001648"/>
                  </a:lnTo>
                  <a:lnTo>
                    <a:pt x="31242" y="1035557"/>
                  </a:lnTo>
                  <a:lnTo>
                    <a:pt x="65150" y="1058417"/>
                  </a:lnTo>
                  <a:lnTo>
                    <a:pt x="106679" y="1066800"/>
                  </a:lnTo>
                  <a:lnTo>
                    <a:pt x="1194816" y="1066800"/>
                  </a:lnTo>
                  <a:lnTo>
                    <a:pt x="1236345" y="1058417"/>
                  </a:lnTo>
                  <a:lnTo>
                    <a:pt x="1270254" y="1035557"/>
                  </a:lnTo>
                  <a:lnTo>
                    <a:pt x="1293114" y="1001648"/>
                  </a:lnTo>
                  <a:lnTo>
                    <a:pt x="1301496" y="960119"/>
                  </a:lnTo>
                  <a:lnTo>
                    <a:pt x="1301496" y="106679"/>
                  </a:lnTo>
                  <a:lnTo>
                    <a:pt x="1293113" y="65151"/>
                  </a:lnTo>
                  <a:lnTo>
                    <a:pt x="1270253" y="31242"/>
                  </a:lnTo>
                  <a:lnTo>
                    <a:pt x="1236345" y="8382"/>
                  </a:lnTo>
                  <a:lnTo>
                    <a:pt x="1194816" y="0"/>
                  </a:lnTo>
                  <a:close/>
                </a:path>
              </a:pathLst>
            </a:custGeom>
            <a:solidFill>
              <a:srgbClr val="289CDB"/>
            </a:solidFill>
          </p:spPr>
          <p:txBody>
            <a:bodyPr wrap="square" lIns="0" tIns="0" rIns="0" bIns="0" rtlCol="0"/>
            <a:lstStyle/>
            <a:p>
              <a:endParaRPr/>
            </a:p>
          </p:txBody>
        </p:sp>
        <p:sp>
          <p:nvSpPr>
            <p:cNvPr id="76" name="object 76"/>
            <p:cNvSpPr/>
            <p:nvPr/>
          </p:nvSpPr>
          <p:spPr>
            <a:xfrm>
              <a:off x="7447026" y="1741170"/>
              <a:ext cx="1301750" cy="1066800"/>
            </a:xfrm>
            <a:custGeom>
              <a:avLst/>
              <a:gdLst/>
              <a:ahLst/>
              <a:cxnLst/>
              <a:rect l="l" t="t" r="r" b="b"/>
              <a:pathLst>
                <a:path w="1301750" h="1066800">
                  <a:moveTo>
                    <a:pt x="0" y="106679"/>
                  </a:moveTo>
                  <a:lnTo>
                    <a:pt x="8381" y="65150"/>
                  </a:lnTo>
                  <a:lnTo>
                    <a:pt x="31241" y="31241"/>
                  </a:lnTo>
                  <a:lnTo>
                    <a:pt x="65150" y="8381"/>
                  </a:lnTo>
                  <a:lnTo>
                    <a:pt x="106679" y="0"/>
                  </a:lnTo>
                  <a:lnTo>
                    <a:pt x="1194816" y="0"/>
                  </a:lnTo>
                  <a:lnTo>
                    <a:pt x="1236345" y="8382"/>
                  </a:lnTo>
                  <a:lnTo>
                    <a:pt x="1270253" y="31242"/>
                  </a:lnTo>
                  <a:lnTo>
                    <a:pt x="1293113" y="65151"/>
                  </a:lnTo>
                  <a:lnTo>
                    <a:pt x="1301496" y="106679"/>
                  </a:lnTo>
                  <a:lnTo>
                    <a:pt x="1301496" y="960119"/>
                  </a:lnTo>
                  <a:lnTo>
                    <a:pt x="1293114" y="1001648"/>
                  </a:lnTo>
                  <a:lnTo>
                    <a:pt x="1270254" y="1035557"/>
                  </a:lnTo>
                  <a:lnTo>
                    <a:pt x="1236345" y="1058417"/>
                  </a:lnTo>
                  <a:lnTo>
                    <a:pt x="1194816" y="1066800"/>
                  </a:lnTo>
                  <a:lnTo>
                    <a:pt x="106679" y="1066800"/>
                  </a:lnTo>
                  <a:lnTo>
                    <a:pt x="65150" y="1058417"/>
                  </a:lnTo>
                  <a:lnTo>
                    <a:pt x="31242" y="1035557"/>
                  </a:lnTo>
                  <a:lnTo>
                    <a:pt x="8382" y="1001648"/>
                  </a:lnTo>
                  <a:lnTo>
                    <a:pt x="0" y="960119"/>
                  </a:lnTo>
                  <a:lnTo>
                    <a:pt x="0" y="106679"/>
                  </a:lnTo>
                  <a:close/>
                </a:path>
              </a:pathLst>
            </a:custGeom>
            <a:ln w="10794">
              <a:solidFill>
                <a:srgbClr val="FFFFFF"/>
              </a:solidFill>
            </a:ln>
          </p:spPr>
          <p:txBody>
            <a:bodyPr wrap="square" lIns="0" tIns="0" rIns="0" bIns="0" rtlCol="0"/>
            <a:lstStyle/>
            <a:p>
              <a:endParaRPr/>
            </a:p>
          </p:txBody>
        </p:sp>
      </p:grpSp>
      <p:sp>
        <p:nvSpPr>
          <p:cNvPr id="77" name="object 77"/>
          <p:cNvSpPr txBox="1"/>
          <p:nvPr/>
        </p:nvSpPr>
        <p:spPr>
          <a:xfrm>
            <a:off x="9187943" y="2041906"/>
            <a:ext cx="869315" cy="431800"/>
          </a:xfrm>
          <a:prstGeom prst="rect">
            <a:avLst/>
          </a:prstGeom>
        </p:spPr>
        <p:txBody>
          <a:bodyPr vert="horz" wrap="square" lIns="0" tIns="13335" rIns="0" bIns="0" rtlCol="0">
            <a:spAutoFit/>
          </a:bodyPr>
          <a:lstStyle/>
          <a:p>
            <a:pPr marL="78105">
              <a:lnSpc>
                <a:spcPts val="1595"/>
              </a:lnSpc>
              <a:spcBef>
                <a:spcPts val="105"/>
              </a:spcBef>
            </a:pPr>
            <a:r>
              <a:rPr sz="1400" spc="25" dirty="0">
                <a:solidFill>
                  <a:srgbClr val="FFFFFF"/>
                </a:solidFill>
                <a:latin typeface="Tahoma"/>
                <a:cs typeface="Tahoma"/>
              </a:rPr>
              <a:t>Financial</a:t>
            </a:r>
            <a:endParaRPr sz="1400">
              <a:latin typeface="Tahoma"/>
              <a:cs typeface="Tahoma"/>
            </a:endParaRPr>
          </a:p>
          <a:p>
            <a:pPr marL="12700">
              <a:lnSpc>
                <a:spcPts val="1595"/>
              </a:lnSpc>
            </a:pPr>
            <a:r>
              <a:rPr sz="1400" spc="-10" dirty="0">
                <a:solidFill>
                  <a:srgbClr val="FFFFFF"/>
                </a:solidFill>
                <a:latin typeface="Tahoma"/>
                <a:cs typeface="Tahoma"/>
              </a:rPr>
              <a:t>institutions</a:t>
            </a:r>
            <a:endParaRPr sz="1400">
              <a:latin typeface="Tahoma"/>
              <a:cs typeface="Tahoma"/>
            </a:endParaRPr>
          </a:p>
        </p:txBody>
      </p:sp>
      <p:grpSp>
        <p:nvGrpSpPr>
          <p:cNvPr id="78" name="object 78"/>
          <p:cNvGrpSpPr/>
          <p:nvPr/>
        </p:nvGrpSpPr>
        <p:grpSpPr>
          <a:xfrm>
            <a:off x="9169845" y="5084000"/>
            <a:ext cx="1236345" cy="1079500"/>
            <a:chOff x="7645844" y="5084000"/>
            <a:chExt cx="1236345" cy="1079500"/>
          </a:xfrm>
        </p:grpSpPr>
        <p:sp>
          <p:nvSpPr>
            <p:cNvPr id="79" name="object 79"/>
            <p:cNvSpPr/>
            <p:nvPr/>
          </p:nvSpPr>
          <p:spPr>
            <a:xfrm>
              <a:off x="7651241" y="5089398"/>
              <a:ext cx="1225550" cy="1068705"/>
            </a:xfrm>
            <a:custGeom>
              <a:avLst/>
              <a:gdLst/>
              <a:ahLst/>
              <a:cxnLst/>
              <a:rect l="l" t="t" r="r" b="b"/>
              <a:pathLst>
                <a:path w="1225550" h="1068704">
                  <a:moveTo>
                    <a:pt x="1118488" y="0"/>
                  </a:moveTo>
                  <a:lnTo>
                    <a:pt x="106806" y="0"/>
                  </a:lnTo>
                  <a:lnTo>
                    <a:pt x="65258" y="8401"/>
                  </a:lnTo>
                  <a:lnTo>
                    <a:pt x="31305" y="31305"/>
                  </a:lnTo>
                  <a:lnTo>
                    <a:pt x="8401" y="65258"/>
                  </a:lnTo>
                  <a:lnTo>
                    <a:pt x="0" y="106806"/>
                  </a:lnTo>
                  <a:lnTo>
                    <a:pt x="0" y="961491"/>
                  </a:lnTo>
                  <a:lnTo>
                    <a:pt x="8401" y="1003076"/>
                  </a:lnTo>
                  <a:lnTo>
                    <a:pt x="31305" y="1037034"/>
                  </a:lnTo>
                  <a:lnTo>
                    <a:pt x="65258" y="1059928"/>
                  </a:lnTo>
                  <a:lnTo>
                    <a:pt x="106806" y="1068323"/>
                  </a:lnTo>
                  <a:lnTo>
                    <a:pt x="1118488" y="1068323"/>
                  </a:lnTo>
                  <a:lnTo>
                    <a:pt x="1160037" y="1059928"/>
                  </a:lnTo>
                  <a:lnTo>
                    <a:pt x="1193990" y="1037034"/>
                  </a:lnTo>
                  <a:lnTo>
                    <a:pt x="1216894" y="1003076"/>
                  </a:lnTo>
                  <a:lnTo>
                    <a:pt x="1225296" y="961491"/>
                  </a:lnTo>
                  <a:lnTo>
                    <a:pt x="1225296" y="106806"/>
                  </a:lnTo>
                  <a:lnTo>
                    <a:pt x="1216894" y="65258"/>
                  </a:lnTo>
                  <a:lnTo>
                    <a:pt x="1193990" y="31305"/>
                  </a:lnTo>
                  <a:lnTo>
                    <a:pt x="1160037" y="8401"/>
                  </a:lnTo>
                  <a:lnTo>
                    <a:pt x="1118488" y="0"/>
                  </a:lnTo>
                  <a:close/>
                </a:path>
              </a:pathLst>
            </a:custGeom>
            <a:solidFill>
              <a:srgbClr val="289CDB"/>
            </a:solidFill>
          </p:spPr>
          <p:txBody>
            <a:bodyPr wrap="square" lIns="0" tIns="0" rIns="0" bIns="0" rtlCol="0"/>
            <a:lstStyle/>
            <a:p>
              <a:endParaRPr/>
            </a:p>
          </p:txBody>
        </p:sp>
        <p:sp>
          <p:nvSpPr>
            <p:cNvPr id="80" name="object 80"/>
            <p:cNvSpPr/>
            <p:nvPr/>
          </p:nvSpPr>
          <p:spPr>
            <a:xfrm>
              <a:off x="7651241" y="5089398"/>
              <a:ext cx="1225550" cy="1068705"/>
            </a:xfrm>
            <a:custGeom>
              <a:avLst/>
              <a:gdLst/>
              <a:ahLst/>
              <a:cxnLst/>
              <a:rect l="l" t="t" r="r" b="b"/>
              <a:pathLst>
                <a:path w="1225550" h="1068704">
                  <a:moveTo>
                    <a:pt x="0" y="106806"/>
                  </a:moveTo>
                  <a:lnTo>
                    <a:pt x="8401" y="65258"/>
                  </a:lnTo>
                  <a:lnTo>
                    <a:pt x="31305" y="31305"/>
                  </a:lnTo>
                  <a:lnTo>
                    <a:pt x="65258" y="8401"/>
                  </a:lnTo>
                  <a:lnTo>
                    <a:pt x="106806" y="0"/>
                  </a:lnTo>
                  <a:lnTo>
                    <a:pt x="1118488" y="0"/>
                  </a:lnTo>
                  <a:lnTo>
                    <a:pt x="1160037" y="8401"/>
                  </a:lnTo>
                  <a:lnTo>
                    <a:pt x="1193990" y="31305"/>
                  </a:lnTo>
                  <a:lnTo>
                    <a:pt x="1216894" y="65258"/>
                  </a:lnTo>
                  <a:lnTo>
                    <a:pt x="1225296" y="106806"/>
                  </a:lnTo>
                  <a:lnTo>
                    <a:pt x="1225296" y="961491"/>
                  </a:lnTo>
                  <a:lnTo>
                    <a:pt x="1216894" y="1003076"/>
                  </a:lnTo>
                  <a:lnTo>
                    <a:pt x="1193990" y="1037034"/>
                  </a:lnTo>
                  <a:lnTo>
                    <a:pt x="1160037" y="1059928"/>
                  </a:lnTo>
                  <a:lnTo>
                    <a:pt x="1118488" y="1068323"/>
                  </a:lnTo>
                  <a:lnTo>
                    <a:pt x="106806" y="1068323"/>
                  </a:lnTo>
                  <a:lnTo>
                    <a:pt x="65258" y="1059928"/>
                  </a:lnTo>
                  <a:lnTo>
                    <a:pt x="31305" y="1037034"/>
                  </a:lnTo>
                  <a:lnTo>
                    <a:pt x="8401" y="1003076"/>
                  </a:lnTo>
                  <a:lnTo>
                    <a:pt x="0" y="961491"/>
                  </a:lnTo>
                  <a:lnTo>
                    <a:pt x="0" y="106806"/>
                  </a:lnTo>
                  <a:close/>
                </a:path>
              </a:pathLst>
            </a:custGeom>
            <a:ln w="10795">
              <a:solidFill>
                <a:srgbClr val="FFFFFF"/>
              </a:solidFill>
            </a:ln>
          </p:spPr>
          <p:txBody>
            <a:bodyPr wrap="square" lIns="0" tIns="0" rIns="0" bIns="0" rtlCol="0"/>
            <a:lstStyle/>
            <a:p>
              <a:endParaRPr/>
            </a:p>
          </p:txBody>
        </p:sp>
      </p:grpSp>
      <p:sp>
        <p:nvSpPr>
          <p:cNvPr id="81" name="object 81"/>
          <p:cNvSpPr txBox="1"/>
          <p:nvPr/>
        </p:nvSpPr>
        <p:spPr>
          <a:xfrm>
            <a:off x="9364472" y="5487720"/>
            <a:ext cx="808355"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Tahoma"/>
                <a:cs typeface="Tahoma"/>
              </a:rPr>
              <a:t>Insurance</a:t>
            </a:r>
            <a:endParaRPr sz="1400">
              <a:latin typeface="Tahoma"/>
              <a:cs typeface="Tahoma"/>
            </a:endParaRPr>
          </a:p>
        </p:txBody>
      </p:sp>
      <p:grpSp>
        <p:nvGrpSpPr>
          <p:cNvPr id="82" name="object 82"/>
          <p:cNvGrpSpPr/>
          <p:nvPr/>
        </p:nvGrpSpPr>
        <p:grpSpPr>
          <a:xfrm>
            <a:off x="3104641" y="2770504"/>
            <a:ext cx="5353050" cy="2371090"/>
            <a:chOff x="1580641" y="2770504"/>
            <a:chExt cx="5353050" cy="2371090"/>
          </a:xfrm>
        </p:grpSpPr>
        <p:sp>
          <p:nvSpPr>
            <p:cNvPr id="83" name="object 83"/>
            <p:cNvSpPr/>
            <p:nvPr/>
          </p:nvSpPr>
          <p:spPr>
            <a:xfrm>
              <a:off x="1584706" y="2770504"/>
              <a:ext cx="5348605" cy="2371090"/>
            </a:xfrm>
            <a:custGeom>
              <a:avLst/>
              <a:gdLst/>
              <a:ahLst/>
              <a:cxnLst/>
              <a:rect l="l" t="t" r="r" b="b"/>
              <a:pathLst>
                <a:path w="5348605" h="2371090">
                  <a:moveTo>
                    <a:pt x="689610" y="41783"/>
                  </a:moveTo>
                  <a:lnTo>
                    <a:pt x="682117" y="31623"/>
                  </a:lnTo>
                  <a:lnTo>
                    <a:pt x="63601" y="493318"/>
                  </a:lnTo>
                  <a:lnTo>
                    <a:pt x="44564" y="467868"/>
                  </a:lnTo>
                  <a:lnTo>
                    <a:pt x="6350" y="543941"/>
                  </a:lnTo>
                  <a:lnTo>
                    <a:pt x="90170" y="528828"/>
                  </a:lnTo>
                  <a:lnTo>
                    <a:pt x="76860" y="511048"/>
                  </a:lnTo>
                  <a:lnTo>
                    <a:pt x="71208" y="503491"/>
                  </a:lnTo>
                  <a:lnTo>
                    <a:pt x="689610" y="41783"/>
                  </a:lnTo>
                  <a:close/>
                </a:path>
                <a:path w="5348605" h="2371090">
                  <a:moveTo>
                    <a:pt x="2074037" y="12319"/>
                  </a:moveTo>
                  <a:lnTo>
                    <a:pt x="2070481" y="127"/>
                  </a:lnTo>
                  <a:lnTo>
                    <a:pt x="322922" y="516978"/>
                  </a:lnTo>
                  <a:lnTo>
                    <a:pt x="313944" y="486537"/>
                  </a:lnTo>
                  <a:lnTo>
                    <a:pt x="251714" y="544703"/>
                  </a:lnTo>
                  <a:lnTo>
                    <a:pt x="335534" y="559689"/>
                  </a:lnTo>
                  <a:lnTo>
                    <a:pt x="327583" y="532765"/>
                  </a:lnTo>
                  <a:lnTo>
                    <a:pt x="326529" y="529196"/>
                  </a:lnTo>
                  <a:lnTo>
                    <a:pt x="2074037" y="12319"/>
                  </a:lnTo>
                  <a:close/>
                </a:path>
                <a:path w="5348605" h="2371090">
                  <a:moveTo>
                    <a:pt x="3601212" y="42926"/>
                  </a:moveTo>
                  <a:lnTo>
                    <a:pt x="3599053" y="30480"/>
                  </a:lnTo>
                  <a:lnTo>
                    <a:pt x="325678" y="598932"/>
                  </a:lnTo>
                  <a:lnTo>
                    <a:pt x="320294" y="567690"/>
                  </a:lnTo>
                  <a:lnTo>
                    <a:pt x="251714" y="618236"/>
                  </a:lnTo>
                  <a:lnTo>
                    <a:pt x="333248" y="642747"/>
                  </a:lnTo>
                  <a:lnTo>
                    <a:pt x="328218" y="613664"/>
                  </a:lnTo>
                  <a:lnTo>
                    <a:pt x="327850" y="611492"/>
                  </a:lnTo>
                  <a:lnTo>
                    <a:pt x="3601212" y="42926"/>
                  </a:lnTo>
                  <a:close/>
                </a:path>
                <a:path w="5348605" h="2371090">
                  <a:moveTo>
                    <a:pt x="5128387" y="12446"/>
                  </a:moveTo>
                  <a:lnTo>
                    <a:pt x="5126355" y="0"/>
                  </a:lnTo>
                  <a:lnTo>
                    <a:pt x="1494764" y="592950"/>
                  </a:lnTo>
                  <a:lnTo>
                    <a:pt x="1489710" y="561721"/>
                  </a:lnTo>
                  <a:lnTo>
                    <a:pt x="1420622" y="611505"/>
                  </a:lnTo>
                  <a:lnTo>
                    <a:pt x="1501902" y="636905"/>
                  </a:lnTo>
                  <a:lnTo>
                    <a:pt x="1497139" y="607568"/>
                  </a:lnTo>
                  <a:lnTo>
                    <a:pt x="1496809" y="605523"/>
                  </a:lnTo>
                  <a:lnTo>
                    <a:pt x="5128387" y="12446"/>
                  </a:lnTo>
                  <a:close/>
                </a:path>
                <a:path w="5348605" h="2371090">
                  <a:moveTo>
                    <a:pt x="5345239" y="2287130"/>
                  </a:moveTo>
                  <a:lnTo>
                    <a:pt x="5277231" y="2242947"/>
                  </a:lnTo>
                  <a:lnTo>
                    <a:pt x="5273687" y="2274430"/>
                  </a:lnTo>
                  <a:lnTo>
                    <a:pt x="2412276" y="1951939"/>
                  </a:lnTo>
                  <a:lnTo>
                    <a:pt x="1132332" y="1688592"/>
                  </a:lnTo>
                  <a:lnTo>
                    <a:pt x="1129792" y="1701038"/>
                  </a:lnTo>
                  <a:lnTo>
                    <a:pt x="2272868" y="1936216"/>
                  </a:lnTo>
                  <a:lnTo>
                    <a:pt x="7112" y="1680845"/>
                  </a:lnTo>
                  <a:lnTo>
                    <a:pt x="6350" y="1687195"/>
                  </a:lnTo>
                  <a:lnTo>
                    <a:pt x="0" y="1687703"/>
                  </a:lnTo>
                  <a:lnTo>
                    <a:pt x="49974" y="2274290"/>
                  </a:lnTo>
                  <a:lnTo>
                    <a:pt x="18288" y="2276983"/>
                  </a:lnTo>
                  <a:lnTo>
                    <a:pt x="62738" y="2349627"/>
                  </a:lnTo>
                  <a:lnTo>
                    <a:pt x="87706" y="2286889"/>
                  </a:lnTo>
                  <a:lnTo>
                    <a:pt x="94234" y="2270506"/>
                  </a:lnTo>
                  <a:lnTo>
                    <a:pt x="62547" y="2273211"/>
                  </a:lnTo>
                  <a:lnTo>
                    <a:pt x="13347" y="1694421"/>
                  </a:lnTo>
                  <a:lnTo>
                    <a:pt x="2411171" y="1964677"/>
                  </a:lnTo>
                  <a:lnTo>
                    <a:pt x="4234739" y="2339848"/>
                  </a:lnTo>
                  <a:lnTo>
                    <a:pt x="4228338" y="2370963"/>
                  </a:lnTo>
                  <a:lnTo>
                    <a:pt x="4310634" y="2348992"/>
                  </a:lnTo>
                  <a:lnTo>
                    <a:pt x="4302239" y="2342388"/>
                  </a:lnTo>
                  <a:lnTo>
                    <a:pt x="4243705" y="2296287"/>
                  </a:lnTo>
                  <a:lnTo>
                    <a:pt x="4237291" y="2327402"/>
                  </a:lnTo>
                  <a:lnTo>
                    <a:pt x="2550579" y="1980387"/>
                  </a:lnTo>
                  <a:lnTo>
                    <a:pt x="5272252" y="2287130"/>
                  </a:lnTo>
                  <a:lnTo>
                    <a:pt x="5285003" y="2287130"/>
                  </a:lnTo>
                  <a:lnTo>
                    <a:pt x="5345239" y="2287130"/>
                  </a:lnTo>
                  <a:close/>
                </a:path>
                <a:path w="5348605" h="2371090">
                  <a:moveTo>
                    <a:pt x="5348605" y="2289302"/>
                  </a:moveTo>
                  <a:lnTo>
                    <a:pt x="5347424" y="2288540"/>
                  </a:lnTo>
                  <a:lnTo>
                    <a:pt x="5284851" y="2288540"/>
                  </a:lnTo>
                  <a:lnTo>
                    <a:pt x="5272100" y="2288540"/>
                  </a:lnTo>
                  <a:lnTo>
                    <a:pt x="5268722" y="2318639"/>
                  </a:lnTo>
                  <a:lnTo>
                    <a:pt x="5348605" y="2289302"/>
                  </a:lnTo>
                  <a:close/>
                </a:path>
              </a:pathLst>
            </a:custGeom>
            <a:solidFill>
              <a:srgbClr val="289CDB"/>
            </a:solidFill>
          </p:spPr>
          <p:txBody>
            <a:bodyPr wrap="square" lIns="0" tIns="0" rIns="0" bIns="0" rtlCol="0"/>
            <a:lstStyle/>
            <a:p>
              <a:endParaRPr/>
            </a:p>
          </p:txBody>
        </p:sp>
        <p:pic>
          <p:nvPicPr>
            <p:cNvPr id="84" name="object 84"/>
            <p:cNvPicPr/>
            <p:nvPr/>
          </p:nvPicPr>
          <p:blipFill>
            <a:blip r:embed="rId2" cstate="print"/>
            <a:stretch>
              <a:fillRect/>
            </a:stretch>
          </p:blipFill>
          <p:spPr>
            <a:xfrm>
              <a:off x="1580641" y="3421379"/>
              <a:ext cx="71755" cy="154050"/>
            </a:xfrm>
            <a:prstGeom prst="rect">
              <a:avLst/>
            </a:prstGeom>
          </p:spPr>
        </p:pic>
        <p:sp>
          <p:nvSpPr>
            <p:cNvPr id="85" name="object 85"/>
            <p:cNvSpPr/>
            <p:nvPr/>
          </p:nvSpPr>
          <p:spPr>
            <a:xfrm>
              <a:off x="2268728" y="2770758"/>
              <a:ext cx="2517775" cy="2318385"/>
            </a:xfrm>
            <a:custGeom>
              <a:avLst/>
              <a:gdLst/>
              <a:ahLst/>
              <a:cxnLst/>
              <a:rect l="l" t="t" r="r" b="b"/>
              <a:pathLst>
                <a:path w="2517775" h="2318385">
                  <a:moveTo>
                    <a:pt x="1931924" y="650875"/>
                  </a:moveTo>
                  <a:lnTo>
                    <a:pt x="1917852" y="636778"/>
                  </a:lnTo>
                  <a:lnTo>
                    <a:pt x="1871726" y="590550"/>
                  </a:lnTo>
                  <a:lnTo>
                    <a:pt x="1861654" y="620674"/>
                  </a:lnTo>
                  <a:lnTo>
                    <a:pt x="4064" y="0"/>
                  </a:lnTo>
                  <a:lnTo>
                    <a:pt x="0" y="11938"/>
                  </a:lnTo>
                  <a:lnTo>
                    <a:pt x="1857629" y="632752"/>
                  </a:lnTo>
                  <a:lnTo>
                    <a:pt x="1847596" y="662813"/>
                  </a:lnTo>
                  <a:lnTo>
                    <a:pt x="1931924" y="650875"/>
                  </a:lnTo>
                  <a:close/>
                </a:path>
                <a:path w="2517775" h="2318385">
                  <a:moveTo>
                    <a:pt x="2517521" y="2318131"/>
                  </a:moveTo>
                  <a:lnTo>
                    <a:pt x="2504859" y="2276475"/>
                  </a:lnTo>
                  <a:lnTo>
                    <a:pt x="2492756" y="2236597"/>
                  </a:lnTo>
                  <a:lnTo>
                    <a:pt x="2469642" y="2258491"/>
                  </a:lnTo>
                  <a:lnTo>
                    <a:pt x="1923796" y="1682623"/>
                  </a:lnTo>
                  <a:lnTo>
                    <a:pt x="1914652" y="1691259"/>
                  </a:lnTo>
                  <a:lnTo>
                    <a:pt x="2460460" y="2267191"/>
                  </a:lnTo>
                  <a:lnTo>
                    <a:pt x="2437384" y="2289048"/>
                  </a:lnTo>
                  <a:lnTo>
                    <a:pt x="2517521" y="2318131"/>
                  </a:lnTo>
                  <a:close/>
                </a:path>
              </a:pathLst>
            </a:custGeom>
            <a:solidFill>
              <a:srgbClr val="289CDB"/>
            </a:solidFill>
          </p:spPr>
          <p:txBody>
            <a:bodyPr wrap="square" lIns="0" tIns="0" rIns="0" bIns="0" rtlCol="0"/>
            <a:lstStyle/>
            <a:p>
              <a:endParaRPr/>
            </a:p>
          </p:txBody>
        </p:sp>
      </p:grpSp>
      <p:sp>
        <p:nvSpPr>
          <p:cNvPr id="86" name="object 86"/>
          <p:cNvSpPr txBox="1">
            <a:spLocks noGrp="1"/>
          </p:cNvSpPr>
          <p:nvPr>
            <p:ph type="ftr" sz="quarter" idx="5"/>
          </p:nvPr>
        </p:nvSpPr>
        <p:spPr>
          <a:xfrm>
            <a:off x="330200" y="6568716"/>
            <a:ext cx="2670175"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spc="-5" dirty="0"/>
          </a:p>
        </p:txBody>
      </p:sp>
      <p:sp>
        <p:nvSpPr>
          <p:cNvPr id="87" name="object 87"/>
          <p:cNvSpPr txBox="1">
            <a:spLocks noGrp="1"/>
          </p:cNvSpPr>
          <p:nvPr>
            <p:ph type="sldNum" sz="quarter" idx="7"/>
          </p:nvPr>
        </p:nvSpPr>
        <p:spPr>
          <a:xfrm>
            <a:off x="8459723" y="6569936"/>
            <a:ext cx="232409"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fld id="{81D60167-4931-47E6-BA6A-407CBD079E47}" type="slidenum">
              <a:rPr lang="fr-FR" spc="10" smtClean="0"/>
              <a:pPr marL="38100"/>
              <a:t>141</a:t>
            </a:fld>
            <a:endParaRPr spc="1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344066"/>
            <a:ext cx="10515600" cy="1367682"/>
          </a:xfrm>
          <a:prstGeom prst="rect">
            <a:avLst/>
          </a:prstGeom>
        </p:spPr>
        <p:txBody>
          <a:bodyPr vert="horz" wrap="square" lIns="0" tIns="13335" rIns="0" bIns="0" rtlCol="0" anchor="ctr">
            <a:spAutoFit/>
          </a:bodyPr>
          <a:lstStyle/>
          <a:p>
            <a:pPr marL="12700" marR="5080">
              <a:lnSpc>
                <a:spcPct val="100000"/>
              </a:lnSpc>
              <a:spcBef>
                <a:spcPts val="105"/>
              </a:spcBef>
            </a:pPr>
            <a:r>
              <a:rPr spc="25" dirty="0"/>
              <a:t>Next</a:t>
            </a:r>
            <a:r>
              <a:rPr spc="-125" dirty="0"/>
              <a:t> </a:t>
            </a:r>
            <a:r>
              <a:rPr spc="20" dirty="0"/>
              <a:t>step</a:t>
            </a:r>
            <a:r>
              <a:rPr spc="-140" dirty="0"/>
              <a:t> </a:t>
            </a:r>
            <a:r>
              <a:rPr spc="-220" dirty="0"/>
              <a:t>:</a:t>
            </a:r>
            <a:r>
              <a:rPr spc="-105" dirty="0"/>
              <a:t> </a:t>
            </a:r>
            <a:r>
              <a:rPr spc="35" dirty="0"/>
              <a:t>Coordinate</a:t>
            </a:r>
            <a:r>
              <a:rPr spc="-150" dirty="0"/>
              <a:t> </a:t>
            </a:r>
            <a:r>
              <a:rPr spc="-40" dirty="0"/>
              <a:t>different</a:t>
            </a:r>
            <a:r>
              <a:rPr spc="-150" dirty="0"/>
              <a:t> </a:t>
            </a:r>
            <a:r>
              <a:rPr spc="70" dirty="0"/>
              <a:t>sources</a:t>
            </a:r>
            <a:r>
              <a:rPr spc="-150" dirty="0"/>
              <a:t> </a:t>
            </a:r>
            <a:r>
              <a:rPr spc="-40" dirty="0"/>
              <a:t>of</a:t>
            </a:r>
            <a:r>
              <a:rPr spc="-125" dirty="0"/>
              <a:t> </a:t>
            </a:r>
            <a:r>
              <a:rPr spc="-15" dirty="0"/>
              <a:t>funding </a:t>
            </a:r>
            <a:r>
              <a:rPr spc="-890" dirty="0"/>
              <a:t> </a:t>
            </a:r>
            <a:r>
              <a:rPr spc="35" dirty="0"/>
              <a:t>and</a:t>
            </a:r>
            <a:r>
              <a:rPr spc="-125" dirty="0"/>
              <a:t> </a:t>
            </a:r>
            <a:r>
              <a:rPr spc="50" dirty="0"/>
              <a:t>end-uses</a:t>
            </a:r>
          </a:p>
        </p:txBody>
      </p:sp>
      <p:sp>
        <p:nvSpPr>
          <p:cNvPr id="5" name="object 5"/>
          <p:cNvSpPr txBox="1">
            <a:spLocks noGrp="1"/>
          </p:cNvSpPr>
          <p:nvPr>
            <p:ph type="ftr" sz="quarter" idx="5"/>
          </p:nvPr>
        </p:nvSpPr>
        <p:spPr>
          <a:xfrm>
            <a:off x="330200" y="6568716"/>
            <a:ext cx="2670175"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spc="-5" dirty="0"/>
          </a:p>
        </p:txBody>
      </p:sp>
      <p:sp>
        <p:nvSpPr>
          <p:cNvPr id="6" name="object 6"/>
          <p:cNvSpPr txBox="1">
            <a:spLocks noGrp="1"/>
          </p:cNvSpPr>
          <p:nvPr>
            <p:ph type="sldNum" sz="quarter" idx="7"/>
          </p:nvPr>
        </p:nvSpPr>
        <p:spPr>
          <a:xfrm>
            <a:off x="8459723" y="6569936"/>
            <a:ext cx="232409"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fld id="{81D60167-4931-47E6-BA6A-407CBD079E47}" type="slidenum">
              <a:rPr lang="fr-FR" spc="10" smtClean="0"/>
              <a:pPr marL="38100"/>
              <a:t>142</a:t>
            </a:fld>
            <a:endParaRPr spc="10" dirty="0"/>
          </a:p>
        </p:txBody>
      </p:sp>
      <p:sp>
        <p:nvSpPr>
          <p:cNvPr id="3" name="object 3"/>
          <p:cNvSpPr txBox="1"/>
          <p:nvPr/>
        </p:nvSpPr>
        <p:spPr>
          <a:xfrm>
            <a:off x="1854200" y="142444"/>
            <a:ext cx="1400810" cy="228909"/>
          </a:xfrm>
          <a:prstGeom prst="rect">
            <a:avLst/>
          </a:prstGeom>
        </p:spPr>
        <p:txBody>
          <a:bodyPr vert="horz" wrap="square" lIns="0" tIns="13335" rIns="0" bIns="0" rtlCol="0">
            <a:spAutoFit/>
          </a:bodyPr>
          <a:lstStyle/>
          <a:p>
            <a:pPr marL="12700">
              <a:spcBef>
                <a:spcPts val="105"/>
              </a:spcBef>
            </a:pPr>
            <a:r>
              <a:rPr sz="1400" spc="10" dirty="0">
                <a:solidFill>
                  <a:srgbClr val="4564AE"/>
                </a:solidFill>
                <a:latin typeface="Tahoma"/>
                <a:cs typeface="Tahoma"/>
              </a:rPr>
              <a:t>Sett</a:t>
            </a:r>
            <a:r>
              <a:rPr sz="1400" dirty="0">
                <a:solidFill>
                  <a:srgbClr val="4564AE"/>
                </a:solidFill>
                <a:latin typeface="Tahoma"/>
                <a:cs typeface="Tahoma"/>
              </a:rPr>
              <a:t>ing</a:t>
            </a:r>
            <a:r>
              <a:rPr sz="1400" spc="-85" dirty="0">
                <a:solidFill>
                  <a:srgbClr val="4564AE"/>
                </a:solidFill>
                <a:latin typeface="Tahoma"/>
                <a:cs typeface="Tahoma"/>
              </a:rPr>
              <a:t> </a:t>
            </a:r>
            <a:r>
              <a:rPr sz="1400" spc="-80" dirty="0">
                <a:solidFill>
                  <a:srgbClr val="4564AE"/>
                </a:solidFill>
                <a:latin typeface="Tahoma"/>
                <a:cs typeface="Tahoma"/>
              </a:rPr>
              <a:t>t</a:t>
            </a:r>
            <a:r>
              <a:rPr sz="1400" spc="20" dirty="0">
                <a:solidFill>
                  <a:srgbClr val="4564AE"/>
                </a:solidFill>
                <a:latin typeface="Tahoma"/>
                <a:cs typeface="Tahoma"/>
              </a:rPr>
              <a:t>he</a:t>
            </a:r>
            <a:r>
              <a:rPr sz="1400" spc="-65" dirty="0">
                <a:solidFill>
                  <a:srgbClr val="4564AE"/>
                </a:solidFill>
                <a:latin typeface="Tahoma"/>
                <a:cs typeface="Tahoma"/>
              </a:rPr>
              <a:t> </a:t>
            </a:r>
            <a:r>
              <a:rPr sz="1400" spc="75" dirty="0">
                <a:solidFill>
                  <a:srgbClr val="4564AE"/>
                </a:solidFill>
                <a:latin typeface="Tahoma"/>
                <a:cs typeface="Tahoma"/>
              </a:rPr>
              <a:t>s</a:t>
            </a:r>
            <a:r>
              <a:rPr sz="1400" spc="55" dirty="0">
                <a:solidFill>
                  <a:srgbClr val="4564AE"/>
                </a:solidFill>
                <a:latin typeface="Tahoma"/>
                <a:cs typeface="Tahoma"/>
              </a:rPr>
              <a:t>c</a:t>
            </a:r>
            <a:r>
              <a:rPr sz="1400" spc="30" dirty="0">
                <a:solidFill>
                  <a:srgbClr val="4564AE"/>
                </a:solidFill>
                <a:latin typeface="Tahoma"/>
                <a:cs typeface="Tahoma"/>
              </a:rPr>
              <a:t>ene</a:t>
            </a:r>
            <a:endParaRPr sz="1400">
              <a:latin typeface="Tahoma"/>
              <a:cs typeface="Tahoma"/>
            </a:endParaRPr>
          </a:p>
        </p:txBody>
      </p:sp>
      <p:sp>
        <p:nvSpPr>
          <p:cNvPr id="4" name="object 4"/>
          <p:cNvSpPr txBox="1"/>
          <p:nvPr/>
        </p:nvSpPr>
        <p:spPr>
          <a:xfrm>
            <a:off x="1854200" y="1509141"/>
            <a:ext cx="8145780" cy="4431665"/>
          </a:xfrm>
          <a:prstGeom prst="rect">
            <a:avLst/>
          </a:prstGeom>
        </p:spPr>
        <p:txBody>
          <a:bodyPr vert="horz" wrap="square" lIns="0" tIns="13335" rIns="0" bIns="0" rtlCol="0">
            <a:spAutoFit/>
          </a:bodyPr>
          <a:lstStyle/>
          <a:p>
            <a:pPr marL="355600" marR="5080" indent="-343535">
              <a:spcBef>
                <a:spcPts val="105"/>
              </a:spcBef>
              <a:buFont typeface="Arial MT"/>
              <a:buChar char="•"/>
              <a:tabLst>
                <a:tab pos="355600" algn="l"/>
                <a:tab pos="356235" algn="l"/>
              </a:tabLst>
            </a:pPr>
            <a:r>
              <a:rPr sz="2600" b="1" dirty="0">
                <a:solidFill>
                  <a:srgbClr val="404041"/>
                </a:solidFill>
                <a:latin typeface="Arial"/>
                <a:cs typeface="Arial"/>
              </a:rPr>
              <a:t>Financial</a:t>
            </a:r>
            <a:r>
              <a:rPr sz="2600" b="1" spc="-15" dirty="0">
                <a:solidFill>
                  <a:srgbClr val="404041"/>
                </a:solidFill>
                <a:latin typeface="Arial"/>
                <a:cs typeface="Arial"/>
              </a:rPr>
              <a:t> additionnality</a:t>
            </a:r>
            <a:r>
              <a:rPr sz="2600" spc="-15" dirty="0">
                <a:solidFill>
                  <a:srgbClr val="404041"/>
                </a:solidFill>
                <a:latin typeface="Tahoma"/>
                <a:cs typeface="Tahoma"/>
              </a:rPr>
              <a:t>:</a:t>
            </a:r>
            <a:r>
              <a:rPr sz="2600" spc="-100" dirty="0">
                <a:solidFill>
                  <a:srgbClr val="404041"/>
                </a:solidFill>
                <a:latin typeface="Tahoma"/>
                <a:cs typeface="Tahoma"/>
              </a:rPr>
              <a:t> </a:t>
            </a:r>
            <a:r>
              <a:rPr sz="2600" spc="40" dirty="0">
                <a:solidFill>
                  <a:srgbClr val="404041"/>
                </a:solidFill>
                <a:latin typeface="Tahoma"/>
                <a:cs typeface="Tahoma"/>
              </a:rPr>
              <a:t>need</a:t>
            </a:r>
            <a:r>
              <a:rPr sz="2600" spc="-90" dirty="0">
                <a:solidFill>
                  <a:srgbClr val="404041"/>
                </a:solidFill>
                <a:latin typeface="Tahoma"/>
                <a:cs typeface="Tahoma"/>
              </a:rPr>
              <a:t> </a:t>
            </a:r>
            <a:r>
              <a:rPr sz="2600" spc="-55" dirty="0">
                <a:solidFill>
                  <a:srgbClr val="404041"/>
                </a:solidFill>
                <a:latin typeface="Tahoma"/>
                <a:cs typeface="Tahoma"/>
              </a:rPr>
              <a:t>to</a:t>
            </a:r>
            <a:r>
              <a:rPr sz="2600" spc="-80" dirty="0">
                <a:solidFill>
                  <a:srgbClr val="404041"/>
                </a:solidFill>
                <a:latin typeface="Tahoma"/>
                <a:cs typeface="Tahoma"/>
              </a:rPr>
              <a:t> </a:t>
            </a:r>
            <a:r>
              <a:rPr sz="2600" spc="-5" dirty="0">
                <a:solidFill>
                  <a:srgbClr val="404041"/>
                </a:solidFill>
                <a:latin typeface="Tahoma"/>
                <a:cs typeface="Tahoma"/>
              </a:rPr>
              <a:t>clarify</a:t>
            </a:r>
            <a:r>
              <a:rPr sz="2600" spc="-95" dirty="0">
                <a:solidFill>
                  <a:srgbClr val="404041"/>
                </a:solidFill>
                <a:latin typeface="Tahoma"/>
                <a:cs typeface="Tahoma"/>
              </a:rPr>
              <a:t> </a:t>
            </a:r>
            <a:r>
              <a:rPr sz="2600" spc="-25" dirty="0">
                <a:solidFill>
                  <a:srgbClr val="404041"/>
                </a:solidFill>
                <a:latin typeface="Tahoma"/>
                <a:cs typeface="Tahoma"/>
              </a:rPr>
              <a:t>the</a:t>
            </a:r>
            <a:r>
              <a:rPr sz="2600" spc="-90" dirty="0">
                <a:solidFill>
                  <a:srgbClr val="404041"/>
                </a:solidFill>
                <a:latin typeface="Tahoma"/>
                <a:cs typeface="Tahoma"/>
              </a:rPr>
              <a:t> </a:t>
            </a:r>
            <a:r>
              <a:rPr sz="2600" spc="50" dirty="0">
                <a:solidFill>
                  <a:srgbClr val="404041"/>
                </a:solidFill>
                <a:latin typeface="Tahoma"/>
                <a:cs typeface="Tahoma"/>
              </a:rPr>
              <a:t>possible </a:t>
            </a:r>
            <a:r>
              <a:rPr sz="2600" spc="-800" dirty="0">
                <a:solidFill>
                  <a:srgbClr val="404041"/>
                </a:solidFill>
                <a:latin typeface="Tahoma"/>
                <a:cs typeface="Tahoma"/>
              </a:rPr>
              <a:t> </a:t>
            </a:r>
            <a:r>
              <a:rPr sz="2600" spc="15" dirty="0">
                <a:solidFill>
                  <a:srgbClr val="404041"/>
                </a:solidFill>
                <a:latin typeface="Tahoma"/>
                <a:cs typeface="Tahoma"/>
              </a:rPr>
              <a:t>combinations</a:t>
            </a:r>
            <a:r>
              <a:rPr sz="2600" spc="-100" dirty="0">
                <a:solidFill>
                  <a:srgbClr val="404041"/>
                </a:solidFill>
                <a:latin typeface="Tahoma"/>
                <a:cs typeface="Tahoma"/>
              </a:rPr>
              <a:t> </a:t>
            </a:r>
            <a:r>
              <a:rPr sz="2600" spc="5" dirty="0">
                <a:solidFill>
                  <a:srgbClr val="404041"/>
                </a:solidFill>
                <a:latin typeface="Tahoma"/>
                <a:cs typeface="Tahoma"/>
              </a:rPr>
              <a:t>between</a:t>
            </a:r>
            <a:r>
              <a:rPr sz="2600" spc="-90" dirty="0">
                <a:solidFill>
                  <a:srgbClr val="404041"/>
                </a:solidFill>
                <a:latin typeface="Tahoma"/>
                <a:cs typeface="Tahoma"/>
              </a:rPr>
              <a:t> </a:t>
            </a:r>
            <a:r>
              <a:rPr sz="2600" spc="15" dirty="0">
                <a:solidFill>
                  <a:srgbClr val="404041"/>
                </a:solidFill>
                <a:latin typeface="Tahoma"/>
                <a:cs typeface="Tahoma"/>
              </a:rPr>
              <a:t>public</a:t>
            </a:r>
            <a:r>
              <a:rPr sz="2600" spc="-100" dirty="0">
                <a:solidFill>
                  <a:srgbClr val="404041"/>
                </a:solidFill>
                <a:latin typeface="Tahoma"/>
                <a:cs typeface="Tahoma"/>
              </a:rPr>
              <a:t> </a:t>
            </a:r>
            <a:r>
              <a:rPr sz="2600" spc="30" dirty="0">
                <a:solidFill>
                  <a:srgbClr val="404041"/>
                </a:solidFill>
                <a:latin typeface="Tahoma"/>
                <a:cs typeface="Tahoma"/>
              </a:rPr>
              <a:t>and</a:t>
            </a:r>
            <a:r>
              <a:rPr sz="2600" spc="-75" dirty="0">
                <a:solidFill>
                  <a:srgbClr val="404041"/>
                </a:solidFill>
                <a:latin typeface="Tahoma"/>
                <a:cs typeface="Tahoma"/>
              </a:rPr>
              <a:t> </a:t>
            </a:r>
            <a:r>
              <a:rPr sz="2600" spc="-10" dirty="0">
                <a:solidFill>
                  <a:srgbClr val="404041"/>
                </a:solidFill>
                <a:latin typeface="Tahoma"/>
                <a:cs typeface="Tahoma"/>
              </a:rPr>
              <a:t>private</a:t>
            </a:r>
            <a:r>
              <a:rPr sz="2600" spc="-105" dirty="0">
                <a:solidFill>
                  <a:srgbClr val="404041"/>
                </a:solidFill>
                <a:latin typeface="Tahoma"/>
                <a:cs typeface="Tahoma"/>
              </a:rPr>
              <a:t> </a:t>
            </a:r>
            <a:r>
              <a:rPr sz="2600" spc="-5" dirty="0">
                <a:solidFill>
                  <a:srgbClr val="404041"/>
                </a:solidFill>
                <a:latin typeface="Tahoma"/>
                <a:cs typeface="Tahoma"/>
              </a:rPr>
              <a:t>support</a:t>
            </a:r>
            <a:endParaRPr sz="2600">
              <a:latin typeface="Tahoma"/>
              <a:cs typeface="Tahoma"/>
            </a:endParaRPr>
          </a:p>
          <a:p>
            <a:pPr marL="756285" lvl="1" indent="-287020">
              <a:spcBef>
                <a:spcPts val="530"/>
              </a:spcBef>
              <a:buFont typeface="Arial MT"/>
              <a:buChar char="–"/>
              <a:tabLst>
                <a:tab pos="756285" algn="l"/>
                <a:tab pos="756920" algn="l"/>
              </a:tabLst>
            </a:pPr>
            <a:r>
              <a:rPr sz="2200" spc="15" dirty="0">
                <a:solidFill>
                  <a:srgbClr val="404041"/>
                </a:solidFill>
                <a:latin typeface="Tahoma"/>
                <a:cs typeface="Tahoma"/>
              </a:rPr>
              <a:t>Facilitate</a:t>
            </a:r>
            <a:r>
              <a:rPr sz="2200" spc="-70" dirty="0">
                <a:solidFill>
                  <a:srgbClr val="404041"/>
                </a:solidFill>
                <a:latin typeface="Tahoma"/>
                <a:cs typeface="Tahoma"/>
              </a:rPr>
              <a:t> </a:t>
            </a:r>
            <a:r>
              <a:rPr sz="2200" spc="10" dirty="0">
                <a:solidFill>
                  <a:srgbClr val="404041"/>
                </a:solidFill>
                <a:latin typeface="Tahoma"/>
                <a:cs typeface="Tahoma"/>
              </a:rPr>
              <a:t>combinations</a:t>
            </a:r>
            <a:r>
              <a:rPr sz="2200" spc="-45" dirty="0">
                <a:solidFill>
                  <a:srgbClr val="404041"/>
                </a:solidFill>
                <a:latin typeface="Tahoma"/>
                <a:cs typeface="Tahoma"/>
              </a:rPr>
              <a:t> </a:t>
            </a:r>
            <a:r>
              <a:rPr sz="2200" spc="-35" dirty="0">
                <a:solidFill>
                  <a:srgbClr val="404041"/>
                </a:solidFill>
                <a:latin typeface="Tahoma"/>
                <a:cs typeface="Tahoma"/>
              </a:rPr>
              <a:t>of</a:t>
            </a:r>
            <a:r>
              <a:rPr sz="2200" spc="-70" dirty="0">
                <a:solidFill>
                  <a:srgbClr val="404041"/>
                </a:solidFill>
                <a:latin typeface="Tahoma"/>
                <a:cs typeface="Tahoma"/>
              </a:rPr>
              <a:t> </a:t>
            </a:r>
            <a:r>
              <a:rPr sz="2200" spc="10" dirty="0">
                <a:solidFill>
                  <a:srgbClr val="404041"/>
                </a:solidFill>
                <a:latin typeface="Tahoma"/>
                <a:cs typeface="Tahoma"/>
              </a:rPr>
              <a:t>public</a:t>
            </a:r>
            <a:r>
              <a:rPr sz="2200" spc="-70" dirty="0">
                <a:solidFill>
                  <a:srgbClr val="404041"/>
                </a:solidFill>
                <a:latin typeface="Tahoma"/>
                <a:cs typeface="Tahoma"/>
              </a:rPr>
              <a:t> </a:t>
            </a:r>
            <a:r>
              <a:rPr sz="2200" spc="20" dirty="0">
                <a:solidFill>
                  <a:srgbClr val="404041"/>
                </a:solidFill>
                <a:latin typeface="Tahoma"/>
                <a:cs typeface="Tahoma"/>
              </a:rPr>
              <a:t>and</a:t>
            </a:r>
            <a:r>
              <a:rPr sz="2200" spc="-60" dirty="0">
                <a:solidFill>
                  <a:srgbClr val="404041"/>
                </a:solidFill>
                <a:latin typeface="Tahoma"/>
                <a:cs typeface="Tahoma"/>
              </a:rPr>
              <a:t> </a:t>
            </a:r>
            <a:r>
              <a:rPr sz="2200" spc="-10" dirty="0">
                <a:solidFill>
                  <a:srgbClr val="404041"/>
                </a:solidFill>
                <a:latin typeface="Tahoma"/>
                <a:cs typeface="Tahoma"/>
              </a:rPr>
              <a:t>private</a:t>
            </a:r>
            <a:r>
              <a:rPr sz="2200" spc="-55" dirty="0">
                <a:solidFill>
                  <a:srgbClr val="404041"/>
                </a:solidFill>
                <a:latin typeface="Tahoma"/>
                <a:cs typeface="Tahoma"/>
              </a:rPr>
              <a:t> </a:t>
            </a:r>
            <a:r>
              <a:rPr sz="2200" spc="-10" dirty="0">
                <a:solidFill>
                  <a:srgbClr val="404041"/>
                </a:solidFill>
                <a:latin typeface="Tahoma"/>
                <a:cs typeface="Tahoma"/>
              </a:rPr>
              <a:t>interventions</a:t>
            </a:r>
            <a:endParaRPr sz="2200">
              <a:latin typeface="Tahoma"/>
              <a:cs typeface="Tahoma"/>
            </a:endParaRPr>
          </a:p>
          <a:p>
            <a:pPr marL="756285" lvl="1" indent="-287020">
              <a:spcBef>
                <a:spcPts val="530"/>
              </a:spcBef>
              <a:buFont typeface="Arial MT"/>
              <a:buChar char="–"/>
              <a:tabLst>
                <a:tab pos="756285" algn="l"/>
                <a:tab pos="756920" algn="l"/>
              </a:tabLst>
            </a:pPr>
            <a:r>
              <a:rPr sz="2200" spc="20" dirty="0">
                <a:solidFill>
                  <a:srgbClr val="404041"/>
                </a:solidFill>
                <a:latin typeface="Tahoma"/>
                <a:cs typeface="Tahoma"/>
              </a:rPr>
              <a:t>Avoid</a:t>
            </a:r>
            <a:r>
              <a:rPr sz="2200" spc="-85" dirty="0">
                <a:solidFill>
                  <a:srgbClr val="404041"/>
                </a:solidFill>
                <a:latin typeface="Tahoma"/>
                <a:cs typeface="Tahoma"/>
              </a:rPr>
              <a:t> </a:t>
            </a:r>
            <a:r>
              <a:rPr sz="2200" spc="10" dirty="0">
                <a:solidFill>
                  <a:srgbClr val="404041"/>
                </a:solidFill>
                <a:latin typeface="Tahoma"/>
                <a:cs typeface="Tahoma"/>
              </a:rPr>
              <a:t>double</a:t>
            </a:r>
            <a:r>
              <a:rPr sz="2200" spc="-75" dirty="0">
                <a:solidFill>
                  <a:srgbClr val="404041"/>
                </a:solidFill>
                <a:latin typeface="Tahoma"/>
                <a:cs typeface="Tahoma"/>
              </a:rPr>
              <a:t> </a:t>
            </a:r>
            <a:r>
              <a:rPr sz="2200" spc="-20" dirty="0">
                <a:solidFill>
                  <a:srgbClr val="404041"/>
                </a:solidFill>
                <a:latin typeface="Tahoma"/>
                <a:cs typeface="Tahoma"/>
              </a:rPr>
              <a:t>funding</a:t>
            </a:r>
            <a:endParaRPr sz="2200">
              <a:latin typeface="Tahoma"/>
              <a:cs typeface="Tahoma"/>
            </a:endParaRPr>
          </a:p>
          <a:p>
            <a:pPr lvl="1">
              <a:spcBef>
                <a:spcPts val="20"/>
              </a:spcBef>
              <a:buClr>
                <a:srgbClr val="404041"/>
              </a:buClr>
              <a:buFont typeface="Arial MT"/>
              <a:buChar char="–"/>
            </a:pPr>
            <a:endParaRPr sz="3100">
              <a:latin typeface="Tahoma"/>
              <a:cs typeface="Tahoma"/>
            </a:endParaRPr>
          </a:p>
          <a:p>
            <a:pPr marL="355600" marR="205104" indent="-343535">
              <a:spcBef>
                <a:spcPts val="5"/>
              </a:spcBef>
              <a:buFont typeface="Arial MT"/>
              <a:buChar char="•"/>
              <a:tabLst>
                <a:tab pos="355600" algn="l"/>
                <a:tab pos="356235" algn="l"/>
              </a:tabLst>
            </a:pPr>
            <a:r>
              <a:rPr sz="2600" b="1" dirty="0">
                <a:solidFill>
                  <a:srgbClr val="404041"/>
                </a:solidFill>
                <a:latin typeface="Arial"/>
                <a:cs typeface="Arial"/>
              </a:rPr>
              <a:t>End</a:t>
            </a:r>
            <a:r>
              <a:rPr sz="2600" b="1" spc="-5" dirty="0">
                <a:solidFill>
                  <a:srgbClr val="404041"/>
                </a:solidFill>
                <a:latin typeface="Arial"/>
                <a:cs typeface="Arial"/>
              </a:rPr>
              <a:t> </a:t>
            </a:r>
            <a:r>
              <a:rPr sz="2600" b="1" dirty="0">
                <a:solidFill>
                  <a:srgbClr val="404041"/>
                </a:solidFill>
                <a:latin typeface="Arial"/>
                <a:cs typeface="Arial"/>
              </a:rPr>
              <a:t>use</a:t>
            </a:r>
            <a:r>
              <a:rPr sz="2600" b="1" spc="-5" dirty="0">
                <a:solidFill>
                  <a:srgbClr val="404041"/>
                </a:solidFill>
                <a:latin typeface="Arial"/>
                <a:cs typeface="Arial"/>
              </a:rPr>
              <a:t> </a:t>
            </a:r>
            <a:r>
              <a:rPr sz="2600" b="1" dirty="0">
                <a:solidFill>
                  <a:srgbClr val="404041"/>
                </a:solidFill>
                <a:latin typeface="Arial"/>
                <a:cs typeface="Arial"/>
              </a:rPr>
              <a:t>claims:</a:t>
            </a:r>
            <a:r>
              <a:rPr sz="2600" b="1" spc="15" dirty="0">
                <a:solidFill>
                  <a:srgbClr val="404041"/>
                </a:solidFill>
                <a:latin typeface="Arial"/>
                <a:cs typeface="Arial"/>
              </a:rPr>
              <a:t> </a:t>
            </a:r>
            <a:r>
              <a:rPr sz="2600" spc="40" dirty="0">
                <a:solidFill>
                  <a:srgbClr val="404041"/>
                </a:solidFill>
                <a:latin typeface="Tahoma"/>
                <a:cs typeface="Tahoma"/>
              </a:rPr>
              <a:t>need</a:t>
            </a:r>
            <a:r>
              <a:rPr sz="2600" spc="-95" dirty="0">
                <a:solidFill>
                  <a:srgbClr val="404041"/>
                </a:solidFill>
                <a:latin typeface="Tahoma"/>
                <a:cs typeface="Tahoma"/>
              </a:rPr>
              <a:t> </a:t>
            </a:r>
            <a:r>
              <a:rPr sz="2600" spc="-55" dirty="0">
                <a:solidFill>
                  <a:srgbClr val="404041"/>
                </a:solidFill>
                <a:latin typeface="Tahoma"/>
                <a:cs typeface="Tahoma"/>
              </a:rPr>
              <a:t>to</a:t>
            </a:r>
            <a:r>
              <a:rPr sz="2600" spc="-80" dirty="0">
                <a:solidFill>
                  <a:srgbClr val="404041"/>
                </a:solidFill>
                <a:latin typeface="Tahoma"/>
                <a:cs typeface="Tahoma"/>
              </a:rPr>
              <a:t> </a:t>
            </a:r>
            <a:r>
              <a:rPr sz="2600" spc="-5" dirty="0">
                <a:solidFill>
                  <a:srgbClr val="404041"/>
                </a:solidFill>
                <a:latin typeface="Tahoma"/>
                <a:cs typeface="Tahoma"/>
              </a:rPr>
              <a:t>clarify</a:t>
            </a:r>
            <a:r>
              <a:rPr sz="2600" spc="-105" dirty="0">
                <a:solidFill>
                  <a:srgbClr val="404041"/>
                </a:solidFill>
                <a:latin typeface="Tahoma"/>
                <a:cs typeface="Tahoma"/>
              </a:rPr>
              <a:t> </a:t>
            </a:r>
            <a:r>
              <a:rPr sz="2600" spc="5" dirty="0">
                <a:solidFill>
                  <a:srgbClr val="404041"/>
                </a:solidFill>
                <a:latin typeface="Tahoma"/>
                <a:cs typeface="Tahoma"/>
              </a:rPr>
              <a:t>between</a:t>
            </a:r>
            <a:r>
              <a:rPr sz="2600" spc="-90" dirty="0">
                <a:solidFill>
                  <a:srgbClr val="404041"/>
                </a:solidFill>
                <a:latin typeface="Tahoma"/>
                <a:cs typeface="Tahoma"/>
              </a:rPr>
              <a:t> </a:t>
            </a:r>
            <a:r>
              <a:rPr sz="2600" spc="-10" dirty="0">
                <a:solidFill>
                  <a:srgbClr val="404041"/>
                </a:solidFill>
                <a:latin typeface="Tahoma"/>
                <a:cs typeface="Tahoma"/>
              </a:rPr>
              <a:t>regulatory </a:t>
            </a:r>
            <a:r>
              <a:rPr sz="2600" spc="-795" dirty="0">
                <a:solidFill>
                  <a:srgbClr val="404041"/>
                </a:solidFill>
                <a:latin typeface="Tahoma"/>
                <a:cs typeface="Tahoma"/>
              </a:rPr>
              <a:t> </a:t>
            </a:r>
            <a:r>
              <a:rPr sz="2600" spc="5" dirty="0">
                <a:solidFill>
                  <a:srgbClr val="404041"/>
                </a:solidFill>
                <a:latin typeface="Tahoma"/>
                <a:cs typeface="Tahoma"/>
              </a:rPr>
              <a:t>accountability </a:t>
            </a:r>
            <a:r>
              <a:rPr sz="2600" spc="-275" dirty="0">
                <a:solidFill>
                  <a:srgbClr val="404041"/>
                </a:solidFill>
                <a:latin typeface="Tahoma"/>
                <a:cs typeface="Tahoma"/>
              </a:rPr>
              <a:t>/</a:t>
            </a:r>
            <a:r>
              <a:rPr sz="2600" spc="-270" dirty="0">
                <a:solidFill>
                  <a:srgbClr val="404041"/>
                </a:solidFill>
                <a:latin typeface="Tahoma"/>
                <a:cs typeface="Tahoma"/>
              </a:rPr>
              <a:t> </a:t>
            </a:r>
            <a:r>
              <a:rPr sz="2600" spc="-15" dirty="0">
                <a:solidFill>
                  <a:srgbClr val="404041"/>
                </a:solidFill>
                <a:latin typeface="Tahoma"/>
                <a:cs typeface="Tahoma"/>
              </a:rPr>
              <a:t>voluntary </a:t>
            </a:r>
            <a:r>
              <a:rPr sz="2600" dirty="0">
                <a:solidFill>
                  <a:srgbClr val="404041"/>
                </a:solidFill>
                <a:latin typeface="Tahoma"/>
                <a:cs typeface="Tahoma"/>
              </a:rPr>
              <a:t>commitments </a:t>
            </a:r>
            <a:r>
              <a:rPr sz="2600" spc="-275" dirty="0">
                <a:solidFill>
                  <a:srgbClr val="404041"/>
                </a:solidFill>
                <a:latin typeface="Tahoma"/>
                <a:cs typeface="Tahoma"/>
              </a:rPr>
              <a:t>/</a:t>
            </a:r>
            <a:r>
              <a:rPr sz="2600" spc="-270" dirty="0">
                <a:solidFill>
                  <a:srgbClr val="404041"/>
                </a:solidFill>
                <a:latin typeface="Tahoma"/>
                <a:cs typeface="Tahoma"/>
              </a:rPr>
              <a:t> </a:t>
            </a:r>
            <a:r>
              <a:rPr sz="2600" spc="30" dirty="0">
                <a:solidFill>
                  <a:srgbClr val="404041"/>
                </a:solidFill>
                <a:latin typeface="Tahoma"/>
                <a:cs typeface="Tahoma"/>
              </a:rPr>
              <a:t>Corporate </a:t>
            </a:r>
            <a:r>
              <a:rPr sz="2600" spc="-800" dirty="0">
                <a:solidFill>
                  <a:srgbClr val="404041"/>
                </a:solidFill>
                <a:latin typeface="Tahoma"/>
                <a:cs typeface="Tahoma"/>
              </a:rPr>
              <a:t> </a:t>
            </a:r>
            <a:r>
              <a:rPr sz="2600" spc="5" dirty="0">
                <a:solidFill>
                  <a:srgbClr val="404041"/>
                </a:solidFill>
                <a:latin typeface="Tahoma"/>
                <a:cs typeface="Tahoma"/>
              </a:rPr>
              <a:t>sustainability</a:t>
            </a:r>
            <a:r>
              <a:rPr sz="2600" spc="-105" dirty="0">
                <a:solidFill>
                  <a:srgbClr val="404041"/>
                </a:solidFill>
                <a:latin typeface="Tahoma"/>
                <a:cs typeface="Tahoma"/>
              </a:rPr>
              <a:t> </a:t>
            </a:r>
            <a:r>
              <a:rPr sz="2600" spc="-20" dirty="0">
                <a:solidFill>
                  <a:srgbClr val="404041"/>
                </a:solidFill>
                <a:latin typeface="Tahoma"/>
                <a:cs typeface="Tahoma"/>
              </a:rPr>
              <a:t>reporting</a:t>
            </a:r>
            <a:endParaRPr sz="2600">
              <a:latin typeface="Tahoma"/>
              <a:cs typeface="Tahoma"/>
            </a:endParaRPr>
          </a:p>
          <a:p>
            <a:pPr marL="756285" lvl="1" indent="-287020">
              <a:spcBef>
                <a:spcPts val="530"/>
              </a:spcBef>
              <a:buFont typeface="Arial MT"/>
              <a:buChar char="–"/>
              <a:tabLst>
                <a:tab pos="756285" algn="l"/>
                <a:tab pos="756920" algn="l"/>
              </a:tabLst>
            </a:pPr>
            <a:r>
              <a:rPr sz="2200" spc="40" dirty="0">
                <a:solidFill>
                  <a:srgbClr val="404041"/>
                </a:solidFill>
                <a:latin typeface="Tahoma"/>
                <a:cs typeface="Tahoma"/>
              </a:rPr>
              <a:t>Establish</a:t>
            </a:r>
            <a:r>
              <a:rPr sz="2200" spc="-90" dirty="0">
                <a:solidFill>
                  <a:srgbClr val="404041"/>
                </a:solidFill>
                <a:latin typeface="Tahoma"/>
                <a:cs typeface="Tahoma"/>
              </a:rPr>
              <a:t> </a:t>
            </a:r>
            <a:r>
              <a:rPr sz="2200" dirty="0">
                <a:solidFill>
                  <a:srgbClr val="404041"/>
                </a:solidFill>
                <a:latin typeface="Tahoma"/>
                <a:cs typeface="Tahoma"/>
              </a:rPr>
              <a:t>pragmatic</a:t>
            </a:r>
            <a:r>
              <a:rPr sz="2200" spc="-65" dirty="0">
                <a:solidFill>
                  <a:srgbClr val="404041"/>
                </a:solidFill>
                <a:latin typeface="Tahoma"/>
                <a:cs typeface="Tahoma"/>
              </a:rPr>
              <a:t> </a:t>
            </a:r>
            <a:r>
              <a:rPr sz="2200" spc="20" dirty="0">
                <a:solidFill>
                  <a:srgbClr val="404041"/>
                </a:solidFill>
                <a:latin typeface="Tahoma"/>
                <a:cs typeface="Tahoma"/>
              </a:rPr>
              <a:t>and</a:t>
            </a:r>
            <a:r>
              <a:rPr sz="2200" spc="-80" dirty="0">
                <a:solidFill>
                  <a:srgbClr val="404041"/>
                </a:solidFill>
                <a:latin typeface="Tahoma"/>
                <a:cs typeface="Tahoma"/>
              </a:rPr>
              <a:t> </a:t>
            </a:r>
            <a:r>
              <a:rPr sz="2200" spc="5" dirty="0">
                <a:solidFill>
                  <a:srgbClr val="404041"/>
                </a:solidFill>
                <a:latin typeface="Tahoma"/>
                <a:cs typeface="Tahoma"/>
              </a:rPr>
              <a:t>coherent</a:t>
            </a:r>
            <a:r>
              <a:rPr sz="2200" spc="-65" dirty="0">
                <a:solidFill>
                  <a:srgbClr val="404041"/>
                </a:solidFill>
                <a:latin typeface="Tahoma"/>
                <a:cs typeface="Tahoma"/>
              </a:rPr>
              <a:t> </a:t>
            </a:r>
            <a:r>
              <a:rPr sz="2200" spc="10" dirty="0">
                <a:solidFill>
                  <a:srgbClr val="404041"/>
                </a:solidFill>
                <a:latin typeface="Tahoma"/>
                <a:cs typeface="Tahoma"/>
              </a:rPr>
              <a:t>accounting</a:t>
            </a:r>
            <a:r>
              <a:rPr sz="2200" spc="-70" dirty="0">
                <a:solidFill>
                  <a:srgbClr val="404041"/>
                </a:solidFill>
                <a:latin typeface="Tahoma"/>
                <a:cs typeface="Tahoma"/>
              </a:rPr>
              <a:t> </a:t>
            </a:r>
            <a:r>
              <a:rPr sz="2200" dirty="0">
                <a:solidFill>
                  <a:srgbClr val="404041"/>
                </a:solidFill>
                <a:latin typeface="Tahoma"/>
                <a:cs typeface="Tahoma"/>
              </a:rPr>
              <a:t>frameworks</a:t>
            </a:r>
            <a:endParaRPr sz="2200">
              <a:latin typeface="Tahoma"/>
              <a:cs typeface="Tahoma"/>
            </a:endParaRPr>
          </a:p>
          <a:p>
            <a:pPr marL="756285" lvl="1" indent="-287020">
              <a:spcBef>
                <a:spcPts val="530"/>
              </a:spcBef>
              <a:buFont typeface="Arial MT"/>
              <a:buChar char="–"/>
              <a:tabLst>
                <a:tab pos="756285" algn="l"/>
                <a:tab pos="756920" algn="l"/>
              </a:tabLst>
            </a:pPr>
            <a:r>
              <a:rPr sz="2200" dirty="0">
                <a:solidFill>
                  <a:srgbClr val="404041"/>
                </a:solidFill>
                <a:latin typeface="Tahoma"/>
                <a:cs typeface="Tahoma"/>
              </a:rPr>
              <a:t>Legitimate</a:t>
            </a:r>
            <a:r>
              <a:rPr sz="2200" spc="-55" dirty="0">
                <a:solidFill>
                  <a:srgbClr val="404041"/>
                </a:solidFill>
                <a:latin typeface="Tahoma"/>
                <a:cs typeface="Tahoma"/>
              </a:rPr>
              <a:t> </a:t>
            </a:r>
            <a:r>
              <a:rPr sz="2200" spc="10" dirty="0">
                <a:solidFill>
                  <a:srgbClr val="404041"/>
                </a:solidFill>
                <a:latin typeface="Tahoma"/>
                <a:cs typeface="Tahoma"/>
              </a:rPr>
              <a:t>double</a:t>
            </a:r>
            <a:r>
              <a:rPr sz="2200" spc="-65" dirty="0">
                <a:solidFill>
                  <a:srgbClr val="404041"/>
                </a:solidFill>
                <a:latin typeface="Tahoma"/>
                <a:cs typeface="Tahoma"/>
              </a:rPr>
              <a:t> </a:t>
            </a:r>
            <a:r>
              <a:rPr sz="2200" spc="10" dirty="0">
                <a:solidFill>
                  <a:srgbClr val="404041"/>
                </a:solidFill>
                <a:latin typeface="Tahoma"/>
                <a:cs typeface="Tahoma"/>
              </a:rPr>
              <a:t>claiming</a:t>
            </a:r>
            <a:r>
              <a:rPr sz="2200" spc="-60" dirty="0">
                <a:solidFill>
                  <a:srgbClr val="404041"/>
                </a:solidFill>
                <a:latin typeface="Tahoma"/>
                <a:cs typeface="Tahoma"/>
              </a:rPr>
              <a:t> </a:t>
            </a:r>
            <a:r>
              <a:rPr sz="2200" spc="-20" dirty="0">
                <a:solidFill>
                  <a:srgbClr val="404041"/>
                </a:solidFill>
                <a:latin typeface="Tahoma"/>
                <a:cs typeface="Tahoma"/>
              </a:rPr>
              <a:t>(state</a:t>
            </a:r>
            <a:r>
              <a:rPr sz="2200" spc="-75" dirty="0">
                <a:solidFill>
                  <a:srgbClr val="404041"/>
                </a:solidFill>
                <a:latin typeface="Tahoma"/>
                <a:cs typeface="Tahoma"/>
              </a:rPr>
              <a:t> </a:t>
            </a:r>
            <a:r>
              <a:rPr sz="2200" spc="-35" dirty="0">
                <a:solidFill>
                  <a:srgbClr val="404041"/>
                </a:solidFill>
                <a:latin typeface="Tahoma"/>
                <a:cs typeface="Tahoma"/>
              </a:rPr>
              <a:t>/voluntary</a:t>
            </a:r>
            <a:r>
              <a:rPr sz="2200" spc="-45" dirty="0">
                <a:solidFill>
                  <a:srgbClr val="404041"/>
                </a:solidFill>
                <a:latin typeface="Tahoma"/>
                <a:cs typeface="Tahoma"/>
              </a:rPr>
              <a:t> </a:t>
            </a:r>
            <a:r>
              <a:rPr sz="2200" spc="-30" dirty="0">
                <a:solidFill>
                  <a:srgbClr val="404041"/>
                </a:solidFill>
                <a:latin typeface="Tahoma"/>
                <a:cs typeface="Tahoma"/>
              </a:rPr>
              <a:t>buyer;</a:t>
            </a:r>
            <a:r>
              <a:rPr sz="2200" spc="-40" dirty="0">
                <a:solidFill>
                  <a:srgbClr val="404041"/>
                </a:solidFill>
                <a:latin typeface="Tahoma"/>
                <a:cs typeface="Tahoma"/>
              </a:rPr>
              <a:t> </a:t>
            </a:r>
            <a:r>
              <a:rPr sz="2200" dirty="0">
                <a:solidFill>
                  <a:srgbClr val="404041"/>
                </a:solidFill>
                <a:latin typeface="Tahoma"/>
                <a:cs typeface="Tahoma"/>
              </a:rPr>
              <a:t>between</a:t>
            </a:r>
            <a:endParaRPr sz="2200">
              <a:latin typeface="Tahoma"/>
              <a:cs typeface="Tahoma"/>
            </a:endParaRPr>
          </a:p>
          <a:p>
            <a:pPr marL="756285"/>
            <a:r>
              <a:rPr sz="2200" spc="20" dirty="0">
                <a:solidFill>
                  <a:srgbClr val="404041"/>
                </a:solidFill>
                <a:latin typeface="Tahoma"/>
                <a:cs typeface="Tahoma"/>
              </a:rPr>
              <a:t>value</a:t>
            </a:r>
            <a:r>
              <a:rPr sz="2200" spc="-80" dirty="0">
                <a:solidFill>
                  <a:srgbClr val="404041"/>
                </a:solidFill>
                <a:latin typeface="Tahoma"/>
                <a:cs typeface="Tahoma"/>
              </a:rPr>
              <a:t> </a:t>
            </a:r>
            <a:r>
              <a:rPr sz="2200" spc="25" dirty="0">
                <a:solidFill>
                  <a:srgbClr val="404041"/>
                </a:solidFill>
                <a:latin typeface="Tahoma"/>
                <a:cs typeface="Tahoma"/>
              </a:rPr>
              <a:t>chain</a:t>
            </a:r>
            <a:r>
              <a:rPr sz="2200" spc="-100" dirty="0">
                <a:solidFill>
                  <a:srgbClr val="404041"/>
                </a:solidFill>
                <a:latin typeface="Tahoma"/>
                <a:cs typeface="Tahoma"/>
              </a:rPr>
              <a:t> </a:t>
            </a:r>
            <a:r>
              <a:rPr sz="2200" spc="10" dirty="0">
                <a:solidFill>
                  <a:srgbClr val="404041"/>
                </a:solidFill>
                <a:latin typeface="Tahoma"/>
                <a:cs typeface="Tahoma"/>
              </a:rPr>
              <a:t>stakeholders)</a:t>
            </a:r>
            <a:endParaRPr sz="2200">
              <a:latin typeface="Tahoma"/>
              <a:cs typeface="Tahoma"/>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16101" y="1457325"/>
            <a:ext cx="8448675" cy="4584700"/>
          </a:xfrm>
          <a:prstGeom prst="rect">
            <a:avLst/>
          </a:prstGeom>
        </p:spPr>
        <p:txBody>
          <a:bodyPr vert="horz" wrap="square" lIns="0" tIns="12700" rIns="0" bIns="0" rtlCol="0">
            <a:spAutoFit/>
          </a:bodyPr>
          <a:lstStyle/>
          <a:p>
            <a:pPr marL="393700" indent="-343535">
              <a:spcBef>
                <a:spcPts val="100"/>
              </a:spcBef>
              <a:buClr>
                <a:srgbClr val="404041"/>
              </a:buClr>
              <a:buFont typeface="Arial MT"/>
              <a:buChar char="•"/>
              <a:tabLst>
                <a:tab pos="393700" algn="l"/>
                <a:tab pos="394335" algn="l"/>
              </a:tabLst>
            </a:pPr>
            <a:r>
              <a:rPr spc="5" dirty="0">
                <a:solidFill>
                  <a:srgbClr val="404041"/>
                </a:solidFill>
                <a:latin typeface="Tahoma"/>
                <a:cs typeface="Tahoma"/>
              </a:rPr>
              <a:t>What</a:t>
            </a:r>
            <a:r>
              <a:rPr spc="-60" dirty="0">
                <a:solidFill>
                  <a:srgbClr val="404041"/>
                </a:solidFill>
                <a:latin typeface="Tahoma"/>
                <a:cs typeface="Tahoma"/>
              </a:rPr>
              <a:t> </a:t>
            </a:r>
            <a:r>
              <a:rPr spc="20" dirty="0">
                <a:solidFill>
                  <a:srgbClr val="404041"/>
                </a:solidFill>
                <a:latin typeface="Tahoma"/>
                <a:cs typeface="Tahoma"/>
              </a:rPr>
              <a:t>are</a:t>
            </a:r>
            <a:r>
              <a:rPr spc="-70" dirty="0">
                <a:solidFill>
                  <a:srgbClr val="404041"/>
                </a:solidFill>
                <a:latin typeface="Tahoma"/>
                <a:cs typeface="Tahoma"/>
              </a:rPr>
              <a:t> </a:t>
            </a:r>
            <a:r>
              <a:rPr spc="-20" dirty="0">
                <a:solidFill>
                  <a:srgbClr val="404041"/>
                </a:solidFill>
                <a:latin typeface="Tahoma"/>
                <a:cs typeface="Tahoma"/>
              </a:rPr>
              <a:t>the</a:t>
            </a:r>
            <a:r>
              <a:rPr spc="-60" dirty="0">
                <a:solidFill>
                  <a:srgbClr val="404041"/>
                </a:solidFill>
                <a:latin typeface="Tahoma"/>
                <a:cs typeface="Tahoma"/>
              </a:rPr>
              <a:t> </a:t>
            </a:r>
            <a:r>
              <a:rPr spc="-15" dirty="0">
                <a:solidFill>
                  <a:srgbClr val="404041"/>
                </a:solidFill>
                <a:latin typeface="Tahoma"/>
                <a:cs typeface="Tahoma"/>
              </a:rPr>
              <a:t>difficulties</a:t>
            </a:r>
            <a:r>
              <a:rPr spc="-45" dirty="0">
                <a:solidFill>
                  <a:srgbClr val="404041"/>
                </a:solidFill>
                <a:latin typeface="Tahoma"/>
                <a:cs typeface="Tahoma"/>
              </a:rPr>
              <a:t> </a:t>
            </a:r>
            <a:r>
              <a:rPr spc="-40" dirty="0">
                <a:solidFill>
                  <a:srgbClr val="404041"/>
                </a:solidFill>
                <a:latin typeface="Tahoma"/>
                <a:cs typeface="Tahoma"/>
              </a:rPr>
              <a:t>to</a:t>
            </a:r>
            <a:r>
              <a:rPr spc="-60" dirty="0">
                <a:solidFill>
                  <a:srgbClr val="404041"/>
                </a:solidFill>
                <a:latin typeface="Tahoma"/>
                <a:cs typeface="Tahoma"/>
              </a:rPr>
              <a:t> </a:t>
            </a:r>
            <a:r>
              <a:rPr spc="5" dirty="0">
                <a:solidFill>
                  <a:srgbClr val="404041"/>
                </a:solidFill>
                <a:latin typeface="Tahoma"/>
                <a:cs typeface="Tahoma"/>
              </a:rPr>
              <a:t>finance</a:t>
            </a:r>
            <a:r>
              <a:rPr spc="-40" dirty="0">
                <a:solidFill>
                  <a:srgbClr val="404041"/>
                </a:solidFill>
                <a:latin typeface="Tahoma"/>
                <a:cs typeface="Tahoma"/>
              </a:rPr>
              <a:t> </a:t>
            </a:r>
            <a:r>
              <a:rPr spc="15" dirty="0">
                <a:solidFill>
                  <a:srgbClr val="404041"/>
                </a:solidFill>
                <a:latin typeface="Tahoma"/>
                <a:cs typeface="Tahoma"/>
              </a:rPr>
              <a:t>carbon</a:t>
            </a:r>
            <a:r>
              <a:rPr spc="-55" dirty="0">
                <a:solidFill>
                  <a:srgbClr val="404041"/>
                </a:solidFill>
                <a:latin typeface="Tahoma"/>
                <a:cs typeface="Tahoma"/>
              </a:rPr>
              <a:t> </a:t>
            </a:r>
            <a:r>
              <a:rPr spc="10" dirty="0">
                <a:solidFill>
                  <a:srgbClr val="404041"/>
                </a:solidFill>
                <a:latin typeface="Tahoma"/>
                <a:cs typeface="Tahoma"/>
              </a:rPr>
              <a:t>projects?</a:t>
            </a:r>
            <a:endParaRPr>
              <a:latin typeface="Tahoma"/>
              <a:cs typeface="Tahoma"/>
            </a:endParaRPr>
          </a:p>
          <a:p>
            <a:pPr marL="794385" lvl="1" indent="-287020">
              <a:spcBef>
                <a:spcPts val="10"/>
              </a:spcBef>
              <a:buFont typeface="Arial MT"/>
              <a:buChar char="–"/>
              <a:tabLst>
                <a:tab pos="794385" algn="l"/>
                <a:tab pos="795020" algn="l"/>
              </a:tabLst>
            </a:pPr>
            <a:r>
              <a:rPr sz="1500" spc="10" dirty="0">
                <a:solidFill>
                  <a:srgbClr val="404041"/>
                </a:solidFill>
                <a:latin typeface="Tahoma"/>
                <a:cs typeface="Tahoma"/>
              </a:rPr>
              <a:t>What</a:t>
            </a:r>
            <a:r>
              <a:rPr sz="1500" spc="-95" dirty="0">
                <a:solidFill>
                  <a:srgbClr val="404041"/>
                </a:solidFill>
                <a:latin typeface="Tahoma"/>
                <a:cs typeface="Tahoma"/>
              </a:rPr>
              <a:t> </a:t>
            </a:r>
            <a:r>
              <a:rPr sz="1500" dirty="0">
                <a:solidFill>
                  <a:srgbClr val="404041"/>
                </a:solidFill>
                <a:latin typeface="Tahoma"/>
                <a:cs typeface="Tahoma"/>
              </a:rPr>
              <a:t>kind</a:t>
            </a:r>
            <a:r>
              <a:rPr sz="1500" spc="-55" dirty="0">
                <a:solidFill>
                  <a:srgbClr val="404041"/>
                </a:solidFill>
                <a:latin typeface="Tahoma"/>
                <a:cs typeface="Tahoma"/>
              </a:rPr>
              <a:t> </a:t>
            </a:r>
            <a:r>
              <a:rPr sz="1500" spc="-25" dirty="0">
                <a:solidFill>
                  <a:srgbClr val="404041"/>
                </a:solidFill>
                <a:latin typeface="Tahoma"/>
                <a:cs typeface="Tahoma"/>
              </a:rPr>
              <a:t>of</a:t>
            </a:r>
            <a:r>
              <a:rPr sz="1500" spc="-65" dirty="0">
                <a:solidFill>
                  <a:srgbClr val="404041"/>
                </a:solidFill>
                <a:latin typeface="Tahoma"/>
                <a:cs typeface="Tahoma"/>
              </a:rPr>
              <a:t> </a:t>
            </a:r>
            <a:r>
              <a:rPr sz="1500" spc="-10" dirty="0">
                <a:solidFill>
                  <a:srgbClr val="404041"/>
                </a:solidFill>
                <a:latin typeface="Tahoma"/>
                <a:cs typeface="Tahoma"/>
              </a:rPr>
              <a:t>funding</a:t>
            </a:r>
            <a:r>
              <a:rPr sz="1500" spc="-70" dirty="0">
                <a:solidFill>
                  <a:srgbClr val="404041"/>
                </a:solidFill>
                <a:latin typeface="Tahoma"/>
                <a:cs typeface="Tahoma"/>
              </a:rPr>
              <a:t> </a:t>
            </a:r>
            <a:r>
              <a:rPr sz="1500" spc="25" dirty="0">
                <a:solidFill>
                  <a:srgbClr val="404041"/>
                </a:solidFill>
                <a:latin typeface="Tahoma"/>
                <a:cs typeface="Tahoma"/>
              </a:rPr>
              <a:t>mechanisms</a:t>
            </a:r>
            <a:r>
              <a:rPr sz="1500" spc="-55" dirty="0">
                <a:solidFill>
                  <a:srgbClr val="404041"/>
                </a:solidFill>
                <a:latin typeface="Tahoma"/>
                <a:cs typeface="Tahoma"/>
              </a:rPr>
              <a:t> </a:t>
            </a:r>
            <a:r>
              <a:rPr sz="1500" spc="10" dirty="0">
                <a:solidFill>
                  <a:srgbClr val="404041"/>
                </a:solidFill>
                <a:latin typeface="Tahoma"/>
                <a:cs typeface="Tahoma"/>
              </a:rPr>
              <a:t>do</a:t>
            </a:r>
            <a:r>
              <a:rPr sz="1500" spc="-70" dirty="0">
                <a:solidFill>
                  <a:srgbClr val="404041"/>
                </a:solidFill>
                <a:latin typeface="Tahoma"/>
                <a:cs typeface="Tahoma"/>
              </a:rPr>
              <a:t> </a:t>
            </a:r>
            <a:r>
              <a:rPr sz="1500" dirty="0">
                <a:solidFill>
                  <a:srgbClr val="404041"/>
                </a:solidFill>
                <a:latin typeface="Tahoma"/>
                <a:cs typeface="Tahoma"/>
              </a:rPr>
              <a:t>you</a:t>
            </a:r>
            <a:r>
              <a:rPr sz="1500" spc="-25" dirty="0">
                <a:solidFill>
                  <a:srgbClr val="404041"/>
                </a:solidFill>
                <a:latin typeface="Tahoma"/>
                <a:cs typeface="Tahoma"/>
              </a:rPr>
              <a:t> </a:t>
            </a:r>
            <a:r>
              <a:rPr sz="1500" spc="60" dirty="0">
                <a:solidFill>
                  <a:srgbClr val="404041"/>
                </a:solidFill>
                <a:latin typeface="Tahoma"/>
                <a:cs typeface="Tahoma"/>
              </a:rPr>
              <a:t>use?</a:t>
            </a:r>
            <a:r>
              <a:rPr sz="1500" spc="-65" dirty="0">
                <a:solidFill>
                  <a:srgbClr val="404041"/>
                </a:solidFill>
                <a:latin typeface="Tahoma"/>
                <a:cs typeface="Tahoma"/>
              </a:rPr>
              <a:t> </a:t>
            </a:r>
            <a:r>
              <a:rPr sz="1500" spc="-25" dirty="0">
                <a:solidFill>
                  <a:srgbClr val="404041"/>
                </a:solidFill>
                <a:latin typeface="Tahoma"/>
                <a:cs typeface="Tahoma"/>
              </a:rPr>
              <a:t>(type</a:t>
            </a:r>
            <a:r>
              <a:rPr sz="1500" spc="-50" dirty="0">
                <a:solidFill>
                  <a:srgbClr val="404041"/>
                </a:solidFill>
                <a:latin typeface="Tahoma"/>
                <a:cs typeface="Tahoma"/>
              </a:rPr>
              <a:t> </a:t>
            </a:r>
            <a:r>
              <a:rPr sz="1500" spc="-20" dirty="0">
                <a:solidFill>
                  <a:srgbClr val="404041"/>
                </a:solidFill>
                <a:latin typeface="Tahoma"/>
                <a:cs typeface="Tahoma"/>
              </a:rPr>
              <a:t>of</a:t>
            </a:r>
            <a:r>
              <a:rPr sz="1500" spc="-65" dirty="0">
                <a:solidFill>
                  <a:srgbClr val="404041"/>
                </a:solidFill>
                <a:latin typeface="Tahoma"/>
                <a:cs typeface="Tahoma"/>
              </a:rPr>
              <a:t> </a:t>
            </a:r>
            <a:r>
              <a:rPr sz="1500" spc="-15" dirty="0">
                <a:solidFill>
                  <a:srgbClr val="404041"/>
                </a:solidFill>
                <a:latin typeface="Tahoma"/>
                <a:cs typeface="Tahoma"/>
              </a:rPr>
              <a:t>financer/</a:t>
            </a:r>
            <a:r>
              <a:rPr sz="1500" spc="-80" dirty="0">
                <a:solidFill>
                  <a:srgbClr val="404041"/>
                </a:solidFill>
                <a:latin typeface="Tahoma"/>
                <a:cs typeface="Tahoma"/>
              </a:rPr>
              <a:t> </a:t>
            </a:r>
            <a:r>
              <a:rPr sz="1500" spc="-15" dirty="0">
                <a:solidFill>
                  <a:srgbClr val="404041"/>
                </a:solidFill>
                <a:latin typeface="Tahoma"/>
                <a:cs typeface="Tahoma"/>
              </a:rPr>
              <a:t>instrument)</a:t>
            </a:r>
            <a:endParaRPr sz="1500">
              <a:latin typeface="Tahoma"/>
              <a:cs typeface="Tahoma"/>
            </a:endParaRPr>
          </a:p>
          <a:p>
            <a:pPr marL="794385" marR="739140" lvl="1" indent="-287020">
              <a:lnSpc>
                <a:spcPct val="80000"/>
              </a:lnSpc>
              <a:spcBef>
                <a:spcPts val="360"/>
              </a:spcBef>
              <a:buFont typeface="Arial MT"/>
              <a:buChar char="–"/>
              <a:tabLst>
                <a:tab pos="794385" algn="l"/>
                <a:tab pos="795020" algn="l"/>
              </a:tabLst>
            </a:pPr>
            <a:r>
              <a:rPr sz="1500" spc="40" dirty="0">
                <a:solidFill>
                  <a:srgbClr val="404041"/>
                </a:solidFill>
                <a:latin typeface="Tahoma"/>
                <a:cs typeface="Tahoma"/>
              </a:rPr>
              <a:t>Do</a:t>
            </a:r>
            <a:r>
              <a:rPr sz="1500" spc="-40" dirty="0">
                <a:solidFill>
                  <a:srgbClr val="404041"/>
                </a:solidFill>
                <a:latin typeface="Tahoma"/>
                <a:cs typeface="Tahoma"/>
              </a:rPr>
              <a:t> </a:t>
            </a:r>
            <a:r>
              <a:rPr sz="1500" dirty="0">
                <a:solidFill>
                  <a:srgbClr val="404041"/>
                </a:solidFill>
                <a:latin typeface="Tahoma"/>
                <a:cs typeface="Tahoma"/>
              </a:rPr>
              <a:t>you</a:t>
            </a:r>
            <a:r>
              <a:rPr sz="1500" spc="-40" dirty="0">
                <a:solidFill>
                  <a:srgbClr val="404041"/>
                </a:solidFill>
                <a:latin typeface="Tahoma"/>
                <a:cs typeface="Tahoma"/>
              </a:rPr>
              <a:t> </a:t>
            </a:r>
            <a:r>
              <a:rPr sz="1500" spc="40" dirty="0">
                <a:solidFill>
                  <a:srgbClr val="404041"/>
                </a:solidFill>
                <a:latin typeface="Tahoma"/>
                <a:cs typeface="Tahoma"/>
              </a:rPr>
              <a:t>use</a:t>
            </a:r>
            <a:r>
              <a:rPr sz="1500" spc="-50" dirty="0">
                <a:solidFill>
                  <a:srgbClr val="404041"/>
                </a:solidFill>
                <a:latin typeface="Tahoma"/>
                <a:cs typeface="Tahoma"/>
              </a:rPr>
              <a:t> </a:t>
            </a:r>
            <a:r>
              <a:rPr sz="1500" spc="45" dirty="0">
                <a:solidFill>
                  <a:srgbClr val="404041"/>
                </a:solidFill>
                <a:latin typeface="Tahoma"/>
                <a:cs typeface="Tahoma"/>
              </a:rPr>
              <a:t>a</a:t>
            </a:r>
            <a:r>
              <a:rPr sz="1500" spc="-50" dirty="0">
                <a:solidFill>
                  <a:srgbClr val="404041"/>
                </a:solidFill>
                <a:latin typeface="Tahoma"/>
                <a:cs typeface="Tahoma"/>
              </a:rPr>
              <a:t> </a:t>
            </a:r>
            <a:r>
              <a:rPr sz="1500" dirty="0">
                <a:solidFill>
                  <a:srgbClr val="404041"/>
                </a:solidFill>
                <a:latin typeface="Tahoma"/>
                <a:cs typeface="Tahoma"/>
              </a:rPr>
              <a:t>combination</a:t>
            </a:r>
            <a:r>
              <a:rPr sz="1500" spc="-60" dirty="0">
                <a:solidFill>
                  <a:srgbClr val="404041"/>
                </a:solidFill>
                <a:latin typeface="Tahoma"/>
                <a:cs typeface="Tahoma"/>
              </a:rPr>
              <a:t> </a:t>
            </a:r>
            <a:r>
              <a:rPr sz="1500" spc="-20" dirty="0">
                <a:solidFill>
                  <a:srgbClr val="404041"/>
                </a:solidFill>
                <a:latin typeface="Tahoma"/>
                <a:cs typeface="Tahoma"/>
              </a:rPr>
              <a:t>of</a:t>
            </a:r>
            <a:r>
              <a:rPr sz="1500" spc="-55" dirty="0">
                <a:solidFill>
                  <a:srgbClr val="404041"/>
                </a:solidFill>
                <a:latin typeface="Tahoma"/>
                <a:cs typeface="Tahoma"/>
              </a:rPr>
              <a:t> </a:t>
            </a:r>
            <a:r>
              <a:rPr sz="1500" dirty="0">
                <a:solidFill>
                  <a:srgbClr val="404041"/>
                </a:solidFill>
                <a:latin typeface="Tahoma"/>
                <a:cs typeface="Tahoma"/>
              </a:rPr>
              <a:t>fundings</a:t>
            </a:r>
            <a:r>
              <a:rPr sz="1500" spc="-65" dirty="0">
                <a:solidFill>
                  <a:srgbClr val="404041"/>
                </a:solidFill>
                <a:latin typeface="Tahoma"/>
                <a:cs typeface="Tahoma"/>
              </a:rPr>
              <a:t> </a:t>
            </a:r>
            <a:r>
              <a:rPr sz="1500" spc="-25" dirty="0">
                <a:solidFill>
                  <a:srgbClr val="404041"/>
                </a:solidFill>
                <a:latin typeface="Tahoma"/>
                <a:cs typeface="Tahoma"/>
              </a:rPr>
              <a:t>(private/public;</a:t>
            </a:r>
            <a:r>
              <a:rPr sz="1500" spc="-70" dirty="0">
                <a:solidFill>
                  <a:srgbClr val="404041"/>
                </a:solidFill>
                <a:latin typeface="Tahoma"/>
                <a:cs typeface="Tahoma"/>
              </a:rPr>
              <a:t> </a:t>
            </a:r>
            <a:r>
              <a:rPr sz="1500" spc="-20" dirty="0">
                <a:solidFill>
                  <a:srgbClr val="404041"/>
                </a:solidFill>
                <a:latin typeface="Tahoma"/>
                <a:cs typeface="Tahoma"/>
              </a:rPr>
              <a:t>voluntary/regulatory;</a:t>
            </a:r>
            <a:r>
              <a:rPr sz="1500" spc="-55" dirty="0">
                <a:solidFill>
                  <a:srgbClr val="404041"/>
                </a:solidFill>
                <a:latin typeface="Tahoma"/>
                <a:cs typeface="Tahoma"/>
              </a:rPr>
              <a:t> </a:t>
            </a:r>
            <a:r>
              <a:rPr sz="1500" spc="15" dirty="0">
                <a:solidFill>
                  <a:srgbClr val="404041"/>
                </a:solidFill>
                <a:latin typeface="Tahoma"/>
                <a:cs typeface="Tahoma"/>
              </a:rPr>
              <a:t>carbon </a:t>
            </a:r>
            <a:r>
              <a:rPr sz="1500" spc="-450" dirty="0">
                <a:solidFill>
                  <a:srgbClr val="404041"/>
                </a:solidFill>
                <a:latin typeface="Tahoma"/>
                <a:cs typeface="Tahoma"/>
              </a:rPr>
              <a:t> </a:t>
            </a:r>
            <a:r>
              <a:rPr sz="1500" spc="-5" dirty="0">
                <a:solidFill>
                  <a:srgbClr val="404041"/>
                </a:solidFill>
                <a:latin typeface="Tahoma"/>
                <a:cs typeface="Tahoma"/>
              </a:rPr>
              <a:t>revenues/</a:t>
            </a:r>
            <a:r>
              <a:rPr sz="1500" spc="-65" dirty="0">
                <a:solidFill>
                  <a:srgbClr val="404041"/>
                </a:solidFill>
                <a:latin typeface="Tahoma"/>
                <a:cs typeface="Tahoma"/>
              </a:rPr>
              <a:t> </a:t>
            </a:r>
            <a:r>
              <a:rPr sz="1500" dirty="0">
                <a:solidFill>
                  <a:srgbClr val="404041"/>
                </a:solidFill>
                <a:latin typeface="Tahoma"/>
                <a:cs typeface="Tahoma"/>
              </a:rPr>
              <a:t>auxiliary</a:t>
            </a:r>
            <a:r>
              <a:rPr sz="1500" spc="-35" dirty="0">
                <a:solidFill>
                  <a:srgbClr val="404041"/>
                </a:solidFill>
                <a:latin typeface="Tahoma"/>
                <a:cs typeface="Tahoma"/>
              </a:rPr>
              <a:t> </a:t>
            </a:r>
            <a:r>
              <a:rPr sz="1500" dirty="0">
                <a:solidFill>
                  <a:srgbClr val="404041"/>
                </a:solidFill>
                <a:latin typeface="Tahoma"/>
                <a:cs typeface="Tahoma"/>
              </a:rPr>
              <a:t>support)?</a:t>
            </a:r>
            <a:endParaRPr sz="1500">
              <a:latin typeface="Tahoma"/>
              <a:cs typeface="Tahoma"/>
            </a:endParaRPr>
          </a:p>
          <a:p>
            <a:pPr marL="794385" lvl="1" indent="-287020">
              <a:buFont typeface="Arial MT"/>
              <a:buChar char="–"/>
              <a:tabLst>
                <a:tab pos="794385" algn="l"/>
                <a:tab pos="795020" algn="l"/>
              </a:tabLst>
            </a:pPr>
            <a:r>
              <a:rPr sz="1500" spc="-75" dirty="0">
                <a:solidFill>
                  <a:srgbClr val="404041"/>
                </a:solidFill>
                <a:latin typeface="Tahoma"/>
                <a:cs typeface="Tahoma"/>
              </a:rPr>
              <a:t>In</a:t>
            </a:r>
            <a:r>
              <a:rPr sz="1500" spc="-60" dirty="0">
                <a:solidFill>
                  <a:srgbClr val="404041"/>
                </a:solidFill>
                <a:latin typeface="Tahoma"/>
                <a:cs typeface="Tahoma"/>
              </a:rPr>
              <a:t> </a:t>
            </a:r>
            <a:r>
              <a:rPr sz="1500" spc="60" dirty="0">
                <a:solidFill>
                  <a:srgbClr val="404041"/>
                </a:solidFill>
                <a:latin typeface="Tahoma"/>
                <a:cs typeface="Tahoma"/>
              </a:rPr>
              <a:t>case</a:t>
            </a:r>
            <a:r>
              <a:rPr sz="1500" spc="-75" dirty="0">
                <a:solidFill>
                  <a:srgbClr val="404041"/>
                </a:solidFill>
                <a:latin typeface="Tahoma"/>
                <a:cs typeface="Tahoma"/>
              </a:rPr>
              <a:t> </a:t>
            </a:r>
            <a:r>
              <a:rPr sz="1500" dirty="0">
                <a:solidFill>
                  <a:srgbClr val="404041"/>
                </a:solidFill>
                <a:latin typeface="Tahoma"/>
                <a:cs typeface="Tahoma"/>
              </a:rPr>
              <a:t>you</a:t>
            </a:r>
            <a:r>
              <a:rPr sz="1500" spc="-25" dirty="0">
                <a:solidFill>
                  <a:srgbClr val="404041"/>
                </a:solidFill>
                <a:latin typeface="Tahoma"/>
                <a:cs typeface="Tahoma"/>
              </a:rPr>
              <a:t> </a:t>
            </a:r>
            <a:r>
              <a:rPr sz="1500" spc="40" dirty="0">
                <a:solidFill>
                  <a:srgbClr val="404041"/>
                </a:solidFill>
                <a:latin typeface="Tahoma"/>
                <a:cs typeface="Tahoma"/>
              </a:rPr>
              <a:t>use</a:t>
            </a:r>
            <a:r>
              <a:rPr sz="1500" spc="-65" dirty="0">
                <a:solidFill>
                  <a:srgbClr val="404041"/>
                </a:solidFill>
                <a:latin typeface="Tahoma"/>
                <a:cs typeface="Tahoma"/>
              </a:rPr>
              <a:t> </a:t>
            </a:r>
            <a:r>
              <a:rPr sz="1500" spc="15" dirty="0">
                <a:solidFill>
                  <a:srgbClr val="404041"/>
                </a:solidFill>
                <a:latin typeface="Tahoma"/>
                <a:cs typeface="Tahoma"/>
              </a:rPr>
              <a:t>carbon</a:t>
            </a:r>
            <a:r>
              <a:rPr sz="1500" spc="-65" dirty="0">
                <a:solidFill>
                  <a:srgbClr val="404041"/>
                </a:solidFill>
                <a:latin typeface="Tahoma"/>
                <a:cs typeface="Tahoma"/>
              </a:rPr>
              <a:t> </a:t>
            </a:r>
            <a:r>
              <a:rPr sz="1500" spc="-10" dirty="0">
                <a:solidFill>
                  <a:srgbClr val="404041"/>
                </a:solidFill>
                <a:latin typeface="Tahoma"/>
                <a:cs typeface="Tahoma"/>
              </a:rPr>
              <a:t>market</a:t>
            </a:r>
            <a:r>
              <a:rPr sz="1500" spc="-65" dirty="0">
                <a:solidFill>
                  <a:srgbClr val="404041"/>
                </a:solidFill>
                <a:latin typeface="Tahoma"/>
                <a:cs typeface="Tahoma"/>
              </a:rPr>
              <a:t> </a:t>
            </a:r>
            <a:r>
              <a:rPr sz="1500" dirty="0">
                <a:solidFill>
                  <a:srgbClr val="404041"/>
                </a:solidFill>
                <a:latin typeface="Tahoma"/>
                <a:cs typeface="Tahoma"/>
              </a:rPr>
              <a:t>finance,</a:t>
            </a:r>
            <a:r>
              <a:rPr sz="1500" spc="-70" dirty="0">
                <a:solidFill>
                  <a:srgbClr val="404041"/>
                </a:solidFill>
                <a:latin typeface="Tahoma"/>
                <a:cs typeface="Tahoma"/>
              </a:rPr>
              <a:t> </a:t>
            </a:r>
            <a:r>
              <a:rPr sz="1500" spc="35" dirty="0">
                <a:solidFill>
                  <a:srgbClr val="404041"/>
                </a:solidFill>
                <a:latin typeface="Tahoma"/>
                <a:cs typeface="Tahoma"/>
              </a:rPr>
              <a:t>is</a:t>
            </a:r>
            <a:r>
              <a:rPr sz="1500" spc="-50" dirty="0">
                <a:solidFill>
                  <a:srgbClr val="404041"/>
                </a:solidFill>
                <a:latin typeface="Tahoma"/>
                <a:cs typeface="Tahoma"/>
              </a:rPr>
              <a:t> </a:t>
            </a:r>
            <a:r>
              <a:rPr sz="1500" spc="-15" dirty="0">
                <a:solidFill>
                  <a:srgbClr val="404041"/>
                </a:solidFill>
                <a:latin typeface="Tahoma"/>
                <a:cs typeface="Tahoma"/>
              </a:rPr>
              <a:t>the</a:t>
            </a:r>
            <a:r>
              <a:rPr sz="1500" spc="-70" dirty="0">
                <a:solidFill>
                  <a:srgbClr val="404041"/>
                </a:solidFill>
                <a:latin typeface="Tahoma"/>
                <a:cs typeface="Tahoma"/>
              </a:rPr>
              <a:t> </a:t>
            </a:r>
            <a:r>
              <a:rPr sz="1500" spc="10" dirty="0">
                <a:solidFill>
                  <a:srgbClr val="404041"/>
                </a:solidFill>
                <a:latin typeface="Tahoma"/>
                <a:cs typeface="Tahoma"/>
              </a:rPr>
              <a:t>price/tCO</a:t>
            </a:r>
            <a:r>
              <a:rPr sz="1500" spc="15" baseline="-19444" dirty="0">
                <a:solidFill>
                  <a:srgbClr val="404041"/>
                </a:solidFill>
                <a:latin typeface="Tahoma"/>
                <a:cs typeface="Tahoma"/>
              </a:rPr>
              <a:t>2</a:t>
            </a:r>
            <a:r>
              <a:rPr sz="1500" spc="104" baseline="-19444" dirty="0">
                <a:solidFill>
                  <a:srgbClr val="404041"/>
                </a:solidFill>
                <a:latin typeface="Tahoma"/>
                <a:cs typeface="Tahoma"/>
              </a:rPr>
              <a:t> </a:t>
            </a:r>
            <a:r>
              <a:rPr sz="1500" spc="45" dirty="0">
                <a:solidFill>
                  <a:srgbClr val="404041"/>
                </a:solidFill>
                <a:latin typeface="Tahoma"/>
                <a:cs typeface="Tahoma"/>
              </a:rPr>
              <a:t>a</a:t>
            </a:r>
            <a:r>
              <a:rPr sz="1500" spc="-40" dirty="0">
                <a:solidFill>
                  <a:srgbClr val="404041"/>
                </a:solidFill>
                <a:latin typeface="Tahoma"/>
                <a:cs typeface="Tahoma"/>
              </a:rPr>
              <a:t> </a:t>
            </a:r>
            <a:r>
              <a:rPr sz="1500" spc="-5" dirty="0">
                <a:solidFill>
                  <a:srgbClr val="404041"/>
                </a:solidFill>
                <a:latin typeface="Tahoma"/>
                <a:cs typeface="Tahoma"/>
              </a:rPr>
              <a:t>barrier</a:t>
            </a:r>
            <a:r>
              <a:rPr sz="1500" spc="-70" dirty="0">
                <a:solidFill>
                  <a:srgbClr val="404041"/>
                </a:solidFill>
                <a:latin typeface="Tahoma"/>
                <a:cs typeface="Tahoma"/>
              </a:rPr>
              <a:t> </a:t>
            </a:r>
            <a:r>
              <a:rPr sz="1500" spc="-35" dirty="0">
                <a:solidFill>
                  <a:srgbClr val="404041"/>
                </a:solidFill>
                <a:latin typeface="Tahoma"/>
                <a:cs typeface="Tahoma"/>
              </a:rPr>
              <a:t>to</a:t>
            </a:r>
            <a:r>
              <a:rPr sz="1500" spc="-50" dirty="0">
                <a:solidFill>
                  <a:srgbClr val="404041"/>
                </a:solidFill>
                <a:latin typeface="Tahoma"/>
                <a:cs typeface="Tahoma"/>
              </a:rPr>
              <a:t> </a:t>
            </a:r>
            <a:r>
              <a:rPr sz="1500" spc="25" dirty="0">
                <a:solidFill>
                  <a:srgbClr val="404041"/>
                </a:solidFill>
                <a:latin typeface="Tahoma"/>
                <a:cs typeface="Tahoma"/>
              </a:rPr>
              <a:t>sell</a:t>
            </a:r>
            <a:r>
              <a:rPr sz="1500" spc="-55" dirty="0">
                <a:solidFill>
                  <a:srgbClr val="404041"/>
                </a:solidFill>
                <a:latin typeface="Tahoma"/>
                <a:cs typeface="Tahoma"/>
              </a:rPr>
              <a:t> </a:t>
            </a:r>
            <a:r>
              <a:rPr sz="1500" spc="15" dirty="0">
                <a:solidFill>
                  <a:srgbClr val="404041"/>
                </a:solidFill>
                <a:latin typeface="Tahoma"/>
                <a:cs typeface="Tahoma"/>
              </a:rPr>
              <a:t>carbon</a:t>
            </a:r>
            <a:r>
              <a:rPr sz="1500" spc="-55" dirty="0">
                <a:solidFill>
                  <a:srgbClr val="404041"/>
                </a:solidFill>
                <a:latin typeface="Tahoma"/>
                <a:cs typeface="Tahoma"/>
              </a:rPr>
              <a:t> </a:t>
            </a:r>
            <a:r>
              <a:rPr sz="1500" spc="20" dirty="0">
                <a:solidFill>
                  <a:srgbClr val="404041"/>
                </a:solidFill>
                <a:latin typeface="Tahoma"/>
                <a:cs typeface="Tahoma"/>
              </a:rPr>
              <a:t>credits?</a:t>
            </a:r>
            <a:endParaRPr sz="1500">
              <a:latin typeface="Tahoma"/>
              <a:cs typeface="Tahoma"/>
            </a:endParaRPr>
          </a:p>
          <a:p>
            <a:pPr marL="794385" lvl="1" indent="-287020">
              <a:buFont typeface="Arial MT"/>
              <a:buChar char="–"/>
              <a:tabLst>
                <a:tab pos="794385" algn="l"/>
                <a:tab pos="795020" algn="l"/>
              </a:tabLst>
            </a:pPr>
            <a:r>
              <a:rPr sz="1500" spc="40" dirty="0">
                <a:solidFill>
                  <a:srgbClr val="404041"/>
                </a:solidFill>
                <a:latin typeface="Tahoma"/>
                <a:cs typeface="Tahoma"/>
              </a:rPr>
              <a:t>Do</a:t>
            </a:r>
            <a:r>
              <a:rPr sz="1500" spc="-45" dirty="0">
                <a:solidFill>
                  <a:srgbClr val="404041"/>
                </a:solidFill>
                <a:latin typeface="Tahoma"/>
                <a:cs typeface="Tahoma"/>
              </a:rPr>
              <a:t> </a:t>
            </a:r>
            <a:r>
              <a:rPr sz="1500" spc="-15" dirty="0">
                <a:solidFill>
                  <a:srgbClr val="404041"/>
                </a:solidFill>
                <a:latin typeface="Tahoma"/>
                <a:cs typeface="Tahoma"/>
              </a:rPr>
              <a:t>the</a:t>
            </a:r>
            <a:r>
              <a:rPr sz="1500" spc="-60" dirty="0">
                <a:solidFill>
                  <a:srgbClr val="404041"/>
                </a:solidFill>
                <a:latin typeface="Tahoma"/>
                <a:cs typeface="Tahoma"/>
              </a:rPr>
              <a:t> </a:t>
            </a:r>
            <a:r>
              <a:rPr sz="1500" spc="15" dirty="0">
                <a:solidFill>
                  <a:srgbClr val="404041"/>
                </a:solidFill>
                <a:latin typeface="Tahoma"/>
                <a:cs typeface="Tahoma"/>
              </a:rPr>
              <a:t>carbon</a:t>
            </a:r>
            <a:r>
              <a:rPr sz="1500" spc="-50" dirty="0">
                <a:solidFill>
                  <a:srgbClr val="404041"/>
                </a:solidFill>
                <a:latin typeface="Tahoma"/>
                <a:cs typeface="Tahoma"/>
              </a:rPr>
              <a:t> </a:t>
            </a:r>
            <a:r>
              <a:rPr sz="1500" spc="20" dirty="0">
                <a:solidFill>
                  <a:srgbClr val="404041"/>
                </a:solidFill>
                <a:latin typeface="Tahoma"/>
                <a:cs typeface="Tahoma"/>
              </a:rPr>
              <a:t>revenues</a:t>
            </a:r>
            <a:r>
              <a:rPr sz="1500" spc="-45" dirty="0">
                <a:solidFill>
                  <a:srgbClr val="404041"/>
                </a:solidFill>
                <a:latin typeface="Tahoma"/>
                <a:cs typeface="Tahoma"/>
              </a:rPr>
              <a:t> </a:t>
            </a:r>
            <a:r>
              <a:rPr sz="1500" spc="-25" dirty="0">
                <a:solidFill>
                  <a:srgbClr val="404041"/>
                </a:solidFill>
                <a:latin typeface="Tahoma"/>
                <a:cs typeface="Tahoma"/>
              </a:rPr>
              <a:t>from</a:t>
            </a:r>
            <a:r>
              <a:rPr sz="1500" spc="-70" dirty="0">
                <a:solidFill>
                  <a:srgbClr val="404041"/>
                </a:solidFill>
                <a:latin typeface="Tahoma"/>
                <a:cs typeface="Tahoma"/>
              </a:rPr>
              <a:t> </a:t>
            </a:r>
            <a:r>
              <a:rPr sz="1500" spc="15" dirty="0">
                <a:solidFill>
                  <a:srgbClr val="404041"/>
                </a:solidFill>
                <a:latin typeface="Tahoma"/>
                <a:cs typeface="Tahoma"/>
              </a:rPr>
              <a:t>carbon</a:t>
            </a:r>
            <a:r>
              <a:rPr sz="1500" spc="-60" dirty="0">
                <a:solidFill>
                  <a:srgbClr val="404041"/>
                </a:solidFill>
                <a:latin typeface="Tahoma"/>
                <a:cs typeface="Tahoma"/>
              </a:rPr>
              <a:t> </a:t>
            </a:r>
            <a:r>
              <a:rPr sz="1500" spc="5" dirty="0">
                <a:solidFill>
                  <a:srgbClr val="404041"/>
                </a:solidFill>
                <a:latin typeface="Tahoma"/>
                <a:cs typeface="Tahoma"/>
              </a:rPr>
              <a:t>credits</a:t>
            </a:r>
            <a:r>
              <a:rPr sz="1500" spc="-65" dirty="0">
                <a:solidFill>
                  <a:srgbClr val="404041"/>
                </a:solidFill>
                <a:latin typeface="Tahoma"/>
                <a:cs typeface="Tahoma"/>
              </a:rPr>
              <a:t> </a:t>
            </a:r>
            <a:r>
              <a:rPr sz="1500" spc="10" dirty="0">
                <a:solidFill>
                  <a:srgbClr val="404041"/>
                </a:solidFill>
                <a:latin typeface="Tahoma"/>
                <a:cs typeface="Tahoma"/>
              </a:rPr>
              <a:t>cover</a:t>
            </a:r>
            <a:r>
              <a:rPr sz="1500" spc="-45" dirty="0">
                <a:solidFill>
                  <a:srgbClr val="404041"/>
                </a:solidFill>
                <a:latin typeface="Tahoma"/>
                <a:cs typeface="Tahoma"/>
              </a:rPr>
              <a:t> </a:t>
            </a:r>
            <a:r>
              <a:rPr sz="1500" spc="-15" dirty="0">
                <a:solidFill>
                  <a:srgbClr val="404041"/>
                </a:solidFill>
                <a:latin typeface="Tahoma"/>
                <a:cs typeface="Tahoma"/>
              </a:rPr>
              <a:t>the</a:t>
            </a:r>
            <a:r>
              <a:rPr sz="1500" spc="-55" dirty="0">
                <a:solidFill>
                  <a:srgbClr val="404041"/>
                </a:solidFill>
                <a:latin typeface="Tahoma"/>
                <a:cs typeface="Tahoma"/>
              </a:rPr>
              <a:t> </a:t>
            </a:r>
            <a:r>
              <a:rPr sz="1500" dirty="0">
                <a:solidFill>
                  <a:srgbClr val="404041"/>
                </a:solidFill>
                <a:latin typeface="Tahoma"/>
                <a:cs typeface="Tahoma"/>
              </a:rPr>
              <a:t>wholde</a:t>
            </a:r>
            <a:r>
              <a:rPr sz="1500" spc="-30" dirty="0">
                <a:solidFill>
                  <a:srgbClr val="404041"/>
                </a:solidFill>
                <a:latin typeface="Tahoma"/>
                <a:cs typeface="Tahoma"/>
              </a:rPr>
              <a:t> </a:t>
            </a:r>
            <a:r>
              <a:rPr sz="1500" spc="5" dirty="0">
                <a:solidFill>
                  <a:srgbClr val="404041"/>
                </a:solidFill>
                <a:latin typeface="Tahoma"/>
                <a:cs typeface="Tahoma"/>
              </a:rPr>
              <a:t>projects’s</a:t>
            </a:r>
            <a:r>
              <a:rPr sz="1500" spc="-70" dirty="0">
                <a:solidFill>
                  <a:srgbClr val="404041"/>
                </a:solidFill>
                <a:latin typeface="Tahoma"/>
                <a:cs typeface="Tahoma"/>
              </a:rPr>
              <a:t> </a:t>
            </a:r>
            <a:r>
              <a:rPr sz="1500" spc="45" dirty="0">
                <a:solidFill>
                  <a:srgbClr val="404041"/>
                </a:solidFill>
                <a:latin typeface="Tahoma"/>
                <a:cs typeface="Tahoma"/>
              </a:rPr>
              <a:t>costs?</a:t>
            </a:r>
            <a:endParaRPr sz="1500">
              <a:latin typeface="Tahoma"/>
              <a:cs typeface="Tahoma"/>
            </a:endParaRPr>
          </a:p>
          <a:p>
            <a:pPr lvl="1">
              <a:spcBef>
                <a:spcPts val="35"/>
              </a:spcBef>
              <a:buClr>
                <a:srgbClr val="404041"/>
              </a:buClr>
              <a:buFont typeface="Arial MT"/>
              <a:buChar char="–"/>
            </a:pPr>
            <a:endParaRPr sz="1950">
              <a:latin typeface="Tahoma"/>
              <a:cs typeface="Tahoma"/>
            </a:endParaRPr>
          </a:p>
          <a:p>
            <a:pPr marL="393700" marR="782320" indent="-343535">
              <a:lnSpc>
                <a:spcPct val="80000"/>
              </a:lnSpc>
              <a:spcBef>
                <a:spcPts val="5"/>
              </a:spcBef>
              <a:buFont typeface="Arial MT"/>
              <a:buChar char="•"/>
              <a:tabLst>
                <a:tab pos="393700" algn="l"/>
                <a:tab pos="394335" algn="l"/>
              </a:tabLst>
            </a:pPr>
            <a:r>
              <a:rPr spc="5" dirty="0">
                <a:solidFill>
                  <a:srgbClr val="404041"/>
                </a:solidFill>
                <a:latin typeface="Tahoma"/>
                <a:cs typeface="Tahoma"/>
              </a:rPr>
              <a:t>What</a:t>
            </a:r>
            <a:r>
              <a:rPr spc="-70" dirty="0">
                <a:solidFill>
                  <a:srgbClr val="404041"/>
                </a:solidFill>
                <a:latin typeface="Tahoma"/>
                <a:cs typeface="Tahoma"/>
              </a:rPr>
              <a:t> </a:t>
            </a:r>
            <a:r>
              <a:rPr spc="-5" dirty="0">
                <a:solidFill>
                  <a:srgbClr val="404041"/>
                </a:solidFill>
                <a:latin typeface="Tahoma"/>
                <a:cs typeface="Tahoma"/>
              </a:rPr>
              <a:t>kind</a:t>
            </a:r>
            <a:r>
              <a:rPr spc="-65" dirty="0">
                <a:solidFill>
                  <a:srgbClr val="404041"/>
                </a:solidFill>
                <a:latin typeface="Tahoma"/>
                <a:cs typeface="Tahoma"/>
              </a:rPr>
              <a:t> </a:t>
            </a:r>
            <a:r>
              <a:rPr spc="-25" dirty="0">
                <a:solidFill>
                  <a:srgbClr val="404041"/>
                </a:solidFill>
                <a:latin typeface="Tahoma"/>
                <a:cs typeface="Tahoma"/>
              </a:rPr>
              <a:t>of</a:t>
            </a:r>
            <a:r>
              <a:rPr spc="-60" dirty="0">
                <a:solidFill>
                  <a:srgbClr val="404041"/>
                </a:solidFill>
                <a:latin typeface="Tahoma"/>
                <a:cs typeface="Tahoma"/>
              </a:rPr>
              <a:t> </a:t>
            </a:r>
            <a:r>
              <a:rPr spc="-15" dirty="0">
                <a:solidFill>
                  <a:srgbClr val="404041"/>
                </a:solidFill>
                <a:latin typeface="Tahoma"/>
                <a:cs typeface="Tahoma"/>
              </a:rPr>
              <a:t>funding</a:t>
            </a:r>
            <a:r>
              <a:rPr spc="-60" dirty="0">
                <a:solidFill>
                  <a:srgbClr val="404041"/>
                </a:solidFill>
                <a:latin typeface="Tahoma"/>
                <a:cs typeface="Tahoma"/>
              </a:rPr>
              <a:t> </a:t>
            </a:r>
            <a:r>
              <a:rPr spc="30" dirty="0">
                <a:solidFill>
                  <a:srgbClr val="404041"/>
                </a:solidFill>
                <a:latin typeface="Tahoma"/>
                <a:cs typeface="Tahoma"/>
              </a:rPr>
              <a:t>mechanisms</a:t>
            </a:r>
            <a:r>
              <a:rPr spc="-40" dirty="0">
                <a:solidFill>
                  <a:srgbClr val="404041"/>
                </a:solidFill>
                <a:latin typeface="Tahoma"/>
                <a:cs typeface="Tahoma"/>
              </a:rPr>
              <a:t> </a:t>
            </a:r>
            <a:r>
              <a:rPr spc="10" dirty="0">
                <a:solidFill>
                  <a:srgbClr val="404041"/>
                </a:solidFill>
                <a:latin typeface="Tahoma"/>
                <a:cs typeface="Tahoma"/>
              </a:rPr>
              <a:t>could</a:t>
            </a:r>
            <a:r>
              <a:rPr spc="-65" dirty="0">
                <a:solidFill>
                  <a:srgbClr val="404041"/>
                </a:solidFill>
                <a:latin typeface="Tahoma"/>
                <a:cs typeface="Tahoma"/>
              </a:rPr>
              <a:t> </a:t>
            </a:r>
            <a:r>
              <a:rPr spc="25" dirty="0">
                <a:solidFill>
                  <a:srgbClr val="404041"/>
                </a:solidFill>
                <a:latin typeface="Tahoma"/>
                <a:cs typeface="Tahoma"/>
              </a:rPr>
              <a:t>be</a:t>
            </a:r>
            <a:r>
              <a:rPr spc="-65" dirty="0">
                <a:solidFill>
                  <a:srgbClr val="404041"/>
                </a:solidFill>
                <a:latin typeface="Tahoma"/>
                <a:cs typeface="Tahoma"/>
              </a:rPr>
              <a:t> </a:t>
            </a:r>
            <a:r>
              <a:rPr dirty="0">
                <a:solidFill>
                  <a:srgbClr val="404041"/>
                </a:solidFill>
                <a:latin typeface="Tahoma"/>
                <a:cs typeface="Tahoma"/>
              </a:rPr>
              <a:t>directed</a:t>
            </a:r>
            <a:r>
              <a:rPr spc="-50" dirty="0">
                <a:solidFill>
                  <a:srgbClr val="404041"/>
                </a:solidFill>
                <a:latin typeface="Tahoma"/>
                <a:cs typeface="Tahoma"/>
              </a:rPr>
              <a:t> </a:t>
            </a:r>
            <a:r>
              <a:rPr spc="-10" dirty="0">
                <a:solidFill>
                  <a:srgbClr val="404041"/>
                </a:solidFill>
                <a:latin typeface="Tahoma"/>
                <a:cs typeface="Tahoma"/>
              </a:rPr>
              <a:t>towards</a:t>
            </a:r>
            <a:r>
              <a:rPr spc="-15" dirty="0">
                <a:solidFill>
                  <a:srgbClr val="404041"/>
                </a:solidFill>
                <a:latin typeface="Tahoma"/>
                <a:cs typeface="Tahoma"/>
              </a:rPr>
              <a:t> low</a:t>
            </a:r>
            <a:r>
              <a:rPr spc="-65" dirty="0">
                <a:solidFill>
                  <a:srgbClr val="404041"/>
                </a:solidFill>
                <a:latin typeface="Tahoma"/>
                <a:cs typeface="Tahoma"/>
              </a:rPr>
              <a:t> </a:t>
            </a:r>
            <a:r>
              <a:rPr spc="15" dirty="0">
                <a:solidFill>
                  <a:srgbClr val="404041"/>
                </a:solidFill>
                <a:latin typeface="Tahoma"/>
                <a:cs typeface="Tahoma"/>
              </a:rPr>
              <a:t>carbon </a:t>
            </a:r>
            <a:r>
              <a:rPr spc="-545" dirty="0">
                <a:solidFill>
                  <a:srgbClr val="404041"/>
                </a:solidFill>
                <a:latin typeface="Tahoma"/>
                <a:cs typeface="Tahoma"/>
              </a:rPr>
              <a:t> </a:t>
            </a:r>
            <a:r>
              <a:rPr spc="10" dirty="0">
                <a:solidFill>
                  <a:srgbClr val="404041"/>
                </a:solidFill>
                <a:latin typeface="Tahoma"/>
                <a:cs typeface="Tahoma"/>
              </a:rPr>
              <a:t>projects?</a:t>
            </a:r>
            <a:endParaRPr>
              <a:latin typeface="Tahoma"/>
              <a:cs typeface="Tahoma"/>
            </a:endParaRPr>
          </a:p>
          <a:p>
            <a:pPr marL="794385" lvl="1" indent="-287020">
              <a:spcBef>
                <a:spcPts val="10"/>
              </a:spcBef>
              <a:buFont typeface="Arial MT"/>
              <a:buChar char="–"/>
              <a:tabLst>
                <a:tab pos="794385" algn="l"/>
                <a:tab pos="795020" algn="l"/>
              </a:tabLst>
            </a:pPr>
            <a:r>
              <a:rPr sz="1500" spc="10" dirty="0">
                <a:solidFill>
                  <a:srgbClr val="404041"/>
                </a:solidFill>
                <a:latin typeface="Tahoma"/>
                <a:cs typeface="Tahoma"/>
              </a:rPr>
              <a:t>What</a:t>
            </a:r>
            <a:r>
              <a:rPr sz="1500" spc="-100" dirty="0">
                <a:solidFill>
                  <a:srgbClr val="404041"/>
                </a:solidFill>
                <a:latin typeface="Tahoma"/>
                <a:cs typeface="Tahoma"/>
              </a:rPr>
              <a:t> </a:t>
            </a:r>
            <a:r>
              <a:rPr sz="1500" spc="5" dirty="0">
                <a:solidFill>
                  <a:srgbClr val="404041"/>
                </a:solidFill>
                <a:latin typeface="Tahoma"/>
                <a:cs typeface="Tahoma"/>
              </a:rPr>
              <a:t>instruments?</a:t>
            </a:r>
            <a:r>
              <a:rPr sz="1500" spc="-100" dirty="0">
                <a:solidFill>
                  <a:srgbClr val="404041"/>
                </a:solidFill>
                <a:latin typeface="Tahoma"/>
                <a:cs typeface="Tahoma"/>
              </a:rPr>
              <a:t> </a:t>
            </a:r>
            <a:r>
              <a:rPr sz="1500" spc="35" dirty="0">
                <a:solidFill>
                  <a:srgbClr val="404041"/>
                </a:solidFill>
                <a:latin typeface="Tahoma"/>
                <a:cs typeface="Tahoma"/>
              </a:rPr>
              <a:t>For</a:t>
            </a:r>
            <a:r>
              <a:rPr sz="1500" spc="-45" dirty="0">
                <a:solidFill>
                  <a:srgbClr val="404041"/>
                </a:solidFill>
                <a:latin typeface="Tahoma"/>
                <a:cs typeface="Tahoma"/>
              </a:rPr>
              <a:t> </a:t>
            </a:r>
            <a:r>
              <a:rPr sz="1500" spc="-25" dirty="0">
                <a:solidFill>
                  <a:srgbClr val="404041"/>
                </a:solidFill>
                <a:latin typeface="Tahoma"/>
                <a:cs typeface="Tahoma"/>
              </a:rPr>
              <a:t>what</a:t>
            </a:r>
            <a:r>
              <a:rPr sz="1500" spc="-45" dirty="0">
                <a:solidFill>
                  <a:srgbClr val="404041"/>
                </a:solidFill>
                <a:latin typeface="Tahoma"/>
                <a:cs typeface="Tahoma"/>
              </a:rPr>
              <a:t> </a:t>
            </a:r>
            <a:r>
              <a:rPr sz="1500" spc="30" dirty="0">
                <a:solidFill>
                  <a:srgbClr val="404041"/>
                </a:solidFill>
                <a:latin typeface="Tahoma"/>
                <a:cs typeface="Tahoma"/>
              </a:rPr>
              <a:t>purpose?</a:t>
            </a:r>
            <a:endParaRPr sz="1500">
              <a:latin typeface="Tahoma"/>
              <a:cs typeface="Tahoma"/>
            </a:endParaRPr>
          </a:p>
          <a:p>
            <a:pPr lvl="1">
              <a:spcBef>
                <a:spcPts val="25"/>
              </a:spcBef>
              <a:buClr>
                <a:srgbClr val="404041"/>
              </a:buClr>
              <a:buFont typeface="Arial MT"/>
              <a:buChar char="–"/>
            </a:pPr>
            <a:endParaRPr sz="1600">
              <a:latin typeface="Tahoma"/>
              <a:cs typeface="Tahoma"/>
            </a:endParaRPr>
          </a:p>
          <a:p>
            <a:pPr marL="393700" indent="-343535">
              <a:buFont typeface="Arial MT"/>
              <a:buChar char="•"/>
              <a:tabLst>
                <a:tab pos="393700" algn="l"/>
                <a:tab pos="394335" algn="l"/>
              </a:tabLst>
            </a:pPr>
            <a:r>
              <a:rPr spc="30" dirty="0">
                <a:solidFill>
                  <a:srgbClr val="404041"/>
                </a:solidFill>
                <a:latin typeface="Tahoma"/>
                <a:cs typeface="Tahoma"/>
              </a:rPr>
              <a:t>Who</a:t>
            </a:r>
            <a:r>
              <a:rPr spc="-75" dirty="0">
                <a:solidFill>
                  <a:srgbClr val="404041"/>
                </a:solidFill>
                <a:latin typeface="Tahoma"/>
                <a:cs typeface="Tahoma"/>
              </a:rPr>
              <a:t> </a:t>
            </a:r>
            <a:r>
              <a:rPr spc="10" dirty="0">
                <a:solidFill>
                  <a:srgbClr val="404041"/>
                </a:solidFill>
                <a:latin typeface="Tahoma"/>
                <a:cs typeface="Tahoma"/>
              </a:rPr>
              <a:t>should</a:t>
            </a:r>
            <a:r>
              <a:rPr spc="-60" dirty="0">
                <a:solidFill>
                  <a:srgbClr val="404041"/>
                </a:solidFill>
                <a:latin typeface="Tahoma"/>
                <a:cs typeface="Tahoma"/>
              </a:rPr>
              <a:t> </a:t>
            </a:r>
            <a:r>
              <a:rPr spc="15" dirty="0">
                <a:solidFill>
                  <a:srgbClr val="404041"/>
                </a:solidFill>
                <a:latin typeface="Tahoma"/>
                <a:cs typeface="Tahoma"/>
              </a:rPr>
              <a:t>pay</a:t>
            </a:r>
            <a:r>
              <a:rPr spc="-55" dirty="0">
                <a:solidFill>
                  <a:srgbClr val="404041"/>
                </a:solidFill>
                <a:latin typeface="Tahoma"/>
                <a:cs typeface="Tahoma"/>
              </a:rPr>
              <a:t> </a:t>
            </a:r>
            <a:r>
              <a:rPr spc="-35" dirty="0">
                <a:solidFill>
                  <a:srgbClr val="404041"/>
                </a:solidFill>
                <a:latin typeface="Tahoma"/>
                <a:cs typeface="Tahoma"/>
              </a:rPr>
              <a:t>for</a:t>
            </a:r>
            <a:r>
              <a:rPr spc="-80" dirty="0">
                <a:solidFill>
                  <a:srgbClr val="404041"/>
                </a:solidFill>
                <a:latin typeface="Tahoma"/>
                <a:cs typeface="Tahoma"/>
              </a:rPr>
              <a:t> </a:t>
            </a:r>
            <a:r>
              <a:rPr dirty="0">
                <a:solidFill>
                  <a:srgbClr val="404041"/>
                </a:solidFill>
                <a:latin typeface="Tahoma"/>
                <a:cs typeface="Tahoma"/>
              </a:rPr>
              <a:t>what?</a:t>
            </a:r>
            <a:endParaRPr>
              <a:latin typeface="Tahoma"/>
              <a:cs typeface="Tahoma"/>
            </a:endParaRPr>
          </a:p>
          <a:p>
            <a:pPr marL="794385" lvl="1" indent="-287020">
              <a:spcBef>
                <a:spcPts val="15"/>
              </a:spcBef>
              <a:buFont typeface="Arial MT"/>
              <a:buChar char="–"/>
              <a:tabLst>
                <a:tab pos="794385" algn="l"/>
                <a:tab pos="795020" algn="l"/>
              </a:tabLst>
            </a:pPr>
            <a:r>
              <a:rPr sz="1500" spc="15" dirty="0">
                <a:solidFill>
                  <a:srgbClr val="404041"/>
                </a:solidFill>
                <a:latin typeface="Tahoma"/>
                <a:cs typeface="Tahoma"/>
              </a:rPr>
              <a:t>How</a:t>
            </a:r>
            <a:r>
              <a:rPr sz="1500" spc="-50" dirty="0">
                <a:solidFill>
                  <a:srgbClr val="404041"/>
                </a:solidFill>
                <a:latin typeface="Tahoma"/>
                <a:cs typeface="Tahoma"/>
              </a:rPr>
              <a:t> </a:t>
            </a:r>
            <a:r>
              <a:rPr sz="1500" spc="10" dirty="0">
                <a:solidFill>
                  <a:srgbClr val="404041"/>
                </a:solidFill>
                <a:latin typeface="Tahoma"/>
                <a:cs typeface="Tahoma"/>
              </a:rPr>
              <a:t>could</a:t>
            </a:r>
            <a:r>
              <a:rPr sz="1500" spc="-45" dirty="0">
                <a:solidFill>
                  <a:srgbClr val="404041"/>
                </a:solidFill>
                <a:latin typeface="Tahoma"/>
                <a:cs typeface="Tahoma"/>
              </a:rPr>
              <a:t> </a:t>
            </a:r>
            <a:r>
              <a:rPr sz="1500" spc="5" dirty="0">
                <a:solidFill>
                  <a:srgbClr val="404041"/>
                </a:solidFill>
                <a:latin typeface="Tahoma"/>
                <a:cs typeface="Tahoma"/>
              </a:rPr>
              <a:t>public</a:t>
            </a:r>
            <a:r>
              <a:rPr sz="1500" spc="-65" dirty="0">
                <a:solidFill>
                  <a:srgbClr val="404041"/>
                </a:solidFill>
                <a:latin typeface="Tahoma"/>
                <a:cs typeface="Tahoma"/>
              </a:rPr>
              <a:t> </a:t>
            </a:r>
            <a:r>
              <a:rPr sz="1500" spc="10" dirty="0">
                <a:solidFill>
                  <a:srgbClr val="404041"/>
                </a:solidFill>
                <a:latin typeface="Tahoma"/>
                <a:cs typeface="Tahoma"/>
              </a:rPr>
              <a:t>finance</a:t>
            </a:r>
            <a:r>
              <a:rPr sz="1500" spc="-45" dirty="0">
                <a:solidFill>
                  <a:srgbClr val="404041"/>
                </a:solidFill>
                <a:latin typeface="Tahoma"/>
                <a:cs typeface="Tahoma"/>
              </a:rPr>
              <a:t> </a:t>
            </a:r>
            <a:r>
              <a:rPr sz="1500" spc="-10" dirty="0">
                <a:solidFill>
                  <a:srgbClr val="404041"/>
                </a:solidFill>
                <a:latin typeface="Tahoma"/>
                <a:cs typeface="Tahoma"/>
              </a:rPr>
              <a:t>contribute</a:t>
            </a:r>
            <a:r>
              <a:rPr sz="1500" spc="-75" dirty="0">
                <a:solidFill>
                  <a:srgbClr val="404041"/>
                </a:solidFill>
                <a:latin typeface="Tahoma"/>
                <a:cs typeface="Tahoma"/>
              </a:rPr>
              <a:t> </a:t>
            </a:r>
            <a:r>
              <a:rPr sz="1500" spc="-35" dirty="0">
                <a:solidFill>
                  <a:srgbClr val="404041"/>
                </a:solidFill>
                <a:latin typeface="Tahoma"/>
                <a:cs typeface="Tahoma"/>
              </a:rPr>
              <a:t>to</a:t>
            </a:r>
            <a:r>
              <a:rPr sz="1500" spc="-55" dirty="0">
                <a:solidFill>
                  <a:srgbClr val="404041"/>
                </a:solidFill>
                <a:latin typeface="Tahoma"/>
                <a:cs typeface="Tahoma"/>
              </a:rPr>
              <a:t> </a:t>
            </a:r>
            <a:r>
              <a:rPr sz="1500" spc="-15" dirty="0">
                <a:solidFill>
                  <a:srgbClr val="404041"/>
                </a:solidFill>
                <a:latin typeface="Tahoma"/>
                <a:cs typeface="Tahoma"/>
              </a:rPr>
              <a:t>the</a:t>
            </a:r>
            <a:r>
              <a:rPr sz="1500" spc="-60" dirty="0">
                <a:solidFill>
                  <a:srgbClr val="404041"/>
                </a:solidFill>
                <a:latin typeface="Tahoma"/>
                <a:cs typeface="Tahoma"/>
              </a:rPr>
              <a:t> </a:t>
            </a:r>
            <a:r>
              <a:rPr sz="1500" dirty="0">
                <a:solidFill>
                  <a:srgbClr val="404041"/>
                </a:solidFill>
                <a:latin typeface="Tahoma"/>
                <a:cs typeface="Tahoma"/>
              </a:rPr>
              <a:t>development</a:t>
            </a:r>
            <a:r>
              <a:rPr sz="1500" spc="-40" dirty="0">
                <a:solidFill>
                  <a:srgbClr val="404041"/>
                </a:solidFill>
                <a:latin typeface="Tahoma"/>
                <a:cs typeface="Tahoma"/>
              </a:rPr>
              <a:t> </a:t>
            </a:r>
            <a:r>
              <a:rPr sz="1500" spc="-25" dirty="0">
                <a:solidFill>
                  <a:srgbClr val="404041"/>
                </a:solidFill>
                <a:latin typeface="Tahoma"/>
                <a:cs typeface="Tahoma"/>
              </a:rPr>
              <a:t>of</a:t>
            </a:r>
            <a:r>
              <a:rPr sz="1500" spc="-55" dirty="0">
                <a:solidFill>
                  <a:srgbClr val="404041"/>
                </a:solidFill>
                <a:latin typeface="Tahoma"/>
                <a:cs typeface="Tahoma"/>
              </a:rPr>
              <a:t> </a:t>
            </a:r>
            <a:r>
              <a:rPr sz="1500" spc="-10" dirty="0">
                <a:solidFill>
                  <a:srgbClr val="404041"/>
                </a:solidFill>
                <a:latin typeface="Tahoma"/>
                <a:cs typeface="Tahoma"/>
              </a:rPr>
              <a:t>low</a:t>
            </a:r>
            <a:r>
              <a:rPr sz="1500" spc="-50" dirty="0">
                <a:solidFill>
                  <a:srgbClr val="404041"/>
                </a:solidFill>
                <a:latin typeface="Tahoma"/>
                <a:cs typeface="Tahoma"/>
              </a:rPr>
              <a:t> </a:t>
            </a:r>
            <a:r>
              <a:rPr sz="1500" spc="15" dirty="0">
                <a:solidFill>
                  <a:srgbClr val="404041"/>
                </a:solidFill>
                <a:latin typeface="Tahoma"/>
                <a:cs typeface="Tahoma"/>
              </a:rPr>
              <a:t>carbon</a:t>
            </a:r>
            <a:r>
              <a:rPr sz="1500" spc="-70" dirty="0">
                <a:solidFill>
                  <a:srgbClr val="404041"/>
                </a:solidFill>
                <a:latin typeface="Tahoma"/>
                <a:cs typeface="Tahoma"/>
              </a:rPr>
              <a:t> </a:t>
            </a:r>
            <a:r>
              <a:rPr sz="1500" spc="15" dirty="0">
                <a:solidFill>
                  <a:srgbClr val="404041"/>
                </a:solidFill>
                <a:latin typeface="Tahoma"/>
                <a:cs typeface="Tahoma"/>
              </a:rPr>
              <a:t>projects?</a:t>
            </a:r>
            <a:endParaRPr sz="1500">
              <a:latin typeface="Tahoma"/>
              <a:cs typeface="Tahoma"/>
            </a:endParaRPr>
          </a:p>
          <a:p>
            <a:pPr lvl="1">
              <a:spcBef>
                <a:spcPts val="5"/>
              </a:spcBef>
              <a:buClr>
                <a:srgbClr val="404041"/>
              </a:buClr>
              <a:buFont typeface="Arial MT"/>
              <a:buChar char="–"/>
            </a:pPr>
            <a:endParaRPr sz="2050">
              <a:latin typeface="Tahoma"/>
              <a:cs typeface="Tahoma"/>
            </a:endParaRPr>
          </a:p>
          <a:p>
            <a:pPr marL="393700" indent="-343535">
              <a:spcBef>
                <a:spcPts val="5"/>
              </a:spcBef>
              <a:buFont typeface="Arial MT"/>
              <a:buChar char="•"/>
              <a:tabLst>
                <a:tab pos="393700" algn="l"/>
                <a:tab pos="394335" algn="l"/>
              </a:tabLst>
            </a:pPr>
            <a:r>
              <a:rPr spc="20" dirty="0">
                <a:solidFill>
                  <a:srgbClr val="404041"/>
                </a:solidFill>
                <a:latin typeface="Tahoma"/>
                <a:cs typeface="Tahoma"/>
              </a:rPr>
              <a:t>How</a:t>
            </a:r>
            <a:r>
              <a:rPr spc="-65" dirty="0">
                <a:solidFill>
                  <a:srgbClr val="404041"/>
                </a:solidFill>
                <a:latin typeface="Tahoma"/>
                <a:cs typeface="Tahoma"/>
              </a:rPr>
              <a:t> </a:t>
            </a:r>
            <a:r>
              <a:rPr spc="-40" dirty="0">
                <a:solidFill>
                  <a:srgbClr val="404041"/>
                </a:solidFill>
                <a:latin typeface="Tahoma"/>
                <a:cs typeface="Tahoma"/>
              </a:rPr>
              <a:t>to</a:t>
            </a:r>
            <a:r>
              <a:rPr spc="-85" dirty="0">
                <a:solidFill>
                  <a:srgbClr val="404041"/>
                </a:solidFill>
                <a:latin typeface="Tahoma"/>
                <a:cs typeface="Tahoma"/>
              </a:rPr>
              <a:t> </a:t>
            </a:r>
            <a:r>
              <a:rPr spc="15" dirty="0">
                <a:solidFill>
                  <a:srgbClr val="404041"/>
                </a:solidFill>
                <a:latin typeface="Tahoma"/>
                <a:cs typeface="Tahoma"/>
              </a:rPr>
              <a:t>combine</a:t>
            </a:r>
            <a:r>
              <a:rPr spc="-55" dirty="0">
                <a:solidFill>
                  <a:srgbClr val="404041"/>
                </a:solidFill>
                <a:latin typeface="Tahoma"/>
                <a:cs typeface="Tahoma"/>
              </a:rPr>
              <a:t> </a:t>
            </a:r>
            <a:r>
              <a:rPr spc="-30" dirty="0">
                <a:solidFill>
                  <a:srgbClr val="404041"/>
                </a:solidFill>
                <a:latin typeface="Tahoma"/>
                <a:cs typeface="Tahoma"/>
              </a:rPr>
              <a:t>different</a:t>
            </a:r>
            <a:r>
              <a:rPr spc="-75" dirty="0">
                <a:solidFill>
                  <a:srgbClr val="404041"/>
                </a:solidFill>
                <a:latin typeface="Tahoma"/>
                <a:cs typeface="Tahoma"/>
              </a:rPr>
              <a:t> </a:t>
            </a:r>
            <a:r>
              <a:rPr spc="-15" dirty="0">
                <a:solidFill>
                  <a:srgbClr val="404041"/>
                </a:solidFill>
                <a:latin typeface="Tahoma"/>
                <a:cs typeface="Tahoma"/>
              </a:rPr>
              <a:t>funding</a:t>
            </a:r>
            <a:r>
              <a:rPr spc="-60" dirty="0">
                <a:solidFill>
                  <a:srgbClr val="404041"/>
                </a:solidFill>
                <a:latin typeface="Tahoma"/>
                <a:cs typeface="Tahoma"/>
              </a:rPr>
              <a:t> </a:t>
            </a:r>
            <a:r>
              <a:rPr spc="40" dirty="0">
                <a:solidFill>
                  <a:srgbClr val="404041"/>
                </a:solidFill>
                <a:latin typeface="Tahoma"/>
                <a:cs typeface="Tahoma"/>
              </a:rPr>
              <a:t>mechanisms?</a:t>
            </a:r>
            <a:endParaRPr>
              <a:latin typeface="Tahoma"/>
              <a:cs typeface="Tahoma"/>
            </a:endParaRPr>
          </a:p>
          <a:p>
            <a:pPr marL="794385" lvl="1" indent="-287020">
              <a:spcBef>
                <a:spcPts val="10"/>
              </a:spcBef>
              <a:buFont typeface="Arial MT"/>
              <a:buChar char="–"/>
              <a:tabLst>
                <a:tab pos="794385" algn="l"/>
                <a:tab pos="795020" algn="l"/>
              </a:tabLst>
            </a:pPr>
            <a:r>
              <a:rPr sz="1500" spc="30" dirty="0">
                <a:solidFill>
                  <a:srgbClr val="404041"/>
                </a:solidFill>
                <a:latin typeface="Tahoma"/>
                <a:cs typeface="Tahoma"/>
              </a:rPr>
              <a:t>Are</a:t>
            </a:r>
            <a:r>
              <a:rPr sz="1500" spc="-50" dirty="0">
                <a:solidFill>
                  <a:srgbClr val="404041"/>
                </a:solidFill>
                <a:latin typeface="Tahoma"/>
                <a:cs typeface="Tahoma"/>
              </a:rPr>
              <a:t> </a:t>
            </a:r>
            <a:r>
              <a:rPr sz="1500" spc="-15" dirty="0">
                <a:solidFill>
                  <a:srgbClr val="404041"/>
                </a:solidFill>
                <a:latin typeface="Tahoma"/>
                <a:cs typeface="Tahoma"/>
              </a:rPr>
              <a:t>the</a:t>
            </a:r>
            <a:r>
              <a:rPr sz="1500" spc="-65" dirty="0">
                <a:solidFill>
                  <a:srgbClr val="404041"/>
                </a:solidFill>
                <a:latin typeface="Tahoma"/>
                <a:cs typeface="Tahoma"/>
              </a:rPr>
              <a:t> </a:t>
            </a:r>
            <a:r>
              <a:rPr sz="1500" spc="-15" dirty="0">
                <a:solidFill>
                  <a:srgbClr val="404041"/>
                </a:solidFill>
                <a:latin typeface="Tahoma"/>
                <a:cs typeface="Tahoma"/>
              </a:rPr>
              <a:t>public/private,</a:t>
            </a:r>
            <a:r>
              <a:rPr sz="1500" spc="-65" dirty="0">
                <a:solidFill>
                  <a:srgbClr val="404041"/>
                </a:solidFill>
                <a:latin typeface="Tahoma"/>
                <a:cs typeface="Tahoma"/>
              </a:rPr>
              <a:t> </a:t>
            </a:r>
            <a:r>
              <a:rPr sz="1500" spc="-15" dirty="0">
                <a:solidFill>
                  <a:srgbClr val="404041"/>
                </a:solidFill>
                <a:latin typeface="Tahoma"/>
                <a:cs typeface="Tahoma"/>
              </a:rPr>
              <a:t>voluntary/regulatory</a:t>
            </a:r>
            <a:r>
              <a:rPr sz="1500" spc="-70" dirty="0">
                <a:solidFill>
                  <a:srgbClr val="404041"/>
                </a:solidFill>
                <a:latin typeface="Tahoma"/>
                <a:cs typeface="Tahoma"/>
              </a:rPr>
              <a:t> </a:t>
            </a:r>
            <a:r>
              <a:rPr sz="1500" spc="10" dirty="0">
                <a:solidFill>
                  <a:srgbClr val="404041"/>
                </a:solidFill>
                <a:latin typeface="Tahoma"/>
                <a:cs typeface="Tahoma"/>
              </a:rPr>
              <a:t>categorizations</a:t>
            </a:r>
            <a:r>
              <a:rPr sz="1500" spc="-95" dirty="0">
                <a:solidFill>
                  <a:srgbClr val="404041"/>
                </a:solidFill>
                <a:latin typeface="Tahoma"/>
                <a:cs typeface="Tahoma"/>
              </a:rPr>
              <a:t> </a:t>
            </a:r>
            <a:r>
              <a:rPr sz="1500" spc="-5" dirty="0">
                <a:solidFill>
                  <a:srgbClr val="404041"/>
                </a:solidFill>
                <a:latin typeface="Tahoma"/>
                <a:cs typeface="Tahoma"/>
              </a:rPr>
              <a:t>relevant</a:t>
            </a:r>
            <a:r>
              <a:rPr sz="1500" spc="-55" dirty="0">
                <a:solidFill>
                  <a:srgbClr val="404041"/>
                </a:solidFill>
                <a:latin typeface="Tahoma"/>
                <a:cs typeface="Tahoma"/>
              </a:rPr>
              <a:t> </a:t>
            </a:r>
            <a:r>
              <a:rPr sz="1500" spc="-10" dirty="0">
                <a:solidFill>
                  <a:srgbClr val="404041"/>
                </a:solidFill>
                <a:latin typeface="Tahoma"/>
                <a:cs typeface="Tahoma"/>
              </a:rPr>
              <a:t>in</a:t>
            </a:r>
            <a:r>
              <a:rPr sz="1500" spc="-35" dirty="0">
                <a:solidFill>
                  <a:srgbClr val="404041"/>
                </a:solidFill>
                <a:latin typeface="Tahoma"/>
                <a:cs typeface="Tahoma"/>
              </a:rPr>
              <a:t> </a:t>
            </a:r>
            <a:r>
              <a:rPr sz="1500" spc="-10" dirty="0">
                <a:solidFill>
                  <a:srgbClr val="404041"/>
                </a:solidFill>
                <a:latin typeface="Tahoma"/>
                <a:cs typeface="Tahoma"/>
              </a:rPr>
              <a:t>your</a:t>
            </a:r>
            <a:r>
              <a:rPr sz="1500" spc="-45" dirty="0">
                <a:solidFill>
                  <a:srgbClr val="404041"/>
                </a:solidFill>
                <a:latin typeface="Tahoma"/>
                <a:cs typeface="Tahoma"/>
              </a:rPr>
              <a:t> </a:t>
            </a:r>
            <a:r>
              <a:rPr sz="1500" spc="5" dirty="0">
                <a:solidFill>
                  <a:srgbClr val="404041"/>
                </a:solidFill>
                <a:latin typeface="Tahoma"/>
                <a:cs typeface="Tahoma"/>
              </a:rPr>
              <a:t>context?</a:t>
            </a:r>
            <a:endParaRPr sz="1500">
              <a:latin typeface="Tahoma"/>
              <a:cs typeface="Tahoma"/>
            </a:endParaRPr>
          </a:p>
          <a:p>
            <a:pPr marL="794385" marR="17780" lvl="1" indent="-287020">
              <a:lnSpc>
                <a:spcPts val="1440"/>
              </a:lnSpc>
              <a:spcBef>
                <a:spcPts val="350"/>
              </a:spcBef>
              <a:buFont typeface="Arial MT"/>
              <a:buChar char="–"/>
              <a:tabLst>
                <a:tab pos="794385" algn="l"/>
                <a:tab pos="795020" algn="l"/>
              </a:tabLst>
            </a:pPr>
            <a:r>
              <a:rPr sz="1500" spc="10" dirty="0">
                <a:solidFill>
                  <a:srgbClr val="404041"/>
                </a:solidFill>
                <a:latin typeface="Tahoma"/>
                <a:cs typeface="Tahoma"/>
              </a:rPr>
              <a:t>What</a:t>
            </a:r>
            <a:r>
              <a:rPr sz="1500" spc="-90" dirty="0">
                <a:solidFill>
                  <a:srgbClr val="404041"/>
                </a:solidFill>
                <a:latin typeface="Tahoma"/>
                <a:cs typeface="Tahoma"/>
              </a:rPr>
              <a:t> </a:t>
            </a:r>
            <a:r>
              <a:rPr sz="1500" spc="15" dirty="0">
                <a:solidFill>
                  <a:srgbClr val="404041"/>
                </a:solidFill>
                <a:latin typeface="Tahoma"/>
                <a:cs typeface="Tahoma"/>
              </a:rPr>
              <a:t>examples/experiences</a:t>
            </a:r>
            <a:r>
              <a:rPr sz="1500" spc="-65" dirty="0">
                <a:solidFill>
                  <a:srgbClr val="404041"/>
                </a:solidFill>
                <a:latin typeface="Tahoma"/>
                <a:cs typeface="Tahoma"/>
              </a:rPr>
              <a:t> </a:t>
            </a:r>
            <a:r>
              <a:rPr sz="1500" spc="10" dirty="0">
                <a:solidFill>
                  <a:srgbClr val="404041"/>
                </a:solidFill>
                <a:latin typeface="Tahoma"/>
                <a:cs typeface="Tahoma"/>
              </a:rPr>
              <a:t>do</a:t>
            </a:r>
            <a:r>
              <a:rPr sz="1500" spc="-55" dirty="0">
                <a:solidFill>
                  <a:srgbClr val="404041"/>
                </a:solidFill>
                <a:latin typeface="Tahoma"/>
                <a:cs typeface="Tahoma"/>
              </a:rPr>
              <a:t> </a:t>
            </a:r>
            <a:r>
              <a:rPr sz="1500" dirty="0">
                <a:solidFill>
                  <a:srgbClr val="404041"/>
                </a:solidFill>
                <a:latin typeface="Tahoma"/>
                <a:cs typeface="Tahoma"/>
              </a:rPr>
              <a:t>you</a:t>
            </a:r>
            <a:r>
              <a:rPr sz="1500" spc="-30" dirty="0">
                <a:solidFill>
                  <a:srgbClr val="404041"/>
                </a:solidFill>
                <a:latin typeface="Tahoma"/>
                <a:cs typeface="Tahoma"/>
              </a:rPr>
              <a:t> </a:t>
            </a:r>
            <a:r>
              <a:rPr sz="1500" spc="15" dirty="0">
                <a:solidFill>
                  <a:srgbClr val="404041"/>
                </a:solidFill>
                <a:latin typeface="Tahoma"/>
                <a:cs typeface="Tahoma"/>
              </a:rPr>
              <a:t>have</a:t>
            </a:r>
            <a:r>
              <a:rPr sz="1500" spc="-40" dirty="0">
                <a:solidFill>
                  <a:srgbClr val="404041"/>
                </a:solidFill>
                <a:latin typeface="Tahoma"/>
                <a:cs typeface="Tahoma"/>
              </a:rPr>
              <a:t> </a:t>
            </a:r>
            <a:r>
              <a:rPr sz="1500" spc="5" dirty="0">
                <a:solidFill>
                  <a:srgbClr val="404041"/>
                </a:solidFill>
                <a:latin typeface="Tahoma"/>
                <a:cs typeface="Tahoma"/>
              </a:rPr>
              <a:t>combining</a:t>
            </a:r>
            <a:r>
              <a:rPr sz="1500" spc="-65" dirty="0">
                <a:solidFill>
                  <a:srgbClr val="404041"/>
                </a:solidFill>
                <a:latin typeface="Tahoma"/>
                <a:cs typeface="Tahoma"/>
              </a:rPr>
              <a:t> </a:t>
            </a:r>
            <a:r>
              <a:rPr sz="1500" spc="-15" dirty="0">
                <a:solidFill>
                  <a:srgbClr val="404041"/>
                </a:solidFill>
                <a:latin typeface="Tahoma"/>
                <a:cs typeface="Tahoma"/>
              </a:rPr>
              <a:t>public/private</a:t>
            </a:r>
            <a:r>
              <a:rPr sz="1500" spc="-65" dirty="0">
                <a:solidFill>
                  <a:srgbClr val="404041"/>
                </a:solidFill>
                <a:latin typeface="Tahoma"/>
                <a:cs typeface="Tahoma"/>
              </a:rPr>
              <a:t> </a:t>
            </a:r>
            <a:r>
              <a:rPr sz="1500" spc="5" dirty="0">
                <a:solidFill>
                  <a:srgbClr val="404041"/>
                </a:solidFill>
                <a:latin typeface="Tahoma"/>
                <a:cs typeface="Tahoma"/>
              </a:rPr>
              <a:t>funds</a:t>
            </a:r>
            <a:r>
              <a:rPr sz="1500" spc="-65" dirty="0">
                <a:solidFill>
                  <a:srgbClr val="404041"/>
                </a:solidFill>
                <a:latin typeface="Tahoma"/>
                <a:cs typeface="Tahoma"/>
              </a:rPr>
              <a:t> </a:t>
            </a:r>
            <a:r>
              <a:rPr sz="1500" spc="-30" dirty="0">
                <a:solidFill>
                  <a:srgbClr val="404041"/>
                </a:solidFill>
                <a:latin typeface="Tahoma"/>
                <a:cs typeface="Tahoma"/>
              </a:rPr>
              <a:t>for</a:t>
            </a:r>
            <a:r>
              <a:rPr sz="1500" spc="-60" dirty="0">
                <a:solidFill>
                  <a:srgbClr val="404041"/>
                </a:solidFill>
                <a:latin typeface="Tahoma"/>
                <a:cs typeface="Tahoma"/>
              </a:rPr>
              <a:t> </a:t>
            </a:r>
            <a:r>
              <a:rPr sz="1500" spc="-5" dirty="0">
                <a:solidFill>
                  <a:srgbClr val="404041"/>
                </a:solidFill>
                <a:latin typeface="Tahoma"/>
                <a:cs typeface="Tahoma"/>
              </a:rPr>
              <a:t>environmental </a:t>
            </a:r>
            <a:r>
              <a:rPr sz="1500" spc="-455" dirty="0">
                <a:solidFill>
                  <a:srgbClr val="404041"/>
                </a:solidFill>
                <a:latin typeface="Tahoma"/>
                <a:cs typeface="Tahoma"/>
              </a:rPr>
              <a:t> </a:t>
            </a:r>
            <a:r>
              <a:rPr sz="1500" spc="10" dirty="0">
                <a:solidFill>
                  <a:srgbClr val="404041"/>
                </a:solidFill>
                <a:latin typeface="Tahoma"/>
                <a:cs typeface="Tahoma"/>
              </a:rPr>
              <a:t>projects?</a:t>
            </a:r>
            <a:endParaRPr sz="1500">
              <a:latin typeface="Tahoma"/>
              <a:cs typeface="Tahoma"/>
            </a:endParaRPr>
          </a:p>
          <a:p>
            <a:pPr marL="794385" lvl="1" indent="-287020">
              <a:spcBef>
                <a:spcPts val="15"/>
              </a:spcBef>
              <a:buFont typeface="Arial MT"/>
              <a:buChar char="–"/>
              <a:tabLst>
                <a:tab pos="794385" algn="l"/>
                <a:tab pos="795020" algn="l"/>
              </a:tabLst>
            </a:pPr>
            <a:r>
              <a:rPr sz="1500" spc="10" dirty="0">
                <a:solidFill>
                  <a:srgbClr val="404041"/>
                </a:solidFill>
                <a:latin typeface="Tahoma"/>
                <a:cs typeface="Tahoma"/>
              </a:rPr>
              <a:t>What</a:t>
            </a:r>
            <a:r>
              <a:rPr sz="1500" spc="-90" dirty="0">
                <a:solidFill>
                  <a:srgbClr val="404041"/>
                </a:solidFill>
                <a:latin typeface="Tahoma"/>
                <a:cs typeface="Tahoma"/>
              </a:rPr>
              <a:t> </a:t>
            </a:r>
            <a:r>
              <a:rPr sz="1500" spc="25" dirty="0">
                <a:solidFill>
                  <a:srgbClr val="404041"/>
                </a:solidFill>
                <a:latin typeface="Tahoma"/>
                <a:cs typeface="Tahoma"/>
              </a:rPr>
              <a:t>obstacles</a:t>
            </a:r>
            <a:r>
              <a:rPr sz="1500" spc="-80" dirty="0">
                <a:solidFill>
                  <a:srgbClr val="404041"/>
                </a:solidFill>
                <a:latin typeface="Tahoma"/>
                <a:cs typeface="Tahoma"/>
              </a:rPr>
              <a:t> </a:t>
            </a:r>
            <a:r>
              <a:rPr sz="1500" spc="15" dirty="0">
                <a:solidFill>
                  <a:srgbClr val="404041"/>
                </a:solidFill>
                <a:latin typeface="Tahoma"/>
                <a:cs typeface="Tahoma"/>
              </a:rPr>
              <a:t>are</a:t>
            </a:r>
            <a:r>
              <a:rPr sz="1500" spc="-60" dirty="0">
                <a:solidFill>
                  <a:srgbClr val="404041"/>
                </a:solidFill>
                <a:latin typeface="Tahoma"/>
                <a:cs typeface="Tahoma"/>
              </a:rPr>
              <a:t> </a:t>
            </a:r>
            <a:r>
              <a:rPr sz="1500" spc="-10" dirty="0">
                <a:solidFill>
                  <a:srgbClr val="404041"/>
                </a:solidFill>
                <a:latin typeface="Tahoma"/>
                <a:cs typeface="Tahoma"/>
              </a:rPr>
              <a:t>there</a:t>
            </a:r>
            <a:r>
              <a:rPr sz="1500" spc="-60" dirty="0">
                <a:solidFill>
                  <a:srgbClr val="404041"/>
                </a:solidFill>
                <a:latin typeface="Tahoma"/>
                <a:cs typeface="Tahoma"/>
              </a:rPr>
              <a:t> </a:t>
            </a:r>
            <a:r>
              <a:rPr sz="1500" spc="-35" dirty="0">
                <a:solidFill>
                  <a:srgbClr val="404041"/>
                </a:solidFill>
                <a:latin typeface="Tahoma"/>
                <a:cs typeface="Tahoma"/>
              </a:rPr>
              <a:t>to</a:t>
            </a:r>
            <a:r>
              <a:rPr sz="1500" spc="-45" dirty="0">
                <a:solidFill>
                  <a:srgbClr val="404041"/>
                </a:solidFill>
                <a:latin typeface="Tahoma"/>
                <a:cs typeface="Tahoma"/>
              </a:rPr>
              <a:t> </a:t>
            </a:r>
            <a:r>
              <a:rPr sz="1500" spc="20" dirty="0">
                <a:solidFill>
                  <a:srgbClr val="404041"/>
                </a:solidFill>
                <a:latin typeface="Tahoma"/>
                <a:cs typeface="Tahoma"/>
              </a:rPr>
              <a:t>be</a:t>
            </a:r>
            <a:r>
              <a:rPr sz="1500" spc="-30" dirty="0">
                <a:solidFill>
                  <a:srgbClr val="404041"/>
                </a:solidFill>
                <a:latin typeface="Tahoma"/>
                <a:cs typeface="Tahoma"/>
              </a:rPr>
              <a:t> </a:t>
            </a:r>
            <a:r>
              <a:rPr sz="1500" spc="15" dirty="0">
                <a:solidFill>
                  <a:srgbClr val="404041"/>
                </a:solidFill>
                <a:latin typeface="Tahoma"/>
                <a:cs typeface="Tahoma"/>
              </a:rPr>
              <a:t>overcome</a:t>
            </a:r>
            <a:r>
              <a:rPr sz="1500" spc="-55" dirty="0">
                <a:solidFill>
                  <a:srgbClr val="404041"/>
                </a:solidFill>
                <a:latin typeface="Tahoma"/>
                <a:cs typeface="Tahoma"/>
              </a:rPr>
              <a:t> </a:t>
            </a:r>
            <a:r>
              <a:rPr sz="1500" spc="-35" dirty="0">
                <a:solidFill>
                  <a:srgbClr val="404041"/>
                </a:solidFill>
                <a:latin typeface="Tahoma"/>
                <a:cs typeface="Tahoma"/>
              </a:rPr>
              <a:t>to</a:t>
            </a:r>
            <a:r>
              <a:rPr sz="1500" spc="-65" dirty="0">
                <a:solidFill>
                  <a:srgbClr val="404041"/>
                </a:solidFill>
                <a:latin typeface="Tahoma"/>
                <a:cs typeface="Tahoma"/>
              </a:rPr>
              <a:t> </a:t>
            </a:r>
            <a:r>
              <a:rPr sz="1500" spc="15" dirty="0">
                <a:solidFill>
                  <a:srgbClr val="404041"/>
                </a:solidFill>
                <a:latin typeface="Tahoma"/>
                <a:cs typeface="Tahoma"/>
              </a:rPr>
              <a:t>combine</a:t>
            </a:r>
            <a:r>
              <a:rPr sz="1500" spc="-50" dirty="0">
                <a:solidFill>
                  <a:srgbClr val="404041"/>
                </a:solidFill>
                <a:latin typeface="Tahoma"/>
                <a:cs typeface="Tahoma"/>
              </a:rPr>
              <a:t> </a:t>
            </a:r>
            <a:r>
              <a:rPr sz="1500" spc="-10" dirty="0">
                <a:solidFill>
                  <a:srgbClr val="404041"/>
                </a:solidFill>
                <a:latin typeface="Tahoma"/>
                <a:cs typeface="Tahoma"/>
              </a:rPr>
              <a:t>effectively</a:t>
            </a:r>
            <a:r>
              <a:rPr sz="1500" spc="-75" dirty="0">
                <a:solidFill>
                  <a:srgbClr val="404041"/>
                </a:solidFill>
                <a:latin typeface="Tahoma"/>
                <a:cs typeface="Tahoma"/>
              </a:rPr>
              <a:t> </a:t>
            </a:r>
            <a:r>
              <a:rPr sz="1500" spc="-10" dirty="0">
                <a:solidFill>
                  <a:srgbClr val="404041"/>
                </a:solidFill>
                <a:latin typeface="Tahoma"/>
                <a:cs typeface="Tahoma"/>
              </a:rPr>
              <a:t>private</a:t>
            </a:r>
            <a:r>
              <a:rPr sz="1500" spc="-40" dirty="0">
                <a:solidFill>
                  <a:srgbClr val="404041"/>
                </a:solidFill>
                <a:latin typeface="Tahoma"/>
                <a:cs typeface="Tahoma"/>
              </a:rPr>
              <a:t> </a:t>
            </a:r>
            <a:r>
              <a:rPr sz="1500" spc="15" dirty="0">
                <a:solidFill>
                  <a:srgbClr val="404041"/>
                </a:solidFill>
                <a:latin typeface="Tahoma"/>
                <a:cs typeface="Tahoma"/>
              </a:rPr>
              <a:t>and</a:t>
            </a:r>
            <a:r>
              <a:rPr sz="1500" spc="-65" dirty="0">
                <a:solidFill>
                  <a:srgbClr val="404041"/>
                </a:solidFill>
                <a:latin typeface="Tahoma"/>
                <a:cs typeface="Tahoma"/>
              </a:rPr>
              <a:t> </a:t>
            </a:r>
            <a:r>
              <a:rPr sz="1500" spc="5" dirty="0">
                <a:solidFill>
                  <a:srgbClr val="404041"/>
                </a:solidFill>
                <a:latin typeface="Tahoma"/>
                <a:cs typeface="Tahoma"/>
              </a:rPr>
              <a:t>public</a:t>
            </a:r>
            <a:r>
              <a:rPr sz="1500" spc="-50" dirty="0">
                <a:solidFill>
                  <a:srgbClr val="404041"/>
                </a:solidFill>
                <a:latin typeface="Tahoma"/>
                <a:cs typeface="Tahoma"/>
              </a:rPr>
              <a:t> </a:t>
            </a:r>
            <a:r>
              <a:rPr sz="1500" spc="20" dirty="0">
                <a:solidFill>
                  <a:srgbClr val="404041"/>
                </a:solidFill>
                <a:latin typeface="Tahoma"/>
                <a:cs typeface="Tahoma"/>
              </a:rPr>
              <a:t>funds?</a:t>
            </a:r>
            <a:endParaRPr sz="1500">
              <a:latin typeface="Tahoma"/>
              <a:cs typeface="Tahoma"/>
            </a:endParaRPr>
          </a:p>
        </p:txBody>
      </p:sp>
      <p:sp>
        <p:nvSpPr>
          <p:cNvPr id="5" name="object 5"/>
          <p:cNvSpPr txBox="1">
            <a:spLocks noGrp="1"/>
          </p:cNvSpPr>
          <p:nvPr>
            <p:ph type="ftr" sz="quarter" idx="5"/>
          </p:nvPr>
        </p:nvSpPr>
        <p:spPr>
          <a:xfrm>
            <a:off x="330200" y="6568716"/>
            <a:ext cx="2670175"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r>
              <a:rPr lang="fr-FR" b="1">
                <a:latin typeface="Arial"/>
                <a:cs typeface="Arial"/>
              </a:rPr>
              <a:t>I</a:t>
            </a:r>
            <a:r>
              <a:rPr lang="fr-FR" b="1">
                <a:solidFill>
                  <a:srgbClr val="ED0512"/>
                </a:solidFill>
                <a:latin typeface="Arial"/>
                <a:cs typeface="Arial"/>
              </a:rPr>
              <a:t>4</a:t>
            </a:r>
            <a:r>
              <a:rPr lang="fr-FR" b="1">
                <a:latin typeface="Arial"/>
                <a:cs typeface="Arial"/>
              </a:rPr>
              <a:t>CE</a:t>
            </a:r>
            <a:r>
              <a:rPr lang="fr-FR" b="1" spc="-10">
                <a:latin typeface="Arial"/>
                <a:cs typeface="Arial"/>
              </a:rPr>
              <a:t> </a:t>
            </a:r>
            <a:r>
              <a:rPr lang="fr-FR" spc="10"/>
              <a:t>–</a:t>
            </a:r>
            <a:r>
              <a:rPr lang="fr-FR" spc="-50"/>
              <a:t> </a:t>
            </a:r>
            <a:r>
              <a:rPr lang="fr-FR" spc="-35"/>
              <a:t>Institut</a:t>
            </a:r>
            <a:r>
              <a:rPr lang="fr-FR" spc="-70"/>
              <a:t> </a:t>
            </a:r>
            <a:r>
              <a:rPr lang="fr-FR" spc="15"/>
              <a:t>de</a:t>
            </a:r>
            <a:r>
              <a:rPr lang="fr-FR" spc="-50"/>
              <a:t> </a:t>
            </a:r>
            <a:r>
              <a:rPr lang="fr-FR" spc="5"/>
              <a:t>l’économie</a:t>
            </a:r>
            <a:r>
              <a:rPr lang="fr-FR" spc="-25"/>
              <a:t> </a:t>
            </a:r>
            <a:r>
              <a:rPr lang="fr-FR" spc="-10"/>
              <a:t>pour</a:t>
            </a:r>
            <a:r>
              <a:rPr lang="fr-FR" spc="-50"/>
              <a:t> </a:t>
            </a:r>
            <a:r>
              <a:rPr lang="fr-FR" spc="5"/>
              <a:t>le</a:t>
            </a:r>
            <a:r>
              <a:rPr lang="fr-FR" spc="-40"/>
              <a:t> </a:t>
            </a:r>
            <a:r>
              <a:rPr lang="fr-FR" spc="-5"/>
              <a:t>climat</a:t>
            </a:r>
            <a:endParaRPr spc="-5" dirty="0"/>
          </a:p>
        </p:txBody>
      </p:sp>
      <p:sp>
        <p:nvSpPr>
          <p:cNvPr id="6" name="object 6"/>
          <p:cNvSpPr txBox="1">
            <a:spLocks noGrp="1"/>
          </p:cNvSpPr>
          <p:nvPr>
            <p:ph type="sldNum" sz="quarter" idx="7"/>
          </p:nvPr>
        </p:nvSpPr>
        <p:spPr>
          <a:xfrm>
            <a:off x="8459723" y="6569936"/>
            <a:ext cx="232409" cy="182245"/>
          </a:xfrm>
          <a:prstGeom prst="rect">
            <a:avLst/>
          </a:prstGeom>
        </p:spPr>
        <p:txBody>
          <a:bodyPr vert="horz" wrap="square" lIns="0" tIns="0" rIns="0" bIns="0" rtlCol="0">
            <a:spAutoFit/>
          </a:bodyPr>
          <a:lstStyle>
            <a:defPPr>
              <a:defRPr lang="fr-FR"/>
            </a:defPPr>
            <a:lvl1pPr marL="0" algn="l" defTabSz="914400" rtl="0" eaLnBrk="1" latinLnBrk="0" hangingPunct="1">
              <a:defRPr sz="1100" b="0" i="0" kern="1200">
                <a:solidFill>
                  <a:srgbClr val="404041"/>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fld id="{81D60167-4931-47E6-BA6A-407CBD079E47}" type="slidenum">
              <a:rPr lang="fr-FR" spc="10" smtClean="0"/>
              <a:pPr marL="38100"/>
              <a:t>143</a:t>
            </a:fld>
            <a:endParaRPr spc="10" dirty="0"/>
          </a:p>
        </p:txBody>
      </p:sp>
      <p:sp>
        <p:nvSpPr>
          <p:cNvPr id="3" name="object 3"/>
          <p:cNvSpPr txBox="1">
            <a:spLocks noGrp="1"/>
          </p:cNvSpPr>
          <p:nvPr>
            <p:ph type="title"/>
          </p:nvPr>
        </p:nvSpPr>
        <p:spPr>
          <a:xfrm>
            <a:off x="1854201" y="496316"/>
            <a:ext cx="1857375" cy="513715"/>
          </a:xfrm>
          <a:prstGeom prst="rect">
            <a:avLst/>
          </a:prstGeom>
        </p:spPr>
        <p:txBody>
          <a:bodyPr vert="horz" wrap="square" lIns="0" tIns="13335" rIns="0" bIns="0" rtlCol="0" anchor="ctr">
            <a:spAutoFit/>
          </a:bodyPr>
          <a:lstStyle/>
          <a:p>
            <a:pPr marL="12700">
              <a:lnSpc>
                <a:spcPct val="100000"/>
              </a:lnSpc>
              <a:spcBef>
                <a:spcPts val="105"/>
              </a:spcBef>
            </a:pPr>
            <a:r>
              <a:rPr sz="3200" spc="55" dirty="0"/>
              <a:t>Questions</a:t>
            </a:r>
            <a:endParaRPr sz="3200"/>
          </a:p>
        </p:txBody>
      </p:sp>
      <p:sp>
        <p:nvSpPr>
          <p:cNvPr id="4" name="object 4"/>
          <p:cNvSpPr txBox="1"/>
          <p:nvPr/>
        </p:nvSpPr>
        <p:spPr>
          <a:xfrm>
            <a:off x="1854201" y="142444"/>
            <a:ext cx="1734185" cy="228909"/>
          </a:xfrm>
          <a:prstGeom prst="rect">
            <a:avLst/>
          </a:prstGeom>
        </p:spPr>
        <p:txBody>
          <a:bodyPr vert="horz" wrap="square" lIns="0" tIns="13335" rIns="0" bIns="0" rtlCol="0">
            <a:spAutoFit/>
          </a:bodyPr>
          <a:lstStyle/>
          <a:p>
            <a:pPr marL="12700">
              <a:spcBef>
                <a:spcPts val="105"/>
              </a:spcBef>
            </a:pPr>
            <a:r>
              <a:rPr sz="1400" spc="55" dirty="0">
                <a:solidFill>
                  <a:srgbClr val="4564AE"/>
                </a:solidFill>
                <a:latin typeface="Tahoma"/>
                <a:cs typeface="Tahoma"/>
              </a:rPr>
              <a:t>W</a:t>
            </a:r>
            <a:r>
              <a:rPr sz="1400" spc="15" dirty="0">
                <a:solidFill>
                  <a:srgbClr val="4564AE"/>
                </a:solidFill>
                <a:latin typeface="Tahoma"/>
                <a:cs typeface="Tahoma"/>
              </a:rPr>
              <a:t>ork</a:t>
            </a:r>
            <a:r>
              <a:rPr sz="1400" spc="10" dirty="0">
                <a:solidFill>
                  <a:srgbClr val="4564AE"/>
                </a:solidFill>
                <a:latin typeface="Tahoma"/>
                <a:cs typeface="Tahoma"/>
              </a:rPr>
              <a:t>sh</a:t>
            </a:r>
            <a:r>
              <a:rPr sz="1400" spc="-10" dirty="0">
                <a:solidFill>
                  <a:srgbClr val="4564AE"/>
                </a:solidFill>
                <a:latin typeface="Tahoma"/>
                <a:cs typeface="Tahoma"/>
              </a:rPr>
              <a:t>o</a:t>
            </a:r>
            <a:r>
              <a:rPr sz="1400" spc="5" dirty="0">
                <a:solidFill>
                  <a:srgbClr val="4564AE"/>
                </a:solidFill>
                <a:latin typeface="Tahoma"/>
                <a:cs typeface="Tahoma"/>
              </a:rPr>
              <a:t>p</a:t>
            </a:r>
            <a:r>
              <a:rPr sz="1400" spc="-95" dirty="0">
                <a:solidFill>
                  <a:srgbClr val="4564AE"/>
                </a:solidFill>
                <a:latin typeface="Tahoma"/>
                <a:cs typeface="Tahoma"/>
              </a:rPr>
              <a:t> </a:t>
            </a:r>
            <a:r>
              <a:rPr sz="1400" spc="55" dirty="0">
                <a:solidFill>
                  <a:srgbClr val="4564AE"/>
                </a:solidFill>
                <a:latin typeface="Tahoma"/>
                <a:cs typeface="Tahoma"/>
              </a:rPr>
              <a:t>D</a:t>
            </a:r>
            <a:r>
              <a:rPr sz="1400" spc="35" dirty="0">
                <a:solidFill>
                  <a:srgbClr val="4564AE"/>
                </a:solidFill>
                <a:latin typeface="Tahoma"/>
                <a:cs typeface="Tahoma"/>
              </a:rPr>
              <a:t>is</a:t>
            </a:r>
            <a:r>
              <a:rPr sz="1400" spc="55" dirty="0">
                <a:solidFill>
                  <a:srgbClr val="4564AE"/>
                </a:solidFill>
                <a:latin typeface="Tahoma"/>
                <a:cs typeface="Tahoma"/>
              </a:rPr>
              <a:t>c</a:t>
            </a:r>
            <a:r>
              <a:rPr sz="1400" spc="50" dirty="0">
                <a:solidFill>
                  <a:srgbClr val="4564AE"/>
                </a:solidFill>
                <a:latin typeface="Tahoma"/>
                <a:cs typeface="Tahoma"/>
              </a:rPr>
              <a:t>uss</a:t>
            </a:r>
            <a:r>
              <a:rPr sz="1400" spc="5" dirty="0">
                <a:solidFill>
                  <a:srgbClr val="4564AE"/>
                </a:solidFill>
                <a:latin typeface="Tahoma"/>
                <a:cs typeface="Tahoma"/>
              </a:rPr>
              <a:t>ion</a:t>
            </a:r>
            <a:endParaRPr sz="1400">
              <a:latin typeface="Tahoma"/>
              <a:cs typeface="Tahoma"/>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21824" y="6582637"/>
            <a:ext cx="155575" cy="156845"/>
          </a:xfrm>
          <a:prstGeom prst="rect">
            <a:avLst/>
          </a:prstGeom>
        </p:spPr>
        <p:txBody>
          <a:bodyPr vert="horz" wrap="square" lIns="0" tIns="0" rIns="0" bIns="0" rtlCol="0">
            <a:spAutoFit/>
          </a:bodyPr>
          <a:lstStyle/>
          <a:p>
            <a:pPr>
              <a:lnSpc>
                <a:spcPts val="1220"/>
              </a:lnSpc>
            </a:pPr>
            <a:r>
              <a:rPr sz="1100" spc="5" dirty="0">
                <a:solidFill>
                  <a:srgbClr val="404041"/>
                </a:solidFill>
                <a:latin typeface="Tahoma"/>
                <a:cs typeface="Tahoma"/>
              </a:rPr>
              <a:t>12</a:t>
            </a:r>
            <a:endParaRPr sz="1100">
              <a:latin typeface="Tahoma"/>
              <a:cs typeface="Tahoma"/>
            </a:endParaRPr>
          </a:p>
        </p:txBody>
      </p:sp>
      <p:grpSp>
        <p:nvGrpSpPr>
          <p:cNvPr id="3" name="object 3"/>
          <p:cNvGrpSpPr/>
          <p:nvPr/>
        </p:nvGrpSpPr>
        <p:grpSpPr>
          <a:xfrm>
            <a:off x="1524000" y="0"/>
            <a:ext cx="9144000" cy="6858000"/>
            <a:chOff x="0" y="0"/>
            <a:chExt cx="9144000" cy="6858000"/>
          </a:xfrm>
        </p:grpSpPr>
        <p:pic>
          <p:nvPicPr>
            <p:cNvPr id="4" name="object 4"/>
            <p:cNvPicPr/>
            <p:nvPr/>
          </p:nvPicPr>
          <p:blipFill>
            <a:blip r:embed="rId2" cstate="print"/>
            <a:stretch>
              <a:fillRect/>
            </a:stretch>
          </p:blipFill>
          <p:spPr>
            <a:xfrm>
              <a:off x="0" y="0"/>
              <a:ext cx="9143999" cy="6857996"/>
            </a:xfrm>
            <a:prstGeom prst="rect">
              <a:avLst/>
            </a:prstGeom>
          </p:spPr>
        </p:pic>
        <p:pic>
          <p:nvPicPr>
            <p:cNvPr id="5" name="object 5"/>
            <p:cNvPicPr/>
            <p:nvPr/>
          </p:nvPicPr>
          <p:blipFill>
            <a:blip r:embed="rId3" cstate="print"/>
            <a:stretch>
              <a:fillRect/>
            </a:stretch>
          </p:blipFill>
          <p:spPr>
            <a:xfrm>
              <a:off x="5947409" y="401065"/>
              <a:ext cx="2460497" cy="2537206"/>
            </a:xfrm>
            <a:prstGeom prst="rect">
              <a:avLst/>
            </a:prstGeom>
          </p:spPr>
        </p:pic>
        <p:sp>
          <p:nvSpPr>
            <p:cNvPr id="6" name="object 6"/>
            <p:cNvSpPr/>
            <p:nvPr/>
          </p:nvSpPr>
          <p:spPr>
            <a:xfrm>
              <a:off x="755903" y="6021323"/>
              <a:ext cx="0" cy="648335"/>
            </a:xfrm>
            <a:custGeom>
              <a:avLst/>
              <a:gdLst/>
              <a:ahLst/>
              <a:cxnLst/>
              <a:rect l="l" t="t" r="r" b="b"/>
              <a:pathLst>
                <a:path h="648334">
                  <a:moveTo>
                    <a:pt x="0" y="0"/>
                  </a:moveTo>
                  <a:lnTo>
                    <a:pt x="0" y="648068"/>
                  </a:lnTo>
                </a:path>
              </a:pathLst>
            </a:custGeom>
            <a:ln w="12700">
              <a:solidFill>
                <a:srgbClr val="FF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68579" y="41148"/>
              <a:ext cx="1263396" cy="1516379"/>
            </a:xfrm>
            <a:prstGeom prst="rect">
              <a:avLst/>
            </a:prstGeom>
          </p:spPr>
        </p:pic>
        <p:pic>
          <p:nvPicPr>
            <p:cNvPr id="8" name="object 8"/>
            <p:cNvPicPr/>
            <p:nvPr/>
          </p:nvPicPr>
          <p:blipFill>
            <a:blip r:embed="rId5" cstate="print"/>
            <a:stretch>
              <a:fillRect/>
            </a:stretch>
          </p:blipFill>
          <p:spPr>
            <a:xfrm>
              <a:off x="3637788" y="3041904"/>
              <a:ext cx="408432" cy="408432"/>
            </a:xfrm>
            <a:prstGeom prst="rect">
              <a:avLst/>
            </a:prstGeom>
          </p:spPr>
        </p:pic>
        <p:pic>
          <p:nvPicPr>
            <p:cNvPr id="9" name="object 9"/>
            <p:cNvPicPr/>
            <p:nvPr/>
          </p:nvPicPr>
          <p:blipFill>
            <a:blip r:embed="rId6" cstate="print"/>
            <a:stretch>
              <a:fillRect/>
            </a:stretch>
          </p:blipFill>
          <p:spPr>
            <a:xfrm>
              <a:off x="4314444" y="3034283"/>
              <a:ext cx="422148" cy="422148"/>
            </a:xfrm>
            <a:prstGeom prst="rect">
              <a:avLst/>
            </a:prstGeom>
          </p:spPr>
        </p:pic>
        <p:sp>
          <p:nvSpPr>
            <p:cNvPr id="10" name="object 10"/>
            <p:cNvSpPr/>
            <p:nvPr/>
          </p:nvSpPr>
          <p:spPr>
            <a:xfrm>
              <a:off x="4309618" y="3029457"/>
              <a:ext cx="431800" cy="431800"/>
            </a:xfrm>
            <a:custGeom>
              <a:avLst/>
              <a:gdLst/>
              <a:ahLst/>
              <a:cxnLst/>
              <a:rect l="l" t="t" r="r" b="b"/>
              <a:pathLst>
                <a:path w="431800" h="431800">
                  <a:moveTo>
                    <a:pt x="0" y="431673"/>
                  </a:moveTo>
                  <a:lnTo>
                    <a:pt x="431673" y="431673"/>
                  </a:lnTo>
                  <a:lnTo>
                    <a:pt x="431673" y="0"/>
                  </a:lnTo>
                  <a:lnTo>
                    <a:pt x="0" y="0"/>
                  </a:lnTo>
                  <a:lnTo>
                    <a:pt x="0" y="431673"/>
                  </a:lnTo>
                  <a:close/>
                </a:path>
              </a:pathLst>
            </a:custGeom>
            <a:ln w="9525">
              <a:solidFill>
                <a:srgbClr val="000000"/>
              </a:solidFill>
            </a:ln>
          </p:spPr>
          <p:txBody>
            <a:bodyPr wrap="square" lIns="0" tIns="0" rIns="0" bIns="0" rtlCol="0"/>
            <a:lstStyle/>
            <a:p>
              <a:endParaRPr/>
            </a:p>
          </p:txBody>
        </p:sp>
        <p:pic>
          <p:nvPicPr>
            <p:cNvPr id="11" name="object 11"/>
            <p:cNvPicPr/>
            <p:nvPr/>
          </p:nvPicPr>
          <p:blipFill>
            <a:blip r:embed="rId7" cstate="print"/>
            <a:stretch>
              <a:fillRect/>
            </a:stretch>
          </p:blipFill>
          <p:spPr>
            <a:xfrm>
              <a:off x="5007863" y="3043427"/>
              <a:ext cx="403860" cy="403860"/>
            </a:xfrm>
            <a:prstGeom prst="rect">
              <a:avLst/>
            </a:prstGeom>
          </p:spPr>
        </p:pic>
      </p:grpSp>
      <p:sp>
        <p:nvSpPr>
          <p:cNvPr id="12" name="object 12"/>
          <p:cNvSpPr txBox="1">
            <a:spLocks noGrp="1"/>
          </p:cNvSpPr>
          <p:nvPr>
            <p:ph type="title"/>
          </p:nvPr>
        </p:nvSpPr>
        <p:spPr>
          <a:xfrm>
            <a:off x="5533136" y="3728084"/>
            <a:ext cx="1053465" cy="452120"/>
          </a:xfrm>
          <a:prstGeom prst="rect">
            <a:avLst/>
          </a:prstGeom>
        </p:spPr>
        <p:txBody>
          <a:bodyPr vert="horz" wrap="square" lIns="0" tIns="12065" rIns="0" bIns="0" rtlCol="0" anchor="ctr">
            <a:spAutoFit/>
          </a:bodyPr>
          <a:lstStyle/>
          <a:p>
            <a:pPr marL="12700">
              <a:lnSpc>
                <a:spcPct val="100000"/>
              </a:lnSpc>
              <a:spcBef>
                <a:spcPts val="95"/>
              </a:spcBef>
            </a:pPr>
            <a:r>
              <a:rPr sz="2800" spc="-15" dirty="0">
                <a:solidFill>
                  <a:srgbClr val="404041"/>
                </a:solidFill>
                <a:latin typeface="Calibri"/>
                <a:cs typeface="Calibri"/>
              </a:rPr>
              <a:t>Merci</a:t>
            </a:r>
            <a:r>
              <a:rPr sz="2800" spc="-55" dirty="0">
                <a:solidFill>
                  <a:srgbClr val="404041"/>
                </a:solidFill>
                <a:latin typeface="Calibri"/>
                <a:cs typeface="Calibri"/>
              </a:rPr>
              <a:t> </a:t>
            </a:r>
            <a:r>
              <a:rPr sz="2800" spc="-5" dirty="0">
                <a:solidFill>
                  <a:srgbClr val="404041"/>
                </a:solidFill>
                <a:latin typeface="Calibri"/>
                <a:cs typeface="Calibri"/>
              </a:rPr>
              <a:t>!</a:t>
            </a:r>
            <a:endParaRPr sz="2800">
              <a:latin typeface="Calibri"/>
              <a:cs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123495"/>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84246" y="151595"/>
            <a:ext cx="10457040" cy="971900"/>
          </a:xfrm>
        </p:spPr>
        <p:txBody>
          <a:bodyPr>
            <a:normAutofit/>
          </a:bodyPr>
          <a:lstStyle/>
          <a:p>
            <a:r>
              <a:rPr lang="fr-FR" sz="3600" b="1" dirty="0">
                <a:solidFill>
                  <a:schemeClr val="bg1"/>
                </a:solidFill>
              </a:rPr>
              <a:t>LIFE CARBON FARMING </a:t>
            </a:r>
            <a:r>
              <a:rPr lang="fr-FR" sz="3600" b="1" dirty="0" err="1">
                <a:solidFill>
                  <a:schemeClr val="bg1"/>
                </a:solidFill>
              </a:rPr>
              <a:t>wokshop</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676381" y="1348142"/>
            <a:ext cx="11251916" cy="4261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marR="0" lvl="0" indent="-6858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fr-FR" sz="3600" b="1" i="1" u="none" strike="noStrike" kern="1200" cap="none" spc="0" normalizeH="0" baseline="0" noProof="0" dirty="0">
                <a:ln>
                  <a:noFill/>
                </a:ln>
                <a:solidFill>
                  <a:prstClr val="black"/>
                </a:solidFill>
                <a:effectLst/>
                <a:uLnTx/>
                <a:uFillTx/>
                <a:latin typeface="Calibri Light" panose="020F0302020204030204"/>
                <a:ea typeface="+mj-ea"/>
                <a:cs typeface="+mj-cs"/>
              </a:rPr>
              <a:t>Questions / </a:t>
            </a:r>
            <a:r>
              <a:rPr kumimoji="0" lang="fr-FR" sz="3600" b="1" i="1" u="none" strike="noStrike" kern="1200" cap="none" spc="0" normalizeH="0" baseline="0" noProof="0" dirty="0" err="1">
                <a:ln>
                  <a:noFill/>
                </a:ln>
                <a:solidFill>
                  <a:prstClr val="black"/>
                </a:solidFill>
                <a:effectLst/>
                <a:uLnTx/>
                <a:uFillTx/>
                <a:latin typeface="Calibri Light" panose="020F0302020204030204"/>
                <a:ea typeface="+mj-ea"/>
                <a:cs typeface="+mj-cs"/>
              </a:rPr>
              <a:t>Answers</a:t>
            </a:r>
            <a:r>
              <a:rPr kumimoji="0" lang="fr-FR" sz="3600" b="1" i="1"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fr-FR" sz="3600" b="1" i="1" u="none" strike="noStrike" kern="1200" cap="none" spc="0" normalizeH="0" baseline="0" noProof="0" dirty="0" err="1">
                <a:ln>
                  <a:noFill/>
                </a:ln>
                <a:solidFill>
                  <a:prstClr val="black"/>
                </a:solidFill>
                <a:effectLst/>
                <a:uLnTx/>
                <a:uFillTx/>
                <a:latin typeface="Calibri Light" panose="020F0302020204030204"/>
                <a:ea typeface="+mj-ea"/>
                <a:cs typeface="+mj-cs"/>
              </a:rPr>
              <a:t>with</a:t>
            </a:r>
            <a:r>
              <a:rPr kumimoji="0" lang="fr-FR" sz="3600" b="1" i="1" u="none" strike="noStrike" kern="1200" cap="none" spc="0" normalizeH="0" baseline="0" noProof="0" dirty="0">
                <a:ln>
                  <a:noFill/>
                </a:ln>
                <a:solidFill>
                  <a:prstClr val="black"/>
                </a:solidFill>
                <a:effectLst/>
                <a:uLnTx/>
                <a:uFillTx/>
                <a:latin typeface="Calibri Light" panose="020F0302020204030204"/>
                <a:ea typeface="+mj-ea"/>
                <a:cs typeface="+mj-cs"/>
              </a:rPr>
              <a:t> a panel of experts</a:t>
            </a:r>
            <a:endParaRPr kumimoji="0" lang="fr-FR" sz="1000" b="1" i="1"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6" name="Image 15" descr="Une image contenant texte&#10;&#10;Description générée automatiquement">
            <a:extLst>
              <a:ext uri="{FF2B5EF4-FFF2-40B4-BE49-F238E27FC236}">
                <a16:creationId xmlns:a16="http://schemas.microsoft.com/office/drawing/2014/main" id="{3753F975-4DD5-2A86-6991-71D23006FA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5542" y="42871"/>
            <a:ext cx="1028454" cy="1041817"/>
          </a:xfrm>
          <a:prstGeom prst="rect">
            <a:avLst/>
          </a:prstGeom>
        </p:spPr>
      </p:pic>
      <p:pic>
        <p:nvPicPr>
          <p:cNvPr id="2" name="Image 1">
            <a:extLst>
              <a:ext uri="{FF2B5EF4-FFF2-40B4-BE49-F238E27FC236}">
                <a16:creationId xmlns:a16="http://schemas.microsoft.com/office/drawing/2014/main" id="{B7405216-2799-BEEE-748D-71F1EE8A7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 name="Image 2">
            <a:extLst>
              <a:ext uri="{FF2B5EF4-FFF2-40B4-BE49-F238E27FC236}">
                <a16:creationId xmlns:a16="http://schemas.microsoft.com/office/drawing/2014/main" id="{22FE18A5-79AC-87E1-4BAA-EFB735FD43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a:extLst>
              <a:ext uri="{FF2B5EF4-FFF2-40B4-BE49-F238E27FC236}">
                <a16:creationId xmlns:a16="http://schemas.microsoft.com/office/drawing/2014/main" id="{DFD7AAE7-61F1-F918-B892-F9EB7507B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6" name="Image 5">
            <a:extLst>
              <a:ext uri="{FF2B5EF4-FFF2-40B4-BE49-F238E27FC236}">
                <a16:creationId xmlns:a16="http://schemas.microsoft.com/office/drawing/2014/main" id="{0A1B52FD-71E0-3362-E6B6-1635AE095C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10" name="Image 9">
            <a:extLst>
              <a:ext uri="{FF2B5EF4-FFF2-40B4-BE49-F238E27FC236}">
                <a16:creationId xmlns:a16="http://schemas.microsoft.com/office/drawing/2014/main" id="{73094A7C-1AA6-D93C-F525-D089397E7A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AA000AFA-7710-39DD-70B0-E3CF2954BBC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F65D2CA2-5D8A-F622-DADB-7FE22E4517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DCA0A7B7-1401-3954-1F9F-1EC2FDDD90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25317723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a:solidFill>
                  <a:schemeClr val="bg1"/>
                </a:solidFill>
              </a:rPr>
              <a:t>Questions / </a:t>
            </a:r>
            <a:r>
              <a:rPr lang="fr-FR" sz="3600" b="1" dirty="0" err="1">
                <a:solidFill>
                  <a:schemeClr val="bg1"/>
                </a:solidFill>
              </a:rPr>
              <a:t>Answers</a:t>
            </a:r>
            <a:r>
              <a:rPr lang="fr-FR" sz="3600" b="1" dirty="0">
                <a:solidFill>
                  <a:schemeClr val="bg1"/>
                </a:solidFill>
              </a:rPr>
              <a:t> </a:t>
            </a:r>
            <a:r>
              <a:rPr lang="fr-FR" sz="3600" b="1" dirty="0" err="1">
                <a:solidFill>
                  <a:schemeClr val="bg1"/>
                </a:solidFill>
              </a:rPr>
              <a:t>with</a:t>
            </a:r>
            <a:r>
              <a:rPr lang="fr-FR" sz="3600" b="1" dirty="0">
                <a:solidFill>
                  <a:schemeClr val="bg1"/>
                </a:solidFill>
              </a:rPr>
              <a:t> a panel of experts</a:t>
            </a: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89908" y="2728448"/>
            <a:ext cx="2709845" cy="1200329"/>
          </a:xfrm>
          <a:prstGeom prst="rect">
            <a:avLst/>
          </a:prstGeom>
          <a:noFill/>
        </p:spPr>
        <p:txBody>
          <a:bodyPr wrap="square" rtlCol="0">
            <a:spAutoFit/>
          </a:bodyPr>
          <a:lstStyle/>
          <a:p>
            <a:pPr algn="ctr"/>
            <a:r>
              <a:rPr lang="fr-FR" sz="2400" dirty="0">
                <a:latin typeface="Calibri" panose="020F0502020204030204" pitchFamily="34" charset="0"/>
                <a:ea typeface="Calibri" panose="020F0502020204030204" pitchFamily="34" charset="0"/>
                <a:sym typeface="Wingdings" panose="05000000000000000000" pitchFamily="2" charset="2"/>
              </a:rPr>
              <a:t>Marion </a:t>
            </a:r>
            <a:r>
              <a:rPr lang="fr-FR" sz="2400" dirty="0" err="1">
                <a:latin typeface="Calibri" panose="020F0502020204030204" pitchFamily="34" charset="0"/>
                <a:ea typeface="Calibri" panose="020F0502020204030204" pitchFamily="34" charset="0"/>
                <a:sym typeface="Wingdings" panose="05000000000000000000" pitchFamily="2" charset="2"/>
              </a:rPr>
              <a:t>Leguiel</a:t>
            </a:r>
            <a:endParaRPr lang="fr-FR" sz="2400" dirty="0">
              <a:latin typeface="Calibri" panose="020F0502020204030204" pitchFamily="34" charset="0"/>
              <a:ea typeface="Calibri" panose="020F0502020204030204" pitchFamily="34" charset="0"/>
              <a:sym typeface="Wingdings" panose="05000000000000000000" pitchFamily="2" charset="2"/>
            </a:endParaRPr>
          </a:p>
          <a:p>
            <a:pPr algn="ctr"/>
            <a:r>
              <a:rPr lang="fr-FR" sz="2400" b="1" dirty="0">
                <a:solidFill>
                  <a:srgbClr val="49D35D"/>
                </a:solidFill>
                <a:latin typeface="Calibri" panose="020F0502020204030204" pitchFamily="34" charset="0"/>
                <a:sym typeface="Wingdings" panose="05000000000000000000" pitchFamily="2" charset="2"/>
              </a:rPr>
              <a:t>French Ministry of Agriculture</a:t>
            </a:r>
            <a:endParaRPr lang="fr-FR" sz="2400" b="1" dirty="0">
              <a:solidFill>
                <a:srgbClr val="49D35D"/>
              </a:solidFill>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ZoneTexte 13">
            <a:extLst>
              <a:ext uri="{FF2B5EF4-FFF2-40B4-BE49-F238E27FC236}">
                <a16:creationId xmlns:a16="http://schemas.microsoft.com/office/drawing/2014/main" id="{E68CBA4E-E02E-1326-5CB4-AF982B0C876E}"/>
              </a:ext>
            </a:extLst>
          </p:cNvPr>
          <p:cNvSpPr txBox="1"/>
          <p:nvPr/>
        </p:nvSpPr>
        <p:spPr>
          <a:xfrm>
            <a:off x="6267697" y="2728447"/>
            <a:ext cx="2786011" cy="830997"/>
          </a:xfrm>
          <a:prstGeom prst="rect">
            <a:avLst/>
          </a:prstGeom>
          <a:noFill/>
        </p:spPr>
        <p:txBody>
          <a:bodyPr wrap="square" rtlCol="0">
            <a:spAutoFit/>
          </a:bodyPr>
          <a:lstStyle/>
          <a:p>
            <a:pPr algn="ctr"/>
            <a:r>
              <a:rPr lang="fr-FR" sz="2400" dirty="0">
                <a:latin typeface="Calibri" panose="020F0502020204030204" pitchFamily="34" charset="0"/>
                <a:ea typeface="Calibri" panose="020F0502020204030204" pitchFamily="34" charset="0"/>
                <a:sym typeface="Wingdings" panose="05000000000000000000" pitchFamily="2" charset="2"/>
              </a:rPr>
              <a:t>Donal O’Brien </a:t>
            </a:r>
            <a:r>
              <a:rPr lang="fr-FR" sz="2400" b="1" dirty="0" err="1">
                <a:solidFill>
                  <a:srgbClr val="49D35D"/>
                </a:solidFill>
                <a:latin typeface="Calibri" panose="020F0502020204030204" pitchFamily="34" charset="0"/>
                <a:sym typeface="Wingdings" panose="05000000000000000000" pitchFamily="2" charset="2"/>
              </a:rPr>
              <a:t>Teagasc</a:t>
            </a:r>
            <a:endParaRPr lang="fr-FR" sz="2400" b="1" dirty="0">
              <a:solidFill>
                <a:srgbClr val="49D35D"/>
              </a:solidFill>
              <a:latin typeface="Calibri" panose="020F0502020204030204" pitchFamily="34" charset="0"/>
            </a:endParaRPr>
          </a:p>
        </p:txBody>
      </p:sp>
      <p:sp>
        <p:nvSpPr>
          <p:cNvPr id="15" name="ZoneTexte 14">
            <a:extLst>
              <a:ext uri="{FF2B5EF4-FFF2-40B4-BE49-F238E27FC236}">
                <a16:creationId xmlns:a16="http://schemas.microsoft.com/office/drawing/2014/main" id="{D4C04C24-F38C-B9E7-0A38-E8AF6CCB6AD5}"/>
              </a:ext>
            </a:extLst>
          </p:cNvPr>
          <p:cNvSpPr txBox="1"/>
          <p:nvPr/>
        </p:nvSpPr>
        <p:spPr>
          <a:xfrm>
            <a:off x="3470132" y="2744516"/>
            <a:ext cx="2625867" cy="1200329"/>
          </a:xfrm>
          <a:prstGeom prst="rect">
            <a:avLst/>
          </a:prstGeom>
          <a:noFill/>
        </p:spPr>
        <p:txBody>
          <a:bodyPr wrap="square" rtlCol="0">
            <a:spAutoFit/>
          </a:bodyPr>
          <a:lstStyle/>
          <a:p>
            <a:pPr algn="ctr"/>
            <a:r>
              <a:rPr lang="fr-FR" sz="2400" dirty="0">
                <a:latin typeface="Calibri" panose="020F0502020204030204" pitchFamily="34" charset="0"/>
                <a:ea typeface="Calibri" panose="020F0502020204030204" pitchFamily="34" charset="0"/>
                <a:sym typeface="Wingdings" panose="05000000000000000000" pitchFamily="2" charset="2"/>
              </a:rPr>
              <a:t>Pierre Rayé</a:t>
            </a:r>
          </a:p>
          <a:p>
            <a:pPr algn="ctr"/>
            <a:r>
              <a:rPr lang="fr-FR" sz="2400" b="1" dirty="0">
                <a:solidFill>
                  <a:srgbClr val="49D35D"/>
                </a:solidFill>
                <a:latin typeface="Calibri" panose="020F0502020204030204" pitchFamily="34" charset="0"/>
                <a:sym typeface="Wingdings" panose="05000000000000000000" pitchFamily="2" charset="2"/>
              </a:rPr>
              <a:t>FCAA – France Carbon Agri</a:t>
            </a:r>
            <a:endParaRPr lang="fr-FR" sz="2400" b="1" dirty="0">
              <a:solidFill>
                <a:srgbClr val="49D35D"/>
              </a:solidFill>
              <a:latin typeface="Calibri" panose="020F0502020204030204" pitchFamily="34" charset="0"/>
            </a:endParaRPr>
          </a:p>
        </p:txBody>
      </p:sp>
      <p:sp>
        <p:nvSpPr>
          <p:cNvPr id="16" name="ZoneTexte 15">
            <a:extLst>
              <a:ext uri="{FF2B5EF4-FFF2-40B4-BE49-F238E27FC236}">
                <a16:creationId xmlns:a16="http://schemas.microsoft.com/office/drawing/2014/main" id="{1D47034E-38B7-6937-9CB0-25F8FEAE873E}"/>
              </a:ext>
            </a:extLst>
          </p:cNvPr>
          <p:cNvSpPr txBox="1"/>
          <p:nvPr/>
        </p:nvSpPr>
        <p:spPr>
          <a:xfrm>
            <a:off x="9180349" y="2728448"/>
            <a:ext cx="2709845" cy="830997"/>
          </a:xfrm>
          <a:prstGeom prst="rect">
            <a:avLst/>
          </a:prstGeom>
          <a:noFill/>
        </p:spPr>
        <p:txBody>
          <a:bodyPr wrap="square" rtlCol="0">
            <a:spAutoFit/>
          </a:bodyPr>
          <a:lstStyle/>
          <a:p>
            <a:pPr algn="ctr"/>
            <a:r>
              <a:rPr lang="fr-FR" sz="2400" dirty="0">
                <a:latin typeface="Calibri" panose="020F0502020204030204" pitchFamily="34" charset="0"/>
                <a:ea typeface="Calibri" panose="020F0502020204030204" pitchFamily="34" charset="0"/>
                <a:sym typeface="Wingdings" panose="05000000000000000000" pitchFamily="2" charset="2"/>
              </a:rPr>
              <a:t>Clothilde </a:t>
            </a:r>
            <a:r>
              <a:rPr lang="fr-FR" sz="2400" dirty="0" err="1">
                <a:latin typeface="Calibri" panose="020F0502020204030204" pitchFamily="34" charset="0"/>
                <a:ea typeface="Calibri" panose="020F0502020204030204" pitchFamily="34" charset="0"/>
                <a:sym typeface="Wingdings" panose="05000000000000000000" pitchFamily="2" charset="2"/>
              </a:rPr>
              <a:t>Tronquet</a:t>
            </a:r>
            <a:endParaRPr lang="fr-FR" sz="2400" dirty="0">
              <a:latin typeface="Calibri" panose="020F0502020204030204" pitchFamily="34" charset="0"/>
              <a:ea typeface="Calibri" panose="020F0502020204030204" pitchFamily="34" charset="0"/>
              <a:sym typeface="Wingdings" panose="05000000000000000000" pitchFamily="2" charset="2"/>
            </a:endParaRPr>
          </a:p>
          <a:p>
            <a:pPr algn="ctr"/>
            <a:r>
              <a:rPr lang="fr-FR" sz="2400" b="1" dirty="0">
                <a:solidFill>
                  <a:srgbClr val="49D35D"/>
                </a:solidFill>
                <a:latin typeface="Calibri" panose="020F0502020204030204" pitchFamily="34" charset="0"/>
                <a:sym typeface="Wingdings" panose="05000000000000000000" pitchFamily="2" charset="2"/>
              </a:rPr>
              <a:t>I4CE</a:t>
            </a:r>
            <a:endParaRPr lang="fr-FR" sz="2400" b="1" dirty="0">
              <a:solidFill>
                <a:srgbClr val="49D35D"/>
              </a:solidFill>
              <a:latin typeface="Calibri" panose="020F0502020204030204" pitchFamily="34" charset="0"/>
            </a:endParaRPr>
          </a:p>
        </p:txBody>
      </p:sp>
    </p:spTree>
    <p:extLst>
      <p:ext uri="{BB962C8B-B14F-4D97-AF65-F5344CB8AC3E}">
        <p14:creationId xmlns:p14="http://schemas.microsoft.com/office/powerpoint/2010/main" val="33012913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erbe, vache, ciel, champ&#10;&#10;Description générée automatiquement">
            <a:extLst>
              <a:ext uri="{FF2B5EF4-FFF2-40B4-BE49-F238E27FC236}">
                <a16:creationId xmlns:a16="http://schemas.microsoft.com/office/drawing/2014/main" id="{17D9D3A2-A956-34D8-260E-F224DB9EDC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5410208"/>
          </a:xfrm>
          <a:prstGeom prst="rect">
            <a:avLst/>
          </a:prstGeom>
        </p:spPr>
      </p:pic>
      <p:sp>
        <p:nvSpPr>
          <p:cNvPr id="37" name="Rectangle 36">
            <a:extLst>
              <a:ext uri="{FF2B5EF4-FFF2-40B4-BE49-F238E27FC236}">
                <a16:creationId xmlns:a16="http://schemas.microsoft.com/office/drawing/2014/main" id="{3D0251A4-59E1-4E4C-894E-83A536345E92}"/>
              </a:ext>
            </a:extLst>
          </p:cNvPr>
          <p:cNvSpPr/>
          <p:nvPr/>
        </p:nvSpPr>
        <p:spPr>
          <a:xfrm>
            <a:off x="10412915" y="5459744"/>
            <a:ext cx="1664499" cy="13548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solidFill>
                <a:schemeClr val="accent1">
                  <a:lumMod val="50000"/>
                </a:schemeClr>
              </a:solidFill>
            </a:endParaRPr>
          </a:p>
          <a:p>
            <a:endParaRPr lang="en-US" sz="1000">
              <a:solidFill>
                <a:schemeClr val="accent1">
                  <a:lumMod val="50000"/>
                </a:schemeClr>
              </a:solidFill>
            </a:endParaRPr>
          </a:p>
          <a:p>
            <a:endParaRPr lang="en-US" sz="1000">
              <a:solidFill>
                <a:schemeClr val="accent1">
                  <a:lumMod val="50000"/>
                </a:schemeClr>
              </a:solidFill>
            </a:endParaRPr>
          </a:p>
          <a:p>
            <a:endParaRPr lang="en-US" sz="1000">
              <a:solidFill>
                <a:schemeClr val="accent1">
                  <a:lumMod val="50000"/>
                </a:schemeClr>
              </a:solidFill>
            </a:endParaRPr>
          </a:p>
          <a:p>
            <a:r>
              <a:rPr lang="en-US" sz="1000">
                <a:solidFill>
                  <a:schemeClr val="accent1">
                    <a:lumMod val="50000"/>
                  </a:schemeClr>
                </a:solidFill>
              </a:rPr>
              <a:t>Ce </a:t>
            </a:r>
            <a:r>
              <a:rPr lang="en-US" sz="1000" err="1">
                <a:solidFill>
                  <a:schemeClr val="accent1">
                    <a:lumMod val="50000"/>
                  </a:schemeClr>
                </a:solidFill>
              </a:rPr>
              <a:t>projet</a:t>
            </a:r>
            <a:r>
              <a:rPr lang="en-US" sz="1000">
                <a:solidFill>
                  <a:schemeClr val="accent1">
                    <a:lumMod val="50000"/>
                  </a:schemeClr>
                </a:solidFill>
              </a:rPr>
              <a:t> </a:t>
            </a:r>
            <a:r>
              <a:rPr lang="en-US" sz="1000" err="1">
                <a:solidFill>
                  <a:schemeClr val="accent1">
                    <a:lumMod val="50000"/>
                  </a:schemeClr>
                </a:solidFill>
              </a:rPr>
              <a:t>bénéficie</a:t>
            </a:r>
            <a:r>
              <a:rPr lang="en-US" sz="1000">
                <a:solidFill>
                  <a:schemeClr val="accent1">
                    <a:lumMod val="50000"/>
                  </a:schemeClr>
                </a:solidFill>
              </a:rPr>
              <a:t> du </a:t>
            </a:r>
            <a:r>
              <a:rPr lang="en-US" sz="1000" err="1">
                <a:solidFill>
                  <a:schemeClr val="accent1">
                    <a:lumMod val="50000"/>
                  </a:schemeClr>
                </a:solidFill>
              </a:rPr>
              <a:t>soutien</a:t>
            </a:r>
            <a:r>
              <a:rPr lang="en-US" sz="1000">
                <a:solidFill>
                  <a:schemeClr val="accent1">
                    <a:lumMod val="50000"/>
                  </a:schemeClr>
                </a:solidFill>
              </a:rPr>
              <a:t> du </a:t>
            </a:r>
            <a:r>
              <a:rPr lang="en-US" sz="1000" err="1">
                <a:solidFill>
                  <a:schemeClr val="accent1">
                    <a:lumMod val="50000"/>
                  </a:schemeClr>
                </a:solidFill>
              </a:rPr>
              <a:t>programme</a:t>
            </a:r>
            <a:r>
              <a:rPr lang="en-US" sz="1000">
                <a:solidFill>
                  <a:schemeClr val="accent1">
                    <a:lumMod val="50000"/>
                  </a:schemeClr>
                </a:solidFill>
              </a:rPr>
              <a:t> LIFE de </a:t>
            </a:r>
            <a:r>
              <a:rPr lang="en-US" sz="1000" err="1">
                <a:solidFill>
                  <a:schemeClr val="accent1">
                    <a:lumMod val="50000"/>
                  </a:schemeClr>
                </a:solidFill>
              </a:rPr>
              <a:t>l’Union</a:t>
            </a:r>
            <a:r>
              <a:rPr lang="en-US" sz="1000">
                <a:solidFill>
                  <a:schemeClr val="accent1">
                    <a:lumMod val="50000"/>
                  </a:schemeClr>
                </a:solidFill>
              </a:rPr>
              <a:t> </a:t>
            </a:r>
            <a:r>
              <a:rPr lang="en-US" sz="1000" err="1">
                <a:solidFill>
                  <a:schemeClr val="accent1">
                    <a:lumMod val="50000"/>
                  </a:schemeClr>
                </a:solidFill>
              </a:rPr>
              <a:t>Européenne</a:t>
            </a:r>
            <a:r>
              <a:rPr lang="en-US" sz="1000">
                <a:solidFill>
                  <a:schemeClr val="accent1">
                    <a:lumMod val="50000"/>
                  </a:schemeClr>
                </a:solidFill>
              </a:rPr>
              <a:t>.</a:t>
            </a:r>
            <a:endParaRPr lang="fr-FR" sz="1000">
              <a:solidFill>
                <a:schemeClr val="accent1">
                  <a:lumMod val="50000"/>
                </a:schemeClr>
              </a:solidFill>
            </a:endParaRP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208907" y="1502731"/>
            <a:ext cx="11774186" cy="1667252"/>
          </a:xfrm>
        </p:spPr>
        <p:txBody>
          <a:bodyPr>
            <a:normAutofit fontScale="90000"/>
          </a:bodyPr>
          <a:lstStyle/>
          <a:p>
            <a:pPr algn="ctr"/>
            <a:r>
              <a:rPr lang="fr-FR" sz="4800" b="1" dirty="0">
                <a:solidFill>
                  <a:schemeClr val="bg1"/>
                </a:solidFill>
              </a:rPr>
              <a:t>LIFE CARBON FARMING – Carbon </a:t>
            </a:r>
            <a:r>
              <a:rPr lang="fr-FR" sz="4800" b="1" dirty="0" err="1">
                <a:solidFill>
                  <a:schemeClr val="bg1"/>
                </a:solidFill>
              </a:rPr>
              <a:t>farming</a:t>
            </a:r>
            <a:r>
              <a:rPr lang="fr-FR" sz="4800" b="1" dirty="0">
                <a:solidFill>
                  <a:schemeClr val="bg1"/>
                </a:solidFill>
              </a:rPr>
              <a:t> certification and </a:t>
            </a:r>
            <a:r>
              <a:rPr lang="fr-FR" sz="4800" b="1" dirty="0" err="1">
                <a:solidFill>
                  <a:schemeClr val="bg1"/>
                </a:solidFill>
              </a:rPr>
              <a:t>rewarding</a:t>
            </a:r>
            <a:r>
              <a:rPr lang="fr-FR" sz="4800" b="1" dirty="0">
                <a:solidFill>
                  <a:schemeClr val="bg1"/>
                </a:solidFill>
              </a:rPr>
              <a:t> </a:t>
            </a:r>
            <a:r>
              <a:rPr lang="fr-FR" sz="4800" b="1" dirty="0" err="1">
                <a:solidFill>
                  <a:schemeClr val="bg1"/>
                </a:solidFill>
              </a:rPr>
              <a:t>mechanisms</a:t>
            </a:r>
            <a:r>
              <a:rPr lang="fr-FR" sz="4800" b="1" dirty="0">
                <a:solidFill>
                  <a:schemeClr val="bg1"/>
                </a:solidFill>
              </a:rPr>
              <a:t> in the agricultural </a:t>
            </a:r>
            <a:r>
              <a:rPr lang="fr-FR" sz="4800" b="1" dirty="0" err="1">
                <a:solidFill>
                  <a:schemeClr val="bg1"/>
                </a:solidFill>
              </a:rPr>
              <a:t>sector</a:t>
            </a:r>
            <a:br>
              <a:rPr lang="fr-FR" sz="4800" b="1" dirty="0">
                <a:solidFill>
                  <a:schemeClr val="bg1"/>
                </a:solidFill>
              </a:rPr>
            </a:br>
            <a:r>
              <a:rPr lang="fr-FR" sz="4800" b="1" dirty="0">
                <a:solidFill>
                  <a:schemeClr val="bg1"/>
                </a:solidFill>
              </a:rPr>
              <a:t>CONCLUSION</a:t>
            </a:r>
            <a:endParaRPr lang="fr-FR" sz="4800" b="1" dirty="0">
              <a:solidFill>
                <a:schemeClr val="bg1"/>
              </a:solidFill>
              <a:cs typeface="Calibri Light"/>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208907" y="4497362"/>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bg1"/>
                </a:solidFill>
              </a:rPr>
              <a:t>Brussels – 25/01/2023</a:t>
            </a:r>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8688" y="5538900"/>
            <a:ext cx="876588" cy="633472"/>
          </a:xfrm>
          <a:prstGeom prst="rect">
            <a:avLst/>
          </a:prstGeom>
        </p:spPr>
      </p:pic>
      <p:pic>
        <p:nvPicPr>
          <p:cNvPr id="10" name="Image 9">
            <a:extLst>
              <a:ext uri="{FF2B5EF4-FFF2-40B4-BE49-F238E27FC236}">
                <a16:creationId xmlns:a16="http://schemas.microsoft.com/office/drawing/2014/main" id="{51D3EA05-1BDB-46CA-99B8-E990929763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98142" y="5478857"/>
            <a:ext cx="1331207" cy="608267"/>
          </a:xfrm>
          <a:prstGeom prst="rect">
            <a:avLst/>
          </a:prstGeom>
        </p:spPr>
      </p:pic>
      <p:pic>
        <p:nvPicPr>
          <p:cNvPr id="11" name="Image 10">
            <a:extLst>
              <a:ext uri="{FF2B5EF4-FFF2-40B4-BE49-F238E27FC236}">
                <a16:creationId xmlns:a16="http://schemas.microsoft.com/office/drawing/2014/main" id="{E093BEF8-7BB6-48F4-A15A-DA161541D0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7043" y="5471560"/>
            <a:ext cx="1162598" cy="628264"/>
          </a:xfrm>
          <a:prstGeom prst="rect">
            <a:avLst/>
          </a:prstGeom>
        </p:spPr>
      </p:pic>
      <p:pic>
        <p:nvPicPr>
          <p:cNvPr id="12" name="Imagen 4">
            <a:extLst>
              <a:ext uri="{FF2B5EF4-FFF2-40B4-BE49-F238E27FC236}">
                <a16:creationId xmlns:a16="http://schemas.microsoft.com/office/drawing/2014/main" id="{1AE73905-FF34-4DEB-A61D-2B1396C3C801}"/>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1620612" y="5451666"/>
            <a:ext cx="1803187" cy="628264"/>
          </a:xfrm>
          <a:prstGeom prst="rect">
            <a:avLst/>
          </a:prstGeom>
        </p:spPr>
      </p:pic>
      <p:pic>
        <p:nvPicPr>
          <p:cNvPr id="14" name="Image 13">
            <a:extLst>
              <a:ext uri="{FF2B5EF4-FFF2-40B4-BE49-F238E27FC236}">
                <a16:creationId xmlns:a16="http://schemas.microsoft.com/office/drawing/2014/main" id="{DBE56BF5-69CC-4DA0-AEAF-87B0FA0B03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07361" y="5471942"/>
            <a:ext cx="1548630" cy="634939"/>
          </a:xfrm>
          <a:prstGeom prst="rect">
            <a:avLst/>
          </a:prstGeom>
        </p:spPr>
      </p:pic>
      <p:grpSp>
        <p:nvGrpSpPr>
          <p:cNvPr id="24" name="Groupe 23">
            <a:extLst>
              <a:ext uri="{FF2B5EF4-FFF2-40B4-BE49-F238E27FC236}">
                <a16:creationId xmlns:a16="http://schemas.microsoft.com/office/drawing/2014/main" id="{DC170EFC-913D-49D1-9DE2-F21A299BB7CB}"/>
              </a:ext>
            </a:extLst>
          </p:cNvPr>
          <p:cNvGrpSpPr/>
          <p:nvPr/>
        </p:nvGrpSpPr>
        <p:grpSpPr>
          <a:xfrm>
            <a:off x="10459092" y="0"/>
            <a:ext cx="1732908" cy="1198346"/>
            <a:chOff x="10459092" y="0"/>
            <a:chExt cx="1732908" cy="1198346"/>
          </a:xfrm>
        </p:grpSpPr>
        <p:sp>
          <p:nvSpPr>
            <p:cNvPr id="22" name="Larme 21">
              <a:extLst>
                <a:ext uri="{FF2B5EF4-FFF2-40B4-BE49-F238E27FC236}">
                  <a16:creationId xmlns:a16="http://schemas.microsoft.com/office/drawing/2014/main" id="{4778519E-DE3F-410F-AF0E-026A98CC1865}"/>
                </a:ext>
              </a:extLst>
            </p:cNvPr>
            <p:cNvSpPr/>
            <p:nvPr/>
          </p:nvSpPr>
          <p:spPr>
            <a:xfrm>
              <a:off x="10459092" y="0"/>
              <a:ext cx="1732908" cy="1198346"/>
            </a:xfrm>
            <a:prstGeom prst="teardrop">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B8E63997-12C9-48C6-9A3B-CD782422851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818688" y="125703"/>
              <a:ext cx="1202076" cy="783204"/>
            </a:xfrm>
            <a:prstGeom prst="rect">
              <a:avLst/>
            </a:prstGeom>
          </p:spPr>
        </p:pic>
      </p:grpSp>
      <p:pic>
        <p:nvPicPr>
          <p:cNvPr id="25" name="Image 24">
            <a:extLst>
              <a:ext uri="{FF2B5EF4-FFF2-40B4-BE49-F238E27FC236}">
                <a16:creationId xmlns:a16="http://schemas.microsoft.com/office/drawing/2014/main" id="{8E925A4B-85F4-4140-AEEF-C28345F90B7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56134" y="6079930"/>
            <a:ext cx="826221" cy="717807"/>
          </a:xfrm>
          <a:prstGeom prst="rect">
            <a:avLst/>
          </a:prstGeom>
        </p:spPr>
      </p:pic>
      <p:pic>
        <p:nvPicPr>
          <p:cNvPr id="28" name="Image 27">
            <a:extLst>
              <a:ext uri="{FF2B5EF4-FFF2-40B4-BE49-F238E27FC236}">
                <a16:creationId xmlns:a16="http://schemas.microsoft.com/office/drawing/2014/main" id="{D1B281D3-7113-4A91-87B7-2E5E78041CF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09528" y="6184964"/>
            <a:ext cx="1393386" cy="612773"/>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305060" y="5486541"/>
            <a:ext cx="1865704" cy="517055"/>
          </a:xfrm>
          <a:prstGeom prst="rect">
            <a:avLst/>
          </a:prstGeom>
        </p:spPr>
      </p:pic>
      <p:pic>
        <p:nvPicPr>
          <p:cNvPr id="32" name="Image 31" descr="Une image contenant texte, signe&#10;&#10;Description générée automatiquement">
            <a:extLst>
              <a:ext uri="{FF2B5EF4-FFF2-40B4-BE49-F238E27FC236}">
                <a16:creationId xmlns:a16="http://schemas.microsoft.com/office/drawing/2014/main" id="{7134C724-1129-44F6-BC83-464B0D6FFE7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5670" y="6155776"/>
            <a:ext cx="1291312" cy="544772"/>
          </a:xfrm>
          <a:prstGeom prst="rect">
            <a:avLst/>
          </a:prstGeom>
        </p:spPr>
      </p:pic>
      <p:pic>
        <p:nvPicPr>
          <p:cNvPr id="34" name="Image 33" descr="Une image contenant texte&#10;&#10;Description générée automatiquement">
            <a:extLst>
              <a:ext uri="{FF2B5EF4-FFF2-40B4-BE49-F238E27FC236}">
                <a16:creationId xmlns:a16="http://schemas.microsoft.com/office/drawing/2014/main" id="{B5083356-4F72-43C9-9E77-083F60EEAD7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69751" y="6181192"/>
            <a:ext cx="1456834" cy="601998"/>
          </a:xfrm>
          <a:prstGeom prst="rect">
            <a:avLst/>
          </a:prstGeom>
        </p:spPr>
      </p:pic>
      <p:pic>
        <p:nvPicPr>
          <p:cNvPr id="36" name="Image 35" descr="Une image contenant texte&#10;&#10;Description générée automatiquement">
            <a:extLst>
              <a:ext uri="{FF2B5EF4-FFF2-40B4-BE49-F238E27FC236}">
                <a16:creationId xmlns:a16="http://schemas.microsoft.com/office/drawing/2014/main" id="{59BE479D-EAF5-43B0-8960-9C7C416187E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488634" y="6226723"/>
            <a:ext cx="931240" cy="483099"/>
          </a:xfrm>
          <a:prstGeom prst="rect">
            <a:avLst/>
          </a:prstGeom>
        </p:spPr>
      </p:pic>
      <p:pic>
        <p:nvPicPr>
          <p:cNvPr id="38" name="Image 37">
            <a:extLst>
              <a:ext uri="{FF2B5EF4-FFF2-40B4-BE49-F238E27FC236}">
                <a16:creationId xmlns:a16="http://schemas.microsoft.com/office/drawing/2014/main" id="{AFF36EAD-E7D5-4F4B-A6DC-D1AEDBA3750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7724" y="5538900"/>
            <a:ext cx="1380910" cy="490223"/>
          </a:xfrm>
          <a:prstGeom prst="rect">
            <a:avLst/>
          </a:prstGeom>
        </p:spPr>
      </p:pic>
      <p:pic>
        <p:nvPicPr>
          <p:cNvPr id="40" name="Image 39" descr="Une image contenant texte&#10;&#10;Description générée automatiquement">
            <a:extLst>
              <a:ext uri="{FF2B5EF4-FFF2-40B4-BE49-F238E27FC236}">
                <a16:creationId xmlns:a16="http://schemas.microsoft.com/office/drawing/2014/main" id="{C226DE19-7462-4D95-9999-B86C42487BD3}"/>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8659026" y="6048427"/>
            <a:ext cx="775058" cy="774742"/>
          </a:xfrm>
          <a:prstGeom prst="rect">
            <a:avLst/>
          </a:prstGeom>
        </p:spPr>
      </p:pic>
      <p:pic>
        <p:nvPicPr>
          <p:cNvPr id="3" name="Image 4">
            <a:extLst>
              <a:ext uri="{FF2B5EF4-FFF2-40B4-BE49-F238E27FC236}">
                <a16:creationId xmlns:a16="http://schemas.microsoft.com/office/drawing/2014/main" id="{98D27941-6337-A078-D159-EE7C7CC11E4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8006" y="32138"/>
            <a:ext cx="1605567" cy="1620711"/>
          </a:xfrm>
          <a:prstGeom prst="rect">
            <a:avLst/>
          </a:prstGeom>
        </p:spPr>
      </p:pic>
      <p:pic>
        <p:nvPicPr>
          <p:cNvPr id="4" name="Image 3" descr="Une image contenant texte, clipart&#10;&#10;Description générée automatiquement">
            <a:extLst>
              <a:ext uri="{FF2B5EF4-FFF2-40B4-BE49-F238E27FC236}">
                <a16:creationId xmlns:a16="http://schemas.microsoft.com/office/drawing/2014/main" id="{8B61E052-3519-ABD4-F457-C80724E15A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22616" y="6250400"/>
            <a:ext cx="1710893" cy="435743"/>
          </a:xfrm>
          <a:prstGeom prst="rect">
            <a:avLst/>
          </a:prstGeom>
        </p:spPr>
      </p:pic>
      <p:pic>
        <p:nvPicPr>
          <p:cNvPr id="13" name="Image 12">
            <a:extLst>
              <a:ext uri="{FF2B5EF4-FFF2-40B4-BE49-F238E27FC236}">
                <a16:creationId xmlns:a16="http://schemas.microsoft.com/office/drawing/2014/main" id="{C11E6B7F-1A41-916D-78D8-17378A84659E}"/>
              </a:ext>
            </a:extLst>
          </p:cNvPr>
          <p:cNvPicPr>
            <a:picLocks noChangeAspect="1"/>
          </p:cNvPicPr>
          <p:nvPr/>
        </p:nvPicPr>
        <p:blipFill rotWithShape="1">
          <a:blip r:embed="rId20">
            <a:extLst>
              <a:ext uri="{28A0092B-C50C-407E-A947-70E740481C1C}">
                <a14:useLocalDpi xmlns:a14="http://schemas.microsoft.com/office/drawing/2010/main" val="0"/>
              </a:ext>
            </a:extLst>
          </a:blip>
          <a:srcRect l="5707" t="4345" r="6119" b="4869"/>
          <a:stretch/>
        </p:blipFill>
        <p:spPr>
          <a:xfrm>
            <a:off x="9587741" y="6043667"/>
            <a:ext cx="664839" cy="770907"/>
          </a:xfrm>
          <a:prstGeom prst="rect">
            <a:avLst/>
          </a:prstGeom>
        </p:spPr>
      </p:pic>
    </p:spTree>
    <p:extLst>
      <p:ext uri="{BB962C8B-B14F-4D97-AF65-F5344CB8AC3E}">
        <p14:creationId xmlns:p14="http://schemas.microsoft.com/office/powerpoint/2010/main" val="3905697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44DDF3-5C48-4473-9D15-AFEE9BBA96E6}"/>
              </a:ext>
            </a:extLst>
          </p:cNvPr>
          <p:cNvSpPr>
            <a:spLocks noGrp="1"/>
          </p:cNvSpPr>
          <p:nvPr>
            <p:ph idx="1"/>
          </p:nvPr>
        </p:nvSpPr>
        <p:spPr/>
        <p:txBody>
          <a:bodyPr/>
          <a:lstStyle/>
          <a:p>
            <a:r>
              <a:rPr lang="fr-BE" sz="2000" dirty="0" err="1"/>
              <a:t>Proposal</a:t>
            </a:r>
            <a:r>
              <a:rPr lang="fr-BE" sz="2000" dirty="0"/>
              <a:t>: </a:t>
            </a:r>
            <a:r>
              <a:rPr lang="fr-BE" sz="2000" dirty="0">
                <a:hlinkClick r:id="rId2"/>
              </a:rPr>
              <a:t>https://climate.ec.europa.eu/document/fad4a049-ff98-476f-b626-b46c6afdded3_en</a:t>
            </a:r>
            <a:r>
              <a:rPr lang="fr-BE" sz="2000" dirty="0"/>
              <a:t> </a:t>
            </a:r>
          </a:p>
          <a:p>
            <a:r>
              <a:rPr lang="fr-BE" sz="2000" dirty="0"/>
              <a:t>Impact </a:t>
            </a:r>
            <a:r>
              <a:rPr lang="fr-BE" sz="2000" dirty="0" err="1"/>
              <a:t>Assessment</a:t>
            </a:r>
            <a:r>
              <a:rPr lang="fr-BE" sz="2000" dirty="0"/>
              <a:t>: </a:t>
            </a:r>
            <a:r>
              <a:rPr lang="fr-BE" sz="2000" dirty="0">
                <a:hlinkClick r:id="rId3"/>
              </a:rPr>
              <a:t>https://climate.ec.europa.eu/document/ab53e63b-4b85-4d28-ac67-6bd742506bae_en</a:t>
            </a:r>
            <a:r>
              <a:rPr lang="fr-BE" sz="2000" dirty="0"/>
              <a:t> </a:t>
            </a:r>
          </a:p>
          <a:p>
            <a:r>
              <a:rPr lang="fr-BE" sz="2000" dirty="0" err="1"/>
              <a:t>Press</a:t>
            </a:r>
            <a:r>
              <a:rPr lang="fr-BE" sz="2000" dirty="0"/>
              <a:t> release: </a:t>
            </a:r>
            <a:r>
              <a:rPr lang="en-IE" sz="2000" dirty="0">
                <a:hlinkClick r:id="rId4"/>
              </a:rPr>
              <a:t>Commission proposes certification of carbon removals (europa.eu)</a:t>
            </a:r>
            <a:endParaRPr lang="fr-BE" sz="2000" dirty="0"/>
          </a:p>
          <a:p>
            <a:r>
              <a:rPr lang="fr-BE" sz="2000" dirty="0"/>
              <a:t>Q&amp;A: </a:t>
            </a:r>
            <a:r>
              <a:rPr lang="fr-BE" sz="2000" dirty="0">
                <a:hlinkClick r:id="rId5"/>
              </a:rPr>
              <a:t>https://ec.europa.eu/commission/presscorner/detail/en/qanda_22_7159</a:t>
            </a:r>
            <a:r>
              <a:rPr lang="fr-BE" sz="2000" dirty="0"/>
              <a:t> </a:t>
            </a:r>
          </a:p>
          <a:p>
            <a:r>
              <a:rPr lang="fr-BE" sz="2000" dirty="0" err="1"/>
              <a:t>Factsheet</a:t>
            </a:r>
            <a:r>
              <a:rPr lang="fr-BE" sz="2000" dirty="0"/>
              <a:t>: </a:t>
            </a:r>
            <a:r>
              <a:rPr lang="fr-BE" sz="2000" dirty="0">
                <a:hlinkClick r:id="rId6"/>
              </a:rPr>
              <a:t>https://ec.europa.eu/commission/presscorner/detail/en/fs_22_7161</a:t>
            </a:r>
            <a:endParaRPr lang="fr-BE" sz="2000" dirty="0"/>
          </a:p>
          <a:p>
            <a:r>
              <a:rPr lang="fr-BE" sz="2000" dirty="0"/>
              <a:t>More information on </a:t>
            </a:r>
            <a:r>
              <a:rPr lang="fr-BE" sz="2000" dirty="0" err="1"/>
              <a:t>Sustainable</a:t>
            </a:r>
            <a:r>
              <a:rPr lang="fr-BE" sz="2000" dirty="0"/>
              <a:t> Carbon Cycles: </a:t>
            </a:r>
            <a:r>
              <a:rPr lang="fr-BE" sz="2000" dirty="0">
                <a:hlinkClick r:id="rId7"/>
              </a:rPr>
              <a:t>https://ec.europa.eu/clima/eu-action/forests-and-agriculture/sustainable-carbon-cycles_en</a:t>
            </a:r>
            <a:endParaRPr lang="fr-BE" sz="2000" dirty="0"/>
          </a:p>
          <a:p>
            <a:r>
              <a:rPr lang="fr-BE" sz="2000" dirty="0" err="1"/>
              <a:t>Delivering</a:t>
            </a:r>
            <a:r>
              <a:rPr lang="fr-BE" sz="2000" dirty="0"/>
              <a:t> the </a:t>
            </a:r>
            <a:r>
              <a:rPr lang="fr-BE" sz="2000" dirty="0" err="1"/>
              <a:t>European</a:t>
            </a:r>
            <a:r>
              <a:rPr lang="fr-BE" sz="2000" dirty="0"/>
              <a:t> Green Deal: </a:t>
            </a:r>
            <a:r>
              <a:rPr lang="fr-BE" sz="2000" dirty="0">
                <a:hlinkClick r:id="rId8"/>
              </a:rPr>
              <a:t>https://ec.europa.eu/info/strategy/priorities-2019-2024/european-green-deal/delivering-european-green-deal_en</a:t>
            </a:r>
            <a:r>
              <a:rPr lang="fr-BE" sz="2000" dirty="0"/>
              <a:t> </a:t>
            </a:r>
          </a:p>
          <a:p>
            <a:endParaRPr lang="en-IE" sz="2000" dirty="0"/>
          </a:p>
        </p:txBody>
      </p:sp>
      <p:sp>
        <p:nvSpPr>
          <p:cNvPr id="3" name="Title 2">
            <a:extLst>
              <a:ext uri="{FF2B5EF4-FFF2-40B4-BE49-F238E27FC236}">
                <a16:creationId xmlns:a16="http://schemas.microsoft.com/office/drawing/2014/main" id="{6B7BBA0C-8C1B-4C03-8411-810FD691CE3F}"/>
              </a:ext>
            </a:extLst>
          </p:cNvPr>
          <p:cNvSpPr>
            <a:spLocks noGrp="1"/>
          </p:cNvSpPr>
          <p:nvPr>
            <p:ph type="title"/>
          </p:nvPr>
        </p:nvSpPr>
        <p:spPr/>
        <p:txBody>
          <a:bodyPr/>
          <a:lstStyle/>
          <a:p>
            <a:r>
              <a:rPr lang="fr-BE" dirty="0" err="1"/>
              <a:t>Useful</a:t>
            </a:r>
            <a:r>
              <a:rPr lang="fr-BE" dirty="0"/>
              <a:t> links</a:t>
            </a:r>
            <a:endParaRPr lang="en-IE" dirty="0"/>
          </a:p>
        </p:txBody>
      </p:sp>
    </p:spTree>
    <p:extLst>
      <p:ext uri="{BB962C8B-B14F-4D97-AF65-F5344CB8AC3E}">
        <p14:creationId xmlns:p14="http://schemas.microsoft.com/office/powerpoint/2010/main" val="890314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123495"/>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84246" y="151595"/>
            <a:ext cx="10457040" cy="971900"/>
          </a:xfrm>
        </p:spPr>
        <p:txBody>
          <a:bodyPr>
            <a:normAutofit/>
          </a:bodyPr>
          <a:lstStyle/>
          <a:p>
            <a:r>
              <a:rPr lang="fr-FR" sz="3600" b="1" dirty="0">
                <a:solidFill>
                  <a:schemeClr val="bg1"/>
                </a:solidFill>
              </a:rPr>
              <a:t>LIFE CARBON FARMING </a:t>
            </a:r>
            <a:r>
              <a:rPr lang="fr-FR" sz="3600" b="1" dirty="0" err="1">
                <a:solidFill>
                  <a:schemeClr val="bg1"/>
                </a:solidFill>
              </a:rPr>
              <a:t>wokshop</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676381" y="1348142"/>
            <a:ext cx="11251916" cy="4261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nSpc>
                <a:spcPct val="100000"/>
              </a:lnSpc>
              <a:buFont typeface="Wingdings" panose="05000000000000000000" pitchFamily="2" charset="2"/>
              <a:buChar char="Ø"/>
            </a:pPr>
            <a:r>
              <a:rPr lang="en-US" sz="3600" b="1" i="1" dirty="0"/>
              <a:t>Tackling climate change in agriculture, lessons learnt from previous initiatives and needs for upscaling – </a:t>
            </a:r>
          </a:p>
          <a:p>
            <a:pPr>
              <a:lnSpc>
                <a:spcPct val="100000"/>
              </a:lnSpc>
            </a:pPr>
            <a:r>
              <a:rPr lang="en-US" sz="3600" b="1" i="1" dirty="0"/>
              <a:t>       Jean-Baptiste </a:t>
            </a:r>
            <a:r>
              <a:rPr lang="en-US" sz="3600" b="1" i="1" dirty="0" err="1"/>
              <a:t>Dollé</a:t>
            </a:r>
            <a:r>
              <a:rPr lang="en-US" sz="3600" b="1" i="1" dirty="0"/>
              <a:t>, Catherine Brocas - IDELE</a:t>
            </a:r>
          </a:p>
          <a:p>
            <a:pPr marL="685800" indent="-685800">
              <a:lnSpc>
                <a:spcPct val="100000"/>
              </a:lnSpc>
              <a:buFont typeface="Wingdings" panose="05000000000000000000" pitchFamily="2" charset="2"/>
              <a:buChar char="Ø"/>
            </a:pPr>
            <a:endParaRPr lang="fr-FR" sz="3600" i="1" dirty="0"/>
          </a:p>
        </p:txBody>
      </p:sp>
      <p:pic>
        <p:nvPicPr>
          <p:cNvPr id="16" name="Image 15" descr="Une image contenant texte&#10;&#10;Description générée automatiquement">
            <a:extLst>
              <a:ext uri="{FF2B5EF4-FFF2-40B4-BE49-F238E27FC236}">
                <a16:creationId xmlns:a16="http://schemas.microsoft.com/office/drawing/2014/main" id="{3753F975-4DD5-2A86-6991-71D23006FA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5542" y="42871"/>
            <a:ext cx="1028454" cy="1041817"/>
          </a:xfrm>
          <a:prstGeom prst="rect">
            <a:avLst/>
          </a:prstGeom>
        </p:spPr>
      </p:pic>
      <p:pic>
        <p:nvPicPr>
          <p:cNvPr id="2" name="Image 1">
            <a:extLst>
              <a:ext uri="{FF2B5EF4-FFF2-40B4-BE49-F238E27FC236}">
                <a16:creationId xmlns:a16="http://schemas.microsoft.com/office/drawing/2014/main" id="{B7405216-2799-BEEE-748D-71F1EE8A7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 name="Image 2">
            <a:extLst>
              <a:ext uri="{FF2B5EF4-FFF2-40B4-BE49-F238E27FC236}">
                <a16:creationId xmlns:a16="http://schemas.microsoft.com/office/drawing/2014/main" id="{22FE18A5-79AC-87E1-4BAA-EFB735FD43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a:extLst>
              <a:ext uri="{FF2B5EF4-FFF2-40B4-BE49-F238E27FC236}">
                <a16:creationId xmlns:a16="http://schemas.microsoft.com/office/drawing/2014/main" id="{DFD7AAE7-61F1-F918-B892-F9EB7507B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6" name="Image 5">
            <a:extLst>
              <a:ext uri="{FF2B5EF4-FFF2-40B4-BE49-F238E27FC236}">
                <a16:creationId xmlns:a16="http://schemas.microsoft.com/office/drawing/2014/main" id="{0A1B52FD-71E0-3362-E6B6-1635AE095C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10" name="Image 9">
            <a:extLst>
              <a:ext uri="{FF2B5EF4-FFF2-40B4-BE49-F238E27FC236}">
                <a16:creationId xmlns:a16="http://schemas.microsoft.com/office/drawing/2014/main" id="{73094A7C-1AA6-D93C-F525-D089397E7A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AA000AFA-7710-39DD-70B0-E3CF2954BBC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F65D2CA2-5D8A-F622-DADB-7FE22E4517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DCA0A7B7-1401-3954-1F9F-1EC2FDDD90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236406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Titre 1"/>
          <p:cNvSpPr>
            <a:spLocks noGrp="1"/>
          </p:cNvSpPr>
          <p:nvPr>
            <p:ph type="title"/>
          </p:nvPr>
        </p:nvSpPr>
        <p:spPr>
          <a:xfrm>
            <a:off x="9322" y="338305"/>
            <a:ext cx="10909107" cy="696516"/>
          </a:xfrm>
        </p:spPr>
        <p:txBody>
          <a:bodyPr>
            <a:normAutofit fontScale="90000"/>
          </a:bodyPr>
          <a:lstStyle/>
          <a:p>
            <a:pPr algn="ctr"/>
            <a:r>
              <a:rPr lang="en-US" altLang="fr-FR" dirty="0"/>
              <a:t>From research to practice</a:t>
            </a:r>
            <a:br>
              <a:rPr lang="en-US" altLang="fr-FR" dirty="0"/>
            </a:br>
            <a:r>
              <a:rPr lang="en-US" altLang="fr-FR" dirty="0"/>
              <a:t>Initiatives for disseminating low carbon practices</a:t>
            </a:r>
          </a:p>
        </p:txBody>
      </p:sp>
      <p:grpSp>
        <p:nvGrpSpPr>
          <p:cNvPr id="17" name="Groupe 16">
            <a:extLst>
              <a:ext uri="{FF2B5EF4-FFF2-40B4-BE49-F238E27FC236}">
                <a16:creationId xmlns:a16="http://schemas.microsoft.com/office/drawing/2014/main" id="{FEC13037-725D-9618-659F-F8B6675B9DCB}"/>
              </a:ext>
            </a:extLst>
          </p:cNvPr>
          <p:cNvGrpSpPr/>
          <p:nvPr/>
        </p:nvGrpSpPr>
        <p:grpSpPr>
          <a:xfrm>
            <a:off x="1229897" y="2720543"/>
            <a:ext cx="6305502" cy="1744440"/>
            <a:chOff x="2052179" y="2600830"/>
            <a:chExt cx="6512929" cy="1876425"/>
          </a:xfrm>
        </p:grpSpPr>
        <p:pic>
          <p:nvPicPr>
            <p:cNvPr id="14344" name="Image 19" descr="lif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7027" y="3118688"/>
              <a:ext cx="445294"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Image 2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35678" y="3474788"/>
              <a:ext cx="385763" cy="4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Image 2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54594" y="3199514"/>
              <a:ext cx="454819"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e 19"/>
            <p:cNvGrpSpPr>
              <a:grpSpLocks/>
            </p:cNvGrpSpPr>
            <p:nvPr/>
          </p:nvGrpSpPr>
          <p:grpSpPr bwMode="auto">
            <a:xfrm>
              <a:off x="3777308" y="3131492"/>
              <a:ext cx="966855" cy="436531"/>
              <a:chOff x="4827333" y="-399818"/>
              <a:chExt cx="1881794" cy="783425"/>
            </a:xfrm>
          </p:grpSpPr>
          <p:pic>
            <p:nvPicPr>
              <p:cNvPr id="45" name="Image 28" descr="ECEL.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27333" y="-399818"/>
                <a:ext cx="919094" cy="76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 3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71931" y="-277741"/>
                <a:ext cx="1137196" cy="66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 name="Image 8"/>
            <p:cNvPicPr>
              <a:picLocks noChangeAspect="1"/>
            </p:cNvPicPr>
            <p:nvPr/>
          </p:nvPicPr>
          <p:blipFill rotWithShape="1">
            <a:blip r:embed="rId8" cstate="email">
              <a:extLst>
                <a:ext uri="{28A0092B-C50C-407E-A947-70E740481C1C}">
                  <a14:useLocalDpi xmlns:a14="http://schemas.microsoft.com/office/drawing/2010/main"/>
                </a:ext>
              </a:extLst>
            </a:blip>
            <a:srcRect r="4184"/>
            <a:stretch/>
          </p:blipFill>
          <p:spPr bwMode="auto">
            <a:xfrm>
              <a:off x="5883576" y="3059551"/>
              <a:ext cx="898769" cy="897536"/>
            </a:xfrm>
            <a:prstGeom prst="ellipse">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 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29103" y="3169827"/>
              <a:ext cx="652295" cy="35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27" descr="APCA.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389813" y="3176133"/>
              <a:ext cx="358844" cy="35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 4"/>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79814" y="3696395"/>
              <a:ext cx="589814" cy="20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25"/>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450026" y="3654117"/>
              <a:ext cx="451789" cy="23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26"/>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951977" y="3628787"/>
              <a:ext cx="705299" cy="31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9" descr="carte finale reduite2 copier2.jp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782345" y="2600830"/>
              <a:ext cx="1782763" cy="1876425"/>
            </a:xfrm>
            <a:prstGeom prst="rect">
              <a:avLst/>
            </a:prstGeom>
            <a:noFill/>
            <a:ln w="9525">
              <a:noFill/>
              <a:miter lim="800000"/>
              <a:headEnd/>
              <a:tailEnd/>
            </a:ln>
          </p:spPr>
        </p:pic>
        <p:sp>
          <p:nvSpPr>
            <p:cNvPr id="5" name="Espace réservé du texte 1">
              <a:extLst>
                <a:ext uri="{FF2B5EF4-FFF2-40B4-BE49-F238E27FC236}">
                  <a16:creationId xmlns:a16="http://schemas.microsoft.com/office/drawing/2014/main" id="{4B1D2EE8-EC7A-A37B-CF09-1954ADE5D98C}"/>
                </a:ext>
              </a:extLst>
            </p:cNvPr>
            <p:cNvSpPr txBox="1">
              <a:spLocks/>
            </p:cNvSpPr>
            <p:nvPr/>
          </p:nvSpPr>
          <p:spPr bwMode="auto">
            <a:xfrm>
              <a:off x="2052179" y="2846954"/>
              <a:ext cx="4934775" cy="3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685800">
                <a:spcBef>
                  <a:spcPct val="20000"/>
                </a:spcBef>
                <a:buBlip>
                  <a:blip r:embed="rId15"/>
                </a:buBlip>
                <a:defRPr sz="2800" b="1">
                  <a:solidFill>
                    <a:srgbClr val="004C93"/>
                  </a:solidFill>
                  <a:latin typeface="Helvetica" panose="020B0604020202020204" pitchFamily="34" charset="0"/>
                </a:defRPr>
              </a:lvl1pPr>
              <a:lvl2pPr marL="514350" indent="-171450" defTabSz="685800">
                <a:spcBef>
                  <a:spcPct val="20000"/>
                </a:spcBef>
                <a:buBlip>
                  <a:blip r:embed="rId16"/>
                </a:buBlip>
                <a:defRPr sz="2000">
                  <a:solidFill>
                    <a:srgbClr val="004C93"/>
                  </a:solidFill>
                  <a:latin typeface="Helvetica" panose="020B0604020202020204" pitchFamily="34" charset="0"/>
                </a:defRPr>
              </a:lvl2pPr>
              <a:lvl3pPr marL="857250" indent="-171450" defTabSz="685800">
                <a:spcBef>
                  <a:spcPct val="20000"/>
                </a:spcBef>
                <a:buClr>
                  <a:srgbClr val="004C93"/>
                </a:buClr>
                <a:buSzPct val="80000"/>
                <a:buFont typeface="Wingdings" panose="05000000000000000000" pitchFamily="2" charset="2"/>
                <a:buChar char="v"/>
                <a:defRPr sz="2400">
                  <a:solidFill>
                    <a:schemeClr val="tx1"/>
                  </a:solidFill>
                  <a:latin typeface="Calibri" panose="020F0502020204030204" pitchFamily="34" charset="0"/>
                </a:defRPr>
              </a:lvl3pPr>
              <a:lvl4pPr marL="12001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15430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0002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4574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9146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718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1" fontAlgn="auto" latinLnBrk="0" hangingPunct="1">
                <a:lnSpc>
                  <a:spcPct val="90000"/>
                </a:lnSpc>
                <a:spcBef>
                  <a:spcPts val="2700"/>
                </a:spcBef>
                <a:spcAft>
                  <a:spcPts val="0"/>
                </a:spcAft>
                <a:buClrTx/>
                <a:buSzTx/>
                <a:buFontTx/>
                <a:buNone/>
                <a:tabLst/>
                <a:defRPr/>
              </a:pPr>
              <a:r>
                <a:rPr kumimoji="0" lang="fr-FR" altLang="fr-FR" sz="1800" b="1" i="0" u="none" strike="noStrike" kern="1200" cap="none" spc="0" normalizeH="0" baseline="0" noProof="0" dirty="0">
                  <a:ln>
                    <a:noFill/>
                  </a:ln>
                  <a:solidFill>
                    <a:srgbClr val="004C93"/>
                  </a:solidFill>
                  <a:effectLst/>
                  <a:uLnTx/>
                  <a:uFillTx/>
                  <a:latin typeface="Arial Black" panose="020B0A04020102020204" pitchFamily="34" charset="0"/>
                  <a:ea typeface="+mn-ea"/>
                  <a:cs typeface="+mn-cs"/>
                  <a:sym typeface="Wingdings" panose="05000000000000000000" pitchFamily="2" charset="2"/>
                </a:rPr>
                <a:t>LIFE BEEF CARBON</a:t>
              </a:r>
            </a:p>
          </p:txBody>
        </p:sp>
      </p:grpSp>
      <p:sp>
        <p:nvSpPr>
          <p:cNvPr id="9" name="Espace réservé du texte 1">
            <a:extLst>
              <a:ext uri="{FF2B5EF4-FFF2-40B4-BE49-F238E27FC236}">
                <a16:creationId xmlns:a16="http://schemas.microsoft.com/office/drawing/2014/main" id="{04D2A5A1-DD8D-CBF3-C33D-B41F9245DBA5}"/>
              </a:ext>
            </a:extLst>
          </p:cNvPr>
          <p:cNvSpPr txBox="1">
            <a:spLocks/>
          </p:cNvSpPr>
          <p:nvPr/>
        </p:nvSpPr>
        <p:spPr bwMode="auto">
          <a:xfrm>
            <a:off x="1265580" y="6145094"/>
            <a:ext cx="4830420" cy="34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685800">
              <a:spcBef>
                <a:spcPct val="20000"/>
              </a:spcBef>
              <a:buBlip>
                <a:blip r:embed="rId15"/>
              </a:buBlip>
              <a:defRPr sz="2800" b="1">
                <a:solidFill>
                  <a:srgbClr val="004C93"/>
                </a:solidFill>
                <a:latin typeface="Helvetica" panose="020B0604020202020204" pitchFamily="34" charset="0"/>
              </a:defRPr>
            </a:lvl1pPr>
            <a:lvl2pPr marL="514350" indent="-171450" defTabSz="685800">
              <a:spcBef>
                <a:spcPct val="20000"/>
              </a:spcBef>
              <a:buBlip>
                <a:blip r:embed="rId16"/>
              </a:buBlip>
              <a:defRPr sz="2000">
                <a:solidFill>
                  <a:srgbClr val="004C93"/>
                </a:solidFill>
                <a:latin typeface="Helvetica" panose="020B0604020202020204" pitchFamily="34" charset="0"/>
              </a:defRPr>
            </a:lvl2pPr>
            <a:lvl3pPr marL="857250" indent="-171450" defTabSz="685800">
              <a:spcBef>
                <a:spcPct val="20000"/>
              </a:spcBef>
              <a:buClr>
                <a:srgbClr val="004C93"/>
              </a:buClr>
              <a:buSzPct val="80000"/>
              <a:buFont typeface="Wingdings" panose="05000000000000000000" pitchFamily="2" charset="2"/>
              <a:buChar char="v"/>
              <a:defRPr sz="2400">
                <a:solidFill>
                  <a:schemeClr val="tx1"/>
                </a:solidFill>
                <a:latin typeface="Calibri" panose="020F0502020204030204" pitchFamily="34" charset="0"/>
              </a:defRPr>
            </a:lvl3pPr>
            <a:lvl4pPr marL="12001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15430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0002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4574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9146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718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1" fontAlgn="auto" latinLnBrk="0" hangingPunct="1">
              <a:lnSpc>
                <a:spcPct val="90000"/>
              </a:lnSpc>
              <a:spcBef>
                <a:spcPts val="2700"/>
              </a:spcBef>
              <a:spcAft>
                <a:spcPts val="0"/>
              </a:spcAft>
              <a:buClrTx/>
              <a:buSzTx/>
              <a:buFontTx/>
              <a:buNone/>
              <a:tabLst/>
              <a:defRPr/>
            </a:pPr>
            <a:r>
              <a:rPr kumimoji="0" lang="fr-FR" altLang="fr-FR" sz="1800" b="1" i="0" u="none" strike="noStrike" kern="1200" cap="all" spc="0" normalizeH="0" baseline="0" noProof="0" dirty="0">
                <a:ln>
                  <a:noFill/>
                </a:ln>
                <a:solidFill>
                  <a:srgbClr val="004C93"/>
                </a:solidFill>
                <a:effectLst/>
                <a:uLnTx/>
                <a:uFillTx/>
                <a:latin typeface="Arial Black" panose="020B0A04020102020204" pitchFamily="34" charset="0"/>
                <a:ea typeface="+mn-ea"/>
                <a:cs typeface="+mn-cs"/>
                <a:sym typeface="Wingdings" panose="05000000000000000000" pitchFamily="2" charset="2"/>
              </a:rPr>
              <a:t>Sustainable </a:t>
            </a:r>
            <a:r>
              <a:rPr kumimoji="0" lang="fr-FR" altLang="fr-FR" sz="1800" b="1" i="0" u="none" strike="noStrike" kern="1200" cap="all" spc="0" normalizeH="0" baseline="0" noProof="0" dirty="0" err="1">
                <a:ln>
                  <a:noFill/>
                </a:ln>
                <a:solidFill>
                  <a:srgbClr val="004C93"/>
                </a:solidFill>
                <a:effectLst/>
                <a:uLnTx/>
                <a:uFillTx/>
                <a:latin typeface="Arial Black" panose="020B0A04020102020204" pitchFamily="34" charset="0"/>
                <a:ea typeface="+mn-ea"/>
                <a:cs typeface="+mn-cs"/>
                <a:sym typeface="Wingdings" panose="05000000000000000000" pitchFamily="2" charset="2"/>
              </a:rPr>
              <a:t>goat</a:t>
            </a:r>
            <a:r>
              <a:rPr kumimoji="0" lang="fr-FR" altLang="fr-FR" sz="1800" b="1" i="0" u="none" strike="noStrike" kern="1200" cap="all" spc="0" normalizeH="0" baseline="0" noProof="0" dirty="0">
                <a:ln>
                  <a:noFill/>
                </a:ln>
                <a:solidFill>
                  <a:srgbClr val="004C93"/>
                </a:solidFill>
                <a:effectLst/>
                <a:uLnTx/>
                <a:uFillTx/>
                <a:latin typeface="Arial Black" panose="020B0A04020102020204" pitchFamily="34" charset="0"/>
                <a:ea typeface="+mn-ea"/>
                <a:cs typeface="+mn-cs"/>
                <a:sym typeface="Wingdings" panose="05000000000000000000" pitchFamily="2" charset="2"/>
              </a:rPr>
              <a:t> FARMING</a:t>
            </a:r>
            <a:br>
              <a:rPr kumimoji="0" lang="fr-FR" altLang="fr-FR" sz="1800" b="1" i="0" u="none" strike="noStrike" kern="1200" cap="none" spc="0" normalizeH="0" baseline="0" noProof="0" dirty="0">
                <a:ln>
                  <a:noFill/>
                </a:ln>
                <a:solidFill>
                  <a:srgbClr val="004C93"/>
                </a:solidFill>
                <a:effectLst/>
                <a:uLnTx/>
                <a:uFillTx/>
                <a:latin typeface="Arial Black" panose="020B0A04020102020204" pitchFamily="34" charset="0"/>
                <a:ea typeface="+mn-ea"/>
                <a:cs typeface="+mn-cs"/>
                <a:sym typeface="Wingdings" panose="05000000000000000000" pitchFamily="2" charset="2"/>
              </a:rPr>
            </a:br>
            <a:endParaRPr kumimoji="0" lang="fr-FR" altLang="fr-FR" sz="1800" b="1" i="0" u="none" strike="noStrike" kern="1200" cap="none" spc="0" normalizeH="0" baseline="0" noProof="0" dirty="0">
              <a:ln>
                <a:noFill/>
              </a:ln>
              <a:solidFill>
                <a:srgbClr val="004C93"/>
              </a:solidFill>
              <a:effectLst/>
              <a:uLnTx/>
              <a:uFillTx/>
              <a:latin typeface="Arial Black" panose="020B0A04020102020204" pitchFamily="34" charset="0"/>
              <a:ea typeface="+mn-ea"/>
              <a:cs typeface="+mn-cs"/>
            </a:endParaRPr>
          </a:p>
        </p:txBody>
      </p:sp>
      <p:grpSp>
        <p:nvGrpSpPr>
          <p:cNvPr id="11" name="Groupe 10">
            <a:extLst>
              <a:ext uri="{FF2B5EF4-FFF2-40B4-BE49-F238E27FC236}">
                <a16:creationId xmlns:a16="http://schemas.microsoft.com/office/drawing/2014/main" id="{20A2FE74-ED59-2F84-CEDC-4DD5B6AD9C48}"/>
              </a:ext>
            </a:extLst>
          </p:cNvPr>
          <p:cNvGrpSpPr/>
          <p:nvPr/>
        </p:nvGrpSpPr>
        <p:grpSpPr>
          <a:xfrm>
            <a:off x="735171" y="1509735"/>
            <a:ext cx="5208969" cy="735784"/>
            <a:chOff x="2096813" y="1942712"/>
            <a:chExt cx="5208969" cy="735784"/>
          </a:xfrm>
        </p:grpSpPr>
        <p:grpSp>
          <p:nvGrpSpPr>
            <p:cNvPr id="14341" name="Groupe 12"/>
            <p:cNvGrpSpPr>
              <a:grpSpLocks/>
            </p:cNvGrpSpPr>
            <p:nvPr/>
          </p:nvGrpSpPr>
          <p:grpSpPr bwMode="auto">
            <a:xfrm>
              <a:off x="2754655" y="2307021"/>
              <a:ext cx="1397794" cy="371475"/>
              <a:chOff x="2338560" y="1336291"/>
              <a:chExt cx="2232788" cy="602068"/>
            </a:xfrm>
          </p:grpSpPr>
          <p:pic>
            <p:nvPicPr>
              <p:cNvPr id="14360" name="Image 13" descr="APCA.pn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872929" y="1341476"/>
                <a:ext cx="698419" cy="5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Image 14" descr="CNIEL.png"/>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338560" y="1411926"/>
                <a:ext cx="577556" cy="4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Image 15" descr="ECEL.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987235" y="1336291"/>
                <a:ext cx="721088" cy="60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9" name="Image 2"/>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254593" y="2367745"/>
              <a:ext cx="456010" cy="3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sbertrand\AppData\Local\Microsoft\Windows\Temporary Internet Files\Content.Outlook\T0BQ0HJW\logo bas carbonne.jp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979188" y="1955834"/>
              <a:ext cx="1263973" cy="716792"/>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1">
              <a:extLst>
                <a:ext uri="{FF2B5EF4-FFF2-40B4-BE49-F238E27FC236}">
                  <a16:creationId xmlns:a16="http://schemas.microsoft.com/office/drawing/2014/main" id="{6016982C-21E8-353A-A7E4-CD32F2195E30}"/>
                </a:ext>
              </a:extLst>
            </p:cNvPr>
            <p:cNvSpPr txBox="1">
              <a:spLocks/>
            </p:cNvSpPr>
            <p:nvPr/>
          </p:nvSpPr>
          <p:spPr bwMode="auto">
            <a:xfrm>
              <a:off x="2096813" y="1942712"/>
              <a:ext cx="5208969" cy="3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685800">
                <a:spcBef>
                  <a:spcPct val="20000"/>
                </a:spcBef>
                <a:buBlip>
                  <a:blip r:embed="rId15"/>
                </a:buBlip>
                <a:defRPr sz="2800" b="1">
                  <a:solidFill>
                    <a:srgbClr val="004C93"/>
                  </a:solidFill>
                  <a:latin typeface="Helvetica" panose="020B0604020202020204" pitchFamily="34" charset="0"/>
                </a:defRPr>
              </a:lvl1pPr>
              <a:lvl2pPr marL="514350" indent="-171450" defTabSz="685800">
                <a:spcBef>
                  <a:spcPct val="20000"/>
                </a:spcBef>
                <a:buBlip>
                  <a:blip r:embed="rId16"/>
                </a:buBlip>
                <a:defRPr sz="2000">
                  <a:solidFill>
                    <a:srgbClr val="004C93"/>
                  </a:solidFill>
                  <a:latin typeface="Helvetica" panose="020B0604020202020204" pitchFamily="34" charset="0"/>
                </a:defRPr>
              </a:lvl2pPr>
              <a:lvl3pPr marL="857250" indent="-171450" defTabSz="685800">
                <a:spcBef>
                  <a:spcPct val="20000"/>
                </a:spcBef>
                <a:buClr>
                  <a:srgbClr val="004C93"/>
                </a:buClr>
                <a:buSzPct val="80000"/>
                <a:buFont typeface="Wingdings" panose="05000000000000000000" pitchFamily="2" charset="2"/>
                <a:buChar char="v"/>
                <a:defRPr sz="2400">
                  <a:solidFill>
                    <a:schemeClr val="tx1"/>
                  </a:solidFill>
                  <a:latin typeface="Calibri" panose="020F0502020204030204" pitchFamily="34" charset="0"/>
                </a:defRPr>
              </a:lvl3pPr>
              <a:lvl4pPr marL="12001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15430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0002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4574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9146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718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1" fontAlgn="auto" latinLnBrk="0" hangingPunct="1">
                <a:lnSpc>
                  <a:spcPct val="90000"/>
                </a:lnSpc>
                <a:spcBef>
                  <a:spcPts val="2700"/>
                </a:spcBef>
                <a:spcAft>
                  <a:spcPts val="0"/>
                </a:spcAft>
                <a:buClrTx/>
                <a:buSzTx/>
                <a:buFontTx/>
                <a:buNone/>
                <a:tabLst/>
                <a:defRPr/>
              </a:pPr>
              <a:r>
                <a:rPr kumimoji="0" lang="fr-FR" altLang="fr-FR" sz="1800" b="1" i="0" u="none" strike="noStrike" kern="1200" cap="none" spc="0" normalizeH="0" baseline="0" noProof="0" dirty="0">
                  <a:ln>
                    <a:noFill/>
                  </a:ln>
                  <a:solidFill>
                    <a:srgbClr val="004C93"/>
                  </a:solidFill>
                  <a:effectLst/>
                  <a:uLnTx/>
                  <a:uFillTx/>
                  <a:latin typeface="Arial Black" panose="020B0A04020102020204" pitchFamily="34" charset="0"/>
                  <a:ea typeface="+mn-ea"/>
                  <a:cs typeface="+mn-cs"/>
                  <a:sym typeface="Wingdings" panose="05000000000000000000" pitchFamily="2" charset="2"/>
                </a:rPr>
                <a:t>LIFE CARBON DAIRY</a:t>
              </a:r>
            </a:p>
          </p:txBody>
        </p:sp>
      </p:grpSp>
      <p:pic>
        <p:nvPicPr>
          <p:cNvPr id="12" name="Image 19" descr="life.jpg">
            <a:extLst>
              <a:ext uri="{FF2B5EF4-FFF2-40B4-BE49-F238E27FC236}">
                <a16:creationId xmlns:a16="http://schemas.microsoft.com/office/drawing/2014/main" id="{4A69F495-3722-99AC-53B9-767D6D0C4D60}"/>
              </a:ext>
            </a:extLst>
          </p:cNvPr>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977627" y="1899046"/>
            <a:ext cx="445294"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e 15">
            <a:extLst>
              <a:ext uri="{FF2B5EF4-FFF2-40B4-BE49-F238E27FC236}">
                <a16:creationId xmlns:a16="http://schemas.microsoft.com/office/drawing/2014/main" id="{1744D471-125E-173E-C8A1-F5F3F00DE5E7}"/>
              </a:ext>
            </a:extLst>
          </p:cNvPr>
          <p:cNvGrpSpPr/>
          <p:nvPr/>
        </p:nvGrpSpPr>
        <p:grpSpPr>
          <a:xfrm>
            <a:off x="348208" y="4477864"/>
            <a:ext cx="6018122" cy="1395348"/>
            <a:chOff x="2096815" y="4323231"/>
            <a:chExt cx="6018122" cy="1395348"/>
          </a:xfrm>
        </p:grpSpPr>
        <p:sp>
          <p:nvSpPr>
            <p:cNvPr id="8" name="Espace réservé du texte 1">
              <a:extLst>
                <a:ext uri="{FF2B5EF4-FFF2-40B4-BE49-F238E27FC236}">
                  <a16:creationId xmlns:a16="http://schemas.microsoft.com/office/drawing/2014/main" id="{DE9429A7-66D4-1DDC-6FFA-43494612B43F}"/>
                </a:ext>
              </a:extLst>
            </p:cNvPr>
            <p:cNvSpPr txBox="1">
              <a:spLocks/>
            </p:cNvSpPr>
            <p:nvPr/>
          </p:nvSpPr>
          <p:spPr bwMode="auto">
            <a:xfrm>
              <a:off x="2096815" y="4618296"/>
              <a:ext cx="4362445" cy="35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685800">
                <a:spcBef>
                  <a:spcPct val="20000"/>
                </a:spcBef>
                <a:buBlip>
                  <a:blip r:embed="rId15"/>
                </a:buBlip>
                <a:defRPr sz="2800" b="1">
                  <a:solidFill>
                    <a:srgbClr val="004C93"/>
                  </a:solidFill>
                  <a:latin typeface="Helvetica" panose="020B0604020202020204" pitchFamily="34" charset="0"/>
                </a:defRPr>
              </a:lvl1pPr>
              <a:lvl2pPr marL="514350" indent="-171450" defTabSz="685800">
                <a:spcBef>
                  <a:spcPct val="20000"/>
                </a:spcBef>
                <a:buBlip>
                  <a:blip r:embed="rId16"/>
                </a:buBlip>
                <a:defRPr sz="2000">
                  <a:solidFill>
                    <a:srgbClr val="004C93"/>
                  </a:solidFill>
                  <a:latin typeface="Helvetica" panose="020B0604020202020204" pitchFamily="34" charset="0"/>
                </a:defRPr>
              </a:lvl2pPr>
              <a:lvl3pPr marL="857250" indent="-171450" defTabSz="685800">
                <a:spcBef>
                  <a:spcPct val="20000"/>
                </a:spcBef>
                <a:buClr>
                  <a:srgbClr val="004C93"/>
                </a:buClr>
                <a:buSzPct val="80000"/>
                <a:buFont typeface="Wingdings" panose="05000000000000000000" pitchFamily="2" charset="2"/>
                <a:buChar char="v"/>
                <a:defRPr sz="2400">
                  <a:solidFill>
                    <a:schemeClr val="tx1"/>
                  </a:solidFill>
                  <a:latin typeface="Calibri" panose="020F0502020204030204" pitchFamily="34" charset="0"/>
                </a:defRPr>
              </a:lvl3pPr>
              <a:lvl4pPr marL="12001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15430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0002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4574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9146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718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1" fontAlgn="auto" latinLnBrk="0" hangingPunct="1">
                <a:lnSpc>
                  <a:spcPct val="90000"/>
                </a:lnSpc>
                <a:spcBef>
                  <a:spcPts val="2700"/>
                </a:spcBef>
                <a:spcAft>
                  <a:spcPts val="0"/>
                </a:spcAft>
                <a:buClrTx/>
                <a:buSzTx/>
                <a:buFontTx/>
                <a:buNone/>
                <a:tabLst/>
                <a:defRPr/>
              </a:pPr>
              <a:r>
                <a:rPr kumimoji="0" lang="fr-FR" altLang="fr-FR" sz="1800" b="1" i="0" u="none" strike="noStrike" kern="1200" cap="all" spc="0" normalizeH="0" baseline="0" noProof="0" dirty="0">
                  <a:ln>
                    <a:noFill/>
                  </a:ln>
                  <a:solidFill>
                    <a:srgbClr val="004C93"/>
                  </a:solidFill>
                  <a:effectLst/>
                  <a:uLnTx/>
                  <a:uFillTx/>
                  <a:latin typeface="Arial Black" panose="020B0A04020102020204" pitchFamily="34" charset="0"/>
                  <a:ea typeface="+mn-ea"/>
                  <a:cs typeface="+mn-cs"/>
                  <a:sym typeface="Wingdings" panose="05000000000000000000" pitchFamily="2" charset="2"/>
                </a:rPr>
                <a:t>LIFE Green </a:t>
              </a:r>
              <a:r>
                <a:rPr kumimoji="0" lang="fr-FR" altLang="fr-FR" sz="1800" b="1" i="0" u="none" strike="noStrike" kern="1200" cap="all" spc="0" normalizeH="0" baseline="0" noProof="0" dirty="0" err="1">
                  <a:ln>
                    <a:noFill/>
                  </a:ln>
                  <a:solidFill>
                    <a:srgbClr val="004C93"/>
                  </a:solidFill>
                  <a:effectLst/>
                  <a:uLnTx/>
                  <a:uFillTx/>
                  <a:latin typeface="Arial Black" panose="020B0A04020102020204" pitchFamily="34" charset="0"/>
                  <a:ea typeface="+mn-ea"/>
                  <a:cs typeface="+mn-cs"/>
                  <a:sym typeface="Wingdings" panose="05000000000000000000" pitchFamily="2" charset="2"/>
                </a:rPr>
                <a:t>Sheep</a:t>
              </a:r>
              <a:endParaRPr kumimoji="0" lang="fr-FR" altLang="fr-FR" sz="1800" b="1" i="0" u="none" strike="noStrike" kern="1200" cap="all" spc="0" normalizeH="0" baseline="0" noProof="0" dirty="0">
                <a:ln>
                  <a:noFill/>
                </a:ln>
                <a:solidFill>
                  <a:srgbClr val="004C93"/>
                </a:solidFill>
                <a:effectLst/>
                <a:uLnTx/>
                <a:uFillTx/>
                <a:latin typeface="Arial Black" panose="020B0A04020102020204" pitchFamily="34" charset="0"/>
                <a:ea typeface="+mn-ea"/>
                <a:cs typeface="+mn-cs"/>
                <a:sym typeface="Wingdings" panose="05000000000000000000" pitchFamily="2" charset="2"/>
              </a:endParaRPr>
            </a:p>
          </p:txBody>
        </p:sp>
        <p:grpSp>
          <p:nvGrpSpPr>
            <p:cNvPr id="15" name="Groupe 14">
              <a:extLst>
                <a:ext uri="{FF2B5EF4-FFF2-40B4-BE49-F238E27FC236}">
                  <a16:creationId xmlns:a16="http://schemas.microsoft.com/office/drawing/2014/main" id="{6331DA99-520A-671F-5E8F-F65073106C3F}"/>
                </a:ext>
              </a:extLst>
            </p:cNvPr>
            <p:cNvGrpSpPr/>
            <p:nvPr/>
          </p:nvGrpSpPr>
          <p:grpSpPr>
            <a:xfrm>
              <a:off x="2470491" y="4323231"/>
              <a:ext cx="5644446" cy="1395348"/>
              <a:chOff x="2488348" y="4368710"/>
              <a:chExt cx="5644446" cy="1395348"/>
            </a:xfrm>
          </p:grpSpPr>
          <p:pic>
            <p:nvPicPr>
              <p:cNvPr id="28" name="Image 27"/>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518248" y="5093258"/>
                <a:ext cx="341114" cy="23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1"/>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2900440" y="5075217"/>
                <a:ext cx="489221" cy="26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190741" y="5357205"/>
                <a:ext cx="562924" cy="281462"/>
              </a:xfrm>
              <a:prstGeom prst="rect">
                <a:avLst/>
              </a:prstGeom>
            </p:spPr>
          </p:pic>
          <p:pic>
            <p:nvPicPr>
              <p:cNvPr id="31" name="Image 30"/>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992867" y="5349379"/>
                <a:ext cx="301163" cy="305215"/>
              </a:xfrm>
              <a:prstGeom prst="rect">
                <a:avLst/>
              </a:prstGeom>
            </p:spPr>
          </p:pic>
          <p:pic>
            <p:nvPicPr>
              <p:cNvPr id="32" name="Image 31"/>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689438" y="5382039"/>
                <a:ext cx="257774" cy="256628"/>
              </a:xfrm>
              <a:prstGeom prst="rect">
                <a:avLst/>
              </a:prstGeom>
            </p:spPr>
          </p:pic>
          <p:pic>
            <p:nvPicPr>
              <p:cNvPr id="33" name="Image 32"/>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501831" y="5279396"/>
                <a:ext cx="484662" cy="484662"/>
              </a:xfrm>
              <a:prstGeom prst="rect">
                <a:avLst/>
              </a:prstGeom>
            </p:spPr>
          </p:pic>
          <p:pic>
            <p:nvPicPr>
              <p:cNvPr id="34" name="Image 33"/>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986118" y="5357206"/>
                <a:ext cx="337795" cy="281495"/>
              </a:xfrm>
              <a:prstGeom prst="rect">
                <a:avLst/>
              </a:prstGeom>
            </p:spPr>
          </p:pic>
          <p:pic>
            <p:nvPicPr>
              <p:cNvPr id="35" name="Image 34"/>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031651" y="5427741"/>
                <a:ext cx="435817" cy="165227"/>
              </a:xfrm>
              <a:prstGeom prst="rect">
                <a:avLst/>
              </a:prstGeom>
            </p:spPr>
          </p:pic>
          <p:pic>
            <p:nvPicPr>
              <p:cNvPr id="36" name="Image 4"/>
              <p:cNvPicPr>
                <a:picLocks noChangeAspect="1"/>
              </p:cNvPicPr>
              <p:nvPr/>
            </p:nvPicPr>
            <p:blipFill>
              <a:blip r:embed="rId31" cstate="email">
                <a:extLst>
                  <a:ext uri="{28A0092B-C50C-407E-A947-70E740481C1C}">
                    <a14:useLocalDpi xmlns:a14="http://schemas.microsoft.com/office/drawing/2010/main"/>
                  </a:ext>
                </a:extLst>
              </a:blip>
              <a:srcRect/>
              <a:stretch>
                <a:fillRect/>
              </a:stretch>
            </p:blipFill>
            <p:spPr bwMode="auto">
              <a:xfrm>
                <a:off x="2488348" y="5402889"/>
                <a:ext cx="442361" cy="15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 41"/>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284526" y="5059715"/>
                <a:ext cx="365880" cy="297491"/>
              </a:xfrm>
              <a:prstGeom prst="rect">
                <a:avLst/>
              </a:prstGeom>
            </p:spPr>
          </p:pic>
          <p:pic>
            <p:nvPicPr>
              <p:cNvPr id="43" name="Image 42"/>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5406698" y="5372412"/>
                <a:ext cx="268830" cy="232172"/>
              </a:xfrm>
              <a:prstGeom prst="rect">
                <a:avLst/>
              </a:prstGeom>
            </p:spPr>
          </p:pic>
          <p:pic>
            <p:nvPicPr>
              <p:cNvPr id="44" name="Image 43"/>
              <p:cNvPicPr>
                <a:picLocks noChangeAspect="1"/>
              </p:cNvPicPr>
              <p:nvPr/>
            </p:nvPicPr>
            <p:blipFill rotWithShape="1">
              <a:blip r:embed="rId34" cstate="email">
                <a:extLst>
                  <a:ext uri="{28A0092B-C50C-407E-A947-70E740481C1C}">
                    <a14:useLocalDpi xmlns:a14="http://schemas.microsoft.com/office/drawing/2010/main"/>
                  </a:ext>
                </a:extLst>
              </a:blip>
              <a:srcRect l="7653" t="39744" r="12867" b="10054"/>
              <a:stretch/>
            </p:blipFill>
            <p:spPr>
              <a:xfrm>
                <a:off x="5758316" y="5402888"/>
                <a:ext cx="603799" cy="221076"/>
              </a:xfrm>
              <a:prstGeom prst="rect">
                <a:avLst/>
              </a:prstGeom>
            </p:spPr>
          </p:pic>
          <p:pic>
            <p:nvPicPr>
              <p:cNvPr id="47" name="Image 46"/>
              <p:cNvPicPr>
                <a:picLocks noChangeAspect="1"/>
              </p:cNvPicPr>
              <p:nvPr/>
            </p:nvPicPr>
            <p:blipFill rotWithShape="1">
              <a:blip r:embed="rId35" cstate="email">
                <a:extLst>
                  <a:ext uri="{28A0092B-C50C-407E-A947-70E740481C1C}">
                    <a14:useLocalDpi xmlns:a14="http://schemas.microsoft.com/office/drawing/2010/main"/>
                  </a:ext>
                </a:extLst>
              </a:blip>
              <a:srcRect/>
              <a:stretch/>
            </p:blipFill>
            <p:spPr>
              <a:xfrm>
                <a:off x="3871095" y="5063099"/>
                <a:ext cx="346643" cy="261439"/>
              </a:xfrm>
              <a:prstGeom prst="rect">
                <a:avLst/>
              </a:prstGeom>
            </p:spPr>
          </p:pic>
          <p:sp>
            <p:nvSpPr>
              <p:cNvPr id="52" name="ZoneTexte 51"/>
              <p:cNvSpPr txBox="1"/>
              <p:nvPr/>
            </p:nvSpPr>
            <p:spPr>
              <a:xfrm>
                <a:off x="3416822" y="5047537"/>
                <a:ext cx="563290"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FBL</a:t>
                </a:r>
              </a:p>
            </p:txBody>
          </p:sp>
          <p:pic>
            <p:nvPicPr>
              <p:cNvPr id="53" name="Image 52"/>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6477117" y="4602517"/>
                <a:ext cx="1655677" cy="1076807"/>
              </a:xfrm>
              <a:prstGeom prst="rect">
                <a:avLst/>
              </a:prstGeom>
            </p:spPr>
          </p:pic>
          <p:pic>
            <p:nvPicPr>
              <p:cNvPr id="4" name="Image 3">
                <a:extLst>
                  <a:ext uri="{FF2B5EF4-FFF2-40B4-BE49-F238E27FC236}">
                    <a16:creationId xmlns:a16="http://schemas.microsoft.com/office/drawing/2014/main" id="{680DB347-39CA-8CBB-B016-C544C2384E88}"/>
                  </a:ext>
                </a:extLst>
              </p:cNvPr>
              <p:cNvPicPr>
                <a:picLocks noChangeAspect="1"/>
              </p:cNvPicPr>
              <p:nvPr/>
            </p:nvPicPr>
            <p:blipFill>
              <a:blip r:embed="rId37"/>
              <a:stretch>
                <a:fillRect/>
              </a:stretch>
            </p:blipFill>
            <p:spPr>
              <a:xfrm>
                <a:off x="4720217" y="4368710"/>
                <a:ext cx="828791" cy="905001"/>
              </a:xfrm>
              <a:prstGeom prst="rect">
                <a:avLst/>
              </a:prstGeom>
            </p:spPr>
          </p:pic>
          <p:pic>
            <p:nvPicPr>
              <p:cNvPr id="13" name="Image 19" descr="life.jpg">
                <a:extLst>
                  <a:ext uri="{FF2B5EF4-FFF2-40B4-BE49-F238E27FC236}">
                    <a16:creationId xmlns:a16="http://schemas.microsoft.com/office/drawing/2014/main" id="{017707E1-79FE-220D-939E-0214724D649A}"/>
                  </a:ext>
                </a:extLst>
              </p:cNvPr>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811530" y="4502787"/>
                <a:ext cx="445294"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20">
                <a:extLst>
                  <a:ext uri="{FF2B5EF4-FFF2-40B4-BE49-F238E27FC236}">
                    <a16:creationId xmlns:a16="http://schemas.microsoft.com/office/drawing/2014/main" id="{827F1AAE-A68E-1937-C5B1-A4C651DEAC3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20181" y="4858887"/>
                <a:ext cx="385763" cy="4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4" name="Image 23">
            <a:extLst>
              <a:ext uri="{FF2B5EF4-FFF2-40B4-BE49-F238E27FC236}">
                <a16:creationId xmlns:a16="http://schemas.microsoft.com/office/drawing/2014/main" id="{5F6914CA-9A82-CAE8-1703-DE5F26F37301}"/>
              </a:ext>
            </a:extLst>
          </p:cNvPr>
          <p:cNvPicPr>
            <a:picLocks noChangeAspect="1"/>
          </p:cNvPicPr>
          <p:nvPr/>
        </p:nvPicPr>
        <p:blipFill>
          <a:blip r:embed="rId38"/>
          <a:stretch>
            <a:fillRect/>
          </a:stretch>
        </p:blipFill>
        <p:spPr>
          <a:xfrm>
            <a:off x="8226455" y="1682687"/>
            <a:ext cx="2162477" cy="962159"/>
          </a:xfrm>
          <a:prstGeom prst="rect">
            <a:avLst/>
          </a:prstGeom>
        </p:spPr>
      </p:pic>
      <p:grpSp>
        <p:nvGrpSpPr>
          <p:cNvPr id="58" name="Groupe 57">
            <a:extLst>
              <a:ext uri="{FF2B5EF4-FFF2-40B4-BE49-F238E27FC236}">
                <a16:creationId xmlns:a16="http://schemas.microsoft.com/office/drawing/2014/main" id="{B65B8920-9D63-D38D-6A8F-58D265C8F556}"/>
              </a:ext>
            </a:extLst>
          </p:cNvPr>
          <p:cNvGrpSpPr/>
          <p:nvPr/>
        </p:nvGrpSpPr>
        <p:grpSpPr>
          <a:xfrm>
            <a:off x="9302856" y="3310921"/>
            <a:ext cx="1521571" cy="1028844"/>
            <a:chOff x="9360088" y="3018606"/>
            <a:chExt cx="1521571" cy="1028844"/>
          </a:xfrm>
        </p:grpSpPr>
        <p:pic>
          <p:nvPicPr>
            <p:cNvPr id="38" name="Image 37">
              <a:extLst>
                <a:ext uri="{FF2B5EF4-FFF2-40B4-BE49-F238E27FC236}">
                  <a16:creationId xmlns:a16="http://schemas.microsoft.com/office/drawing/2014/main" id="{E5098E4F-621D-A7FA-52BE-C5263A2FA22D}"/>
                </a:ext>
              </a:extLst>
            </p:cNvPr>
            <p:cNvPicPr>
              <a:picLocks noChangeAspect="1"/>
            </p:cNvPicPr>
            <p:nvPr/>
          </p:nvPicPr>
          <p:blipFill>
            <a:blip r:embed="rId39"/>
            <a:stretch>
              <a:fillRect/>
            </a:stretch>
          </p:blipFill>
          <p:spPr>
            <a:xfrm>
              <a:off x="9360088" y="3018606"/>
              <a:ext cx="1028844" cy="1028844"/>
            </a:xfrm>
            <a:prstGeom prst="rect">
              <a:avLst/>
            </a:prstGeom>
          </p:spPr>
        </p:pic>
        <p:pic>
          <p:nvPicPr>
            <p:cNvPr id="41" name="Image 19" descr="life.jpg">
              <a:extLst>
                <a:ext uri="{FF2B5EF4-FFF2-40B4-BE49-F238E27FC236}">
                  <a16:creationId xmlns:a16="http://schemas.microsoft.com/office/drawing/2014/main" id="{513099ED-FA41-EA45-4A87-9942A1C113E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50547" y="3050526"/>
              <a:ext cx="431112" cy="29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 name="Image 53">
            <a:extLst>
              <a:ext uri="{FF2B5EF4-FFF2-40B4-BE49-F238E27FC236}">
                <a16:creationId xmlns:a16="http://schemas.microsoft.com/office/drawing/2014/main" id="{871C6EF1-7179-9B18-D255-42B3796E10F5}"/>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0312540" y="1830957"/>
            <a:ext cx="793077" cy="446496"/>
          </a:xfrm>
          <a:prstGeom prst="rect">
            <a:avLst/>
          </a:prstGeom>
        </p:spPr>
      </p:pic>
      <p:grpSp>
        <p:nvGrpSpPr>
          <p:cNvPr id="57" name="Groupe 56">
            <a:extLst>
              <a:ext uri="{FF2B5EF4-FFF2-40B4-BE49-F238E27FC236}">
                <a16:creationId xmlns:a16="http://schemas.microsoft.com/office/drawing/2014/main" id="{30694CF3-02CF-7794-55ED-13200203C6D0}"/>
              </a:ext>
            </a:extLst>
          </p:cNvPr>
          <p:cNvGrpSpPr/>
          <p:nvPr/>
        </p:nvGrpSpPr>
        <p:grpSpPr>
          <a:xfrm>
            <a:off x="7456964" y="5026778"/>
            <a:ext cx="4641277" cy="1492917"/>
            <a:chOff x="7456964" y="5026778"/>
            <a:chExt cx="4641277" cy="1492917"/>
          </a:xfrm>
        </p:grpSpPr>
        <p:pic>
          <p:nvPicPr>
            <p:cNvPr id="19" name="Image 18">
              <a:extLst>
                <a:ext uri="{FF2B5EF4-FFF2-40B4-BE49-F238E27FC236}">
                  <a16:creationId xmlns:a16="http://schemas.microsoft.com/office/drawing/2014/main" id="{803EADE0-D2AF-0015-2A89-A6692A564BDF}"/>
                </a:ext>
              </a:extLst>
            </p:cNvPr>
            <p:cNvPicPr>
              <a:picLocks noChangeAspect="1"/>
            </p:cNvPicPr>
            <p:nvPr/>
          </p:nvPicPr>
          <p:blipFill>
            <a:blip r:embed="rId41"/>
            <a:stretch>
              <a:fillRect/>
            </a:stretch>
          </p:blipFill>
          <p:spPr>
            <a:xfrm>
              <a:off x="7635470" y="5700431"/>
              <a:ext cx="4048690" cy="819264"/>
            </a:xfrm>
            <a:prstGeom prst="rect">
              <a:avLst/>
            </a:prstGeom>
          </p:spPr>
        </p:pic>
        <p:sp>
          <p:nvSpPr>
            <p:cNvPr id="20" name="Espace réservé du texte 2">
              <a:extLst>
                <a:ext uri="{FF2B5EF4-FFF2-40B4-BE49-F238E27FC236}">
                  <a16:creationId xmlns:a16="http://schemas.microsoft.com/office/drawing/2014/main" id="{A90E4CAC-DBA9-0905-9F79-0FB7805AEFB3}"/>
                </a:ext>
              </a:extLst>
            </p:cNvPr>
            <p:cNvSpPr txBox="1">
              <a:spLocks/>
            </p:cNvSpPr>
            <p:nvPr/>
          </p:nvSpPr>
          <p:spPr bwMode="auto">
            <a:xfrm>
              <a:off x="7456964" y="5266507"/>
              <a:ext cx="3119665" cy="5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Blip>
                  <a:blip r:embed="rId15"/>
                </a:buBlip>
                <a:defRPr sz="2800" b="1">
                  <a:solidFill>
                    <a:srgbClr val="004C93"/>
                  </a:solidFill>
                  <a:latin typeface="Helvetica" panose="020B0604020202020204" pitchFamily="34" charset="0"/>
                </a:defRPr>
              </a:lvl1pPr>
              <a:lvl2pPr marL="514350" indent="-171450" defTabSz="685800">
                <a:spcBef>
                  <a:spcPct val="20000"/>
                </a:spcBef>
                <a:buBlip>
                  <a:blip r:embed="rId16"/>
                </a:buBlip>
                <a:defRPr sz="2000">
                  <a:solidFill>
                    <a:srgbClr val="004C93"/>
                  </a:solidFill>
                  <a:latin typeface="Helvetica" panose="020B0604020202020204" pitchFamily="34" charset="0"/>
                </a:defRPr>
              </a:lvl2pPr>
              <a:lvl3pPr marL="857250" indent="-171450" defTabSz="685800">
                <a:spcBef>
                  <a:spcPct val="20000"/>
                </a:spcBef>
                <a:buClr>
                  <a:srgbClr val="004C93"/>
                </a:buClr>
                <a:buSzPct val="80000"/>
                <a:buFont typeface="Wingdings" panose="05000000000000000000" pitchFamily="2" charset="2"/>
                <a:buChar char="v"/>
                <a:defRPr sz="2400">
                  <a:solidFill>
                    <a:schemeClr val="tx1"/>
                  </a:solidFill>
                  <a:latin typeface="Calibri" panose="020F0502020204030204" pitchFamily="34" charset="0"/>
                </a:defRPr>
              </a:lvl3pPr>
              <a:lvl4pPr marL="12001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1543050" indent="-17145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0002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4574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9146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71850" indent="-17145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auto" latinLnBrk="0" hangingPunct="1">
                <a:lnSpc>
                  <a:spcPct val="90000"/>
                </a:lnSpc>
                <a:spcBef>
                  <a:spcPts val="563"/>
                </a:spcBef>
                <a:spcAft>
                  <a:spcPts val="0"/>
                </a:spcAft>
                <a:buClrTx/>
                <a:buSzTx/>
                <a:buFontTx/>
                <a:buNone/>
                <a:tabLst/>
                <a:defRPr/>
              </a:pPr>
              <a:r>
                <a:rPr kumimoji="0" lang="fr-FR" altLang="fr-FR" sz="2400" b="1" i="0" u="none" strike="noStrike" kern="1200" cap="none" spc="0" normalizeH="0" baseline="0" noProof="0" dirty="0">
                  <a:ln>
                    <a:noFill/>
                  </a:ln>
                  <a:solidFill>
                    <a:srgbClr val="004C93"/>
                  </a:solidFill>
                  <a:effectLst/>
                  <a:uLnTx/>
                  <a:uFillTx/>
                  <a:latin typeface="Arial Black" panose="020B0A04020102020204" pitchFamily="34" charset="0"/>
                  <a:ea typeface="+mn-ea"/>
                  <a:cs typeface="+mn-cs"/>
                </a:rPr>
                <a:t>Dairy4Future</a:t>
              </a:r>
            </a:p>
          </p:txBody>
        </p:sp>
        <p:pic>
          <p:nvPicPr>
            <p:cNvPr id="22" name="Image 21">
              <a:extLst>
                <a:ext uri="{FF2B5EF4-FFF2-40B4-BE49-F238E27FC236}">
                  <a16:creationId xmlns:a16="http://schemas.microsoft.com/office/drawing/2014/main" id="{A5F2B507-508F-12C2-D6E3-35CD2D3342F5}"/>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0203374" y="5026778"/>
              <a:ext cx="1011410" cy="564056"/>
            </a:xfrm>
            <a:prstGeom prst="rect">
              <a:avLst/>
            </a:prstGeom>
          </p:spPr>
        </p:pic>
        <p:pic>
          <p:nvPicPr>
            <p:cNvPr id="56" name="Image 55">
              <a:extLst>
                <a:ext uri="{FF2B5EF4-FFF2-40B4-BE49-F238E27FC236}">
                  <a16:creationId xmlns:a16="http://schemas.microsoft.com/office/drawing/2014/main" id="{D8652234-924C-763C-1983-3A9C105E8499}"/>
                </a:ext>
              </a:extLst>
            </p:cNvPr>
            <p:cNvPicPr>
              <a:picLocks noChangeAspect="1"/>
            </p:cNvPicPr>
            <p:nvPr/>
          </p:nvPicPr>
          <p:blipFill>
            <a:blip r:embed="rId43"/>
            <a:stretch>
              <a:fillRect/>
            </a:stretch>
          </p:blipFill>
          <p:spPr>
            <a:xfrm>
              <a:off x="11355187" y="5034356"/>
              <a:ext cx="743054" cy="819264"/>
            </a:xfrm>
            <a:prstGeom prst="rect">
              <a:avLst/>
            </a:prstGeom>
          </p:spPr>
        </p:pic>
      </p:grpSp>
    </p:spTree>
    <p:extLst>
      <p:ext uri="{BB962C8B-B14F-4D97-AF65-F5344CB8AC3E}">
        <p14:creationId xmlns:p14="http://schemas.microsoft.com/office/powerpoint/2010/main" val="4199183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5414" y="309680"/>
            <a:ext cx="8584388" cy="709738"/>
          </a:xfrm>
        </p:spPr>
        <p:txBody>
          <a:bodyPr>
            <a:normAutofit fontScale="90000"/>
          </a:bodyPr>
          <a:lstStyle/>
          <a:p>
            <a:r>
              <a:rPr lang="en-US" dirty="0"/>
              <a:t>First, quantifying GHG emissions and carbon sequestration</a:t>
            </a:r>
          </a:p>
        </p:txBody>
      </p:sp>
      <p:pic>
        <p:nvPicPr>
          <p:cNvPr id="11" name="Espace réservé du contenu 10"/>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847651" y="6133933"/>
            <a:ext cx="3359913" cy="497205"/>
          </a:xfrm>
          <a:prstGeom prst="rect">
            <a:avLst/>
          </a:prstGeom>
        </p:spPr>
      </p:pic>
      <p:sp>
        <p:nvSpPr>
          <p:cNvPr id="6" name="Espace réservé du numéro de diapositive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7F7042"/>
              </a:solidFill>
              <a:effectLst/>
              <a:uLnTx/>
              <a:uFillTx/>
              <a:latin typeface="Calibri" panose="020F0502020204030204"/>
              <a:ea typeface="+mn-ea"/>
              <a:cs typeface="+mn-cs"/>
            </a:endParaRPr>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87311" y="1604766"/>
            <a:ext cx="7817378" cy="3943819"/>
          </a:xfrm>
          <a:prstGeom prst="rect">
            <a:avLst/>
          </a:prstGeom>
        </p:spPr>
      </p:pic>
      <p:sp>
        <p:nvSpPr>
          <p:cNvPr id="14" name="ZoneTexte 13"/>
          <p:cNvSpPr txBox="1"/>
          <p:nvPr/>
        </p:nvSpPr>
        <p:spPr>
          <a:xfrm>
            <a:off x="5180315" y="5787683"/>
            <a:ext cx="122341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Milk carbon footprint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Kg CO</a:t>
            </a:r>
            <a:r>
              <a:rPr kumimoji="0" lang="en-US" sz="9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/l milk</a:t>
            </a:r>
          </a:p>
        </p:txBody>
      </p:sp>
      <p:pic>
        <p:nvPicPr>
          <p:cNvPr id="3" name="Image 2">
            <a:extLst>
              <a:ext uri="{FF2B5EF4-FFF2-40B4-BE49-F238E27FC236}">
                <a16:creationId xmlns:a16="http://schemas.microsoft.com/office/drawing/2014/main" id="{33F0C27D-D8EF-181B-0B3D-92554934EF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7586" y="5629274"/>
            <a:ext cx="1434414" cy="1228725"/>
          </a:xfrm>
          <a:prstGeom prst="rect">
            <a:avLst/>
          </a:prstGeom>
        </p:spPr>
      </p:pic>
    </p:spTree>
    <p:extLst>
      <p:ext uri="{BB962C8B-B14F-4D97-AF65-F5344CB8AC3E}">
        <p14:creationId xmlns:p14="http://schemas.microsoft.com/office/powerpoint/2010/main" val="2559301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98174" y="-62012"/>
            <a:ext cx="7886700" cy="1325563"/>
          </a:xfrm>
        </p:spPr>
        <p:txBody>
          <a:bodyPr/>
          <a:lstStyle/>
          <a:p>
            <a:r>
              <a:rPr lang="en-US" dirty="0"/>
              <a:t>High variability between farms</a:t>
            </a:r>
          </a:p>
        </p:txBody>
      </p:sp>
      <p:sp>
        <p:nvSpPr>
          <p:cNvPr id="5" name="Espace réservé du numéro de diapositive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06BB5E-6CA2-4A75-B7B9-32881BEBFFCD}" type="slidenum">
              <a:rPr kumimoji="0" lang="fr-FR" sz="1800" b="0" i="0" u="none" strike="noStrike" kern="1200" cap="none" spc="0" normalizeH="0" baseline="0" noProof="0" smtClean="0">
                <a:ln>
                  <a:noFill/>
                </a:ln>
                <a:solidFill>
                  <a:srgbClr val="7F70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fr-FR" sz="1800" b="0" i="0" u="none" strike="noStrike" kern="1200" cap="none" spc="0" normalizeH="0" baseline="0" noProof="0" dirty="0">
              <a:ln>
                <a:noFill/>
              </a:ln>
              <a:solidFill>
                <a:srgbClr val="7F7042"/>
              </a:solidFill>
              <a:effectLst/>
              <a:uLnTx/>
              <a:uFillTx/>
              <a:latin typeface="Calibri" panose="020F0502020204030204"/>
              <a:ea typeface="+mn-ea"/>
              <a:cs typeface="+mn-cs"/>
            </a:endParaRPr>
          </a:p>
        </p:txBody>
      </p:sp>
      <p:pic>
        <p:nvPicPr>
          <p:cNvPr id="6" name="Imag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14157" y="1572047"/>
            <a:ext cx="4183078" cy="2971145"/>
          </a:xfrm>
          <a:prstGeom prst="rect">
            <a:avLst/>
          </a:prstGeom>
          <a:noFill/>
          <a:ln w="9525">
            <a:solidFill>
              <a:schemeClr val="accent1"/>
            </a:solidFill>
            <a:miter lim="800000"/>
            <a:headEnd/>
            <a:tailEnd/>
          </a:ln>
        </p:spPr>
      </p:pic>
      <p:grpSp>
        <p:nvGrpSpPr>
          <p:cNvPr id="7" name="Groupe 10"/>
          <p:cNvGrpSpPr>
            <a:grpSpLocks/>
          </p:cNvGrpSpPr>
          <p:nvPr/>
        </p:nvGrpSpPr>
        <p:grpSpPr bwMode="auto">
          <a:xfrm>
            <a:off x="6225310" y="4980966"/>
            <a:ext cx="1034602" cy="772500"/>
            <a:chOff x="2839786" y="1344790"/>
            <a:chExt cx="1268015" cy="845343"/>
          </a:xfrm>
        </p:grpSpPr>
        <p:sp>
          <p:nvSpPr>
            <p:cNvPr id="8" name="Rectangle à coins arrondis 7"/>
            <p:cNvSpPr/>
            <p:nvPr/>
          </p:nvSpPr>
          <p:spPr>
            <a:xfrm>
              <a:off x="2839786" y="1344790"/>
              <a:ext cx="1268015" cy="845343"/>
            </a:xfrm>
            <a:prstGeom prst="roundRect">
              <a:avLst>
                <a:gd name="adj" fmla="val 10000"/>
              </a:avLst>
            </a:prstGeom>
            <a:blipFill rotWithShape="0">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8"/>
            <p:cNvSpPr/>
            <p:nvPr/>
          </p:nvSpPr>
          <p:spPr>
            <a:xfrm>
              <a:off x="2863508" y="1369714"/>
              <a:ext cx="1220572" cy="795495"/>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marL="0" marR="0" lvl="0" indent="0" algn="ctr" defTabSz="1200150" rtl="0" eaLnBrk="1" fontAlgn="auto" latinLnBrk="0" hangingPunct="1">
                <a:lnSpc>
                  <a:spcPct val="90000"/>
                </a:lnSpc>
                <a:spcBef>
                  <a:spcPts val="0"/>
                </a:spcBef>
                <a:spcAft>
                  <a:spcPct val="3500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0" name="Groupe 13"/>
          <p:cNvGrpSpPr>
            <a:grpSpLocks/>
          </p:cNvGrpSpPr>
          <p:nvPr/>
        </p:nvGrpSpPr>
        <p:grpSpPr bwMode="auto">
          <a:xfrm>
            <a:off x="5409944" y="2786604"/>
            <a:ext cx="973138" cy="684213"/>
            <a:chOff x="4446311" y="1355272"/>
            <a:chExt cx="1268015" cy="845343"/>
          </a:xfrm>
        </p:grpSpPr>
        <p:sp>
          <p:nvSpPr>
            <p:cNvPr id="11" name="Rectangle à coins arrondis 10"/>
            <p:cNvSpPr/>
            <p:nvPr/>
          </p:nvSpPr>
          <p:spPr>
            <a:xfrm>
              <a:off x="4446311" y="1355272"/>
              <a:ext cx="1268015" cy="845343"/>
            </a:xfrm>
            <a:prstGeom prst="roundRect">
              <a:avLst>
                <a:gd name="adj" fmla="val 10000"/>
              </a:avLst>
            </a:prstGeom>
            <a:blipFill rotWithShape="0">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11"/>
            <p:cNvSpPr/>
            <p:nvPr/>
          </p:nvSpPr>
          <p:spPr>
            <a:xfrm>
              <a:off x="4471133" y="1380770"/>
              <a:ext cx="1218370" cy="794347"/>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marL="0" marR="0" lvl="0" indent="0" algn="ctr" defTabSz="1200150" rtl="0" eaLnBrk="1" fontAlgn="auto" latinLnBrk="0" hangingPunct="1">
                <a:lnSpc>
                  <a:spcPct val="90000"/>
                </a:lnSpc>
                <a:spcBef>
                  <a:spcPts val="0"/>
                </a:spcBef>
                <a:spcAft>
                  <a:spcPct val="35000"/>
                </a:spcAft>
                <a:buClrTx/>
                <a:buSzTx/>
                <a:buFontTx/>
                <a:buNone/>
                <a:tabLst/>
                <a:defRPr/>
              </a:pPr>
              <a:endPar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14" name="Graphique 13"/>
          <p:cNvGraphicFramePr>
            <a:graphicFrameLocks noGrp="1"/>
          </p:cNvGraphicFramePr>
          <p:nvPr/>
        </p:nvGraphicFramePr>
        <p:xfrm>
          <a:off x="7556632" y="3946194"/>
          <a:ext cx="4256052" cy="2759508"/>
        </p:xfrm>
        <a:graphic>
          <a:graphicData uri="http://schemas.openxmlformats.org/drawingml/2006/chart">
            <c:chart xmlns:c="http://schemas.openxmlformats.org/drawingml/2006/chart" xmlns:r="http://schemas.openxmlformats.org/officeDocument/2006/relationships" r:id="rId5"/>
          </a:graphicData>
        </a:graphic>
      </p:graphicFrame>
      <p:sp>
        <p:nvSpPr>
          <p:cNvPr id="15" name="ZoneTexte 14"/>
          <p:cNvSpPr txBox="1"/>
          <p:nvPr/>
        </p:nvSpPr>
        <p:spPr>
          <a:xfrm>
            <a:off x="8356087" y="3994643"/>
            <a:ext cx="98801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err="1">
                <a:ln>
                  <a:noFill/>
                </a:ln>
                <a:solidFill>
                  <a:prstClr val="black"/>
                </a:solidFill>
                <a:effectLst/>
                <a:uLnTx/>
                <a:uFillTx/>
                <a:latin typeface="Calibri" panose="020F0502020204030204"/>
                <a:ea typeface="+mn-ea"/>
                <a:cs typeface="+mn-cs"/>
              </a:rPr>
              <a:t>Suckler</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FR" sz="1100" b="1" i="0" u="none" strike="noStrike" kern="1200" cap="none" spc="0" normalizeH="0" baseline="0" noProof="0" dirty="0" err="1">
                <a:ln>
                  <a:noFill/>
                </a:ln>
                <a:solidFill>
                  <a:prstClr val="black"/>
                </a:solidFill>
                <a:effectLst/>
                <a:uLnTx/>
                <a:uFillTx/>
                <a:latin typeface="Calibri" panose="020F0502020204030204"/>
                <a:ea typeface="+mn-ea"/>
                <a:cs typeface="+mn-cs"/>
              </a:rPr>
              <a:t>weaning</a:t>
            </a:r>
            <a:endPar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p:cNvSpPr txBox="1"/>
          <p:nvPr/>
        </p:nvSpPr>
        <p:spPr>
          <a:xfrm>
            <a:off x="9515823" y="3994643"/>
            <a:ext cx="101935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err="1">
                <a:ln>
                  <a:noFill/>
                </a:ln>
                <a:solidFill>
                  <a:prstClr val="black"/>
                </a:solidFill>
                <a:effectLst/>
                <a:uLnTx/>
                <a:uFillTx/>
                <a:latin typeface="Calibri" panose="020F0502020204030204"/>
                <a:ea typeface="+mn-ea"/>
                <a:cs typeface="+mn-cs"/>
              </a:rPr>
              <a:t>Suckler</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 to finish (</a:t>
            </a:r>
            <a:r>
              <a:rPr kumimoji="0" lang="fr-FR" sz="1100" b="1" i="0" u="none" strike="noStrike" kern="1200" cap="none" spc="0" normalizeH="0" baseline="0" noProof="0" dirty="0" err="1">
                <a:ln>
                  <a:noFill/>
                </a:ln>
                <a:solidFill>
                  <a:prstClr val="black"/>
                </a:solidFill>
                <a:effectLst/>
                <a:uLnTx/>
                <a:uFillTx/>
                <a:latin typeface="Calibri" panose="020F0502020204030204"/>
                <a:ea typeface="+mn-ea"/>
                <a:cs typeface="+mn-cs"/>
              </a:rPr>
              <a:t>heifers</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ZoneTexte 16"/>
          <p:cNvSpPr txBox="1"/>
          <p:nvPr/>
        </p:nvSpPr>
        <p:spPr>
          <a:xfrm>
            <a:off x="10679923" y="3994642"/>
            <a:ext cx="98801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err="1">
                <a:ln>
                  <a:noFill/>
                </a:ln>
                <a:solidFill>
                  <a:prstClr val="black"/>
                </a:solidFill>
                <a:effectLst/>
                <a:uLnTx/>
                <a:uFillTx/>
                <a:latin typeface="Calibri" panose="020F0502020204030204"/>
                <a:ea typeface="+mn-ea"/>
                <a:cs typeface="+mn-cs"/>
              </a:rPr>
              <a:t>Suckler</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 to finish (bull)</a:t>
            </a:r>
          </a:p>
        </p:txBody>
      </p:sp>
      <p:pic>
        <p:nvPicPr>
          <p:cNvPr id="18" name="Image 1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93690" y="5446529"/>
            <a:ext cx="1063766" cy="1017384"/>
          </a:xfrm>
          <a:prstGeom prst="rect">
            <a:avLst/>
          </a:prstGeom>
          <a:noFill/>
          <a:ln w="9525">
            <a:noFill/>
            <a:miter lim="800000"/>
            <a:headEnd/>
            <a:tailEnd/>
          </a:ln>
        </p:spPr>
      </p:pic>
      <p:pic>
        <p:nvPicPr>
          <p:cNvPr id="20" name="Image 19">
            <a:extLst>
              <a:ext uri="{FF2B5EF4-FFF2-40B4-BE49-F238E27FC236}">
                <a16:creationId xmlns:a16="http://schemas.microsoft.com/office/drawing/2014/main" id="{C9131DA9-C33B-1BB0-DC72-2912B59B86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52779" y="5613114"/>
            <a:ext cx="969302" cy="684213"/>
          </a:xfrm>
          <a:prstGeom prst="rect">
            <a:avLst/>
          </a:prstGeom>
        </p:spPr>
      </p:pic>
      <p:pic>
        <p:nvPicPr>
          <p:cNvPr id="19" name="Image 18">
            <a:extLst>
              <a:ext uri="{FF2B5EF4-FFF2-40B4-BE49-F238E27FC236}">
                <a16:creationId xmlns:a16="http://schemas.microsoft.com/office/drawing/2014/main" id="{06CC1A55-9BB6-66F4-01B7-51F97947B428}"/>
              </a:ext>
            </a:extLst>
          </p:cNvPr>
          <p:cNvPicPr>
            <a:picLocks noChangeAspect="1"/>
          </p:cNvPicPr>
          <p:nvPr/>
        </p:nvPicPr>
        <p:blipFill>
          <a:blip r:embed="rId8"/>
          <a:stretch>
            <a:fillRect/>
          </a:stretch>
        </p:blipFill>
        <p:spPr>
          <a:xfrm>
            <a:off x="7556632" y="1752557"/>
            <a:ext cx="3560168" cy="1524085"/>
          </a:xfrm>
          <a:prstGeom prst="rect">
            <a:avLst/>
          </a:prstGeom>
        </p:spPr>
      </p:pic>
    </p:spTree>
    <p:extLst>
      <p:ext uri="{BB962C8B-B14F-4D97-AF65-F5344CB8AC3E}">
        <p14:creationId xmlns:p14="http://schemas.microsoft.com/office/powerpoint/2010/main" val="1809604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en-CA" sz="3600" b="1" dirty="0">
                <a:solidFill>
                  <a:schemeClr val="bg1"/>
                </a:solidFill>
              </a:rPr>
              <a:t>LIFE CARBON FARMING - January 25th 2023</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Espace réservé du contenu 4">
            <a:extLst>
              <a:ext uri="{FF2B5EF4-FFF2-40B4-BE49-F238E27FC236}">
                <a16:creationId xmlns:a16="http://schemas.microsoft.com/office/drawing/2014/main" id="{E77985C4-2E17-94EF-6264-BF6BB15E3431}"/>
              </a:ext>
            </a:extLst>
          </p:cNvPr>
          <p:cNvSpPr>
            <a:spLocks noGrp="1"/>
          </p:cNvSpPr>
          <p:nvPr>
            <p:ph idx="1"/>
          </p:nvPr>
        </p:nvSpPr>
        <p:spPr>
          <a:xfrm>
            <a:off x="284747" y="1479532"/>
            <a:ext cx="11907253" cy="4697431"/>
          </a:xfrm>
        </p:spPr>
        <p:txBody>
          <a:bodyPr/>
          <a:lstStyle/>
          <a:p>
            <a:pPr marL="0" indent="0">
              <a:buNone/>
            </a:pPr>
            <a:r>
              <a:rPr lang="en-AU" b="1" dirty="0"/>
              <a:t>A large audience representative of stakeholders involved in carbon transition</a:t>
            </a:r>
          </a:p>
        </p:txBody>
      </p:sp>
      <p:graphicFrame>
        <p:nvGraphicFramePr>
          <p:cNvPr id="15" name="Graphique 14">
            <a:extLst>
              <a:ext uri="{FF2B5EF4-FFF2-40B4-BE49-F238E27FC236}">
                <a16:creationId xmlns:a16="http://schemas.microsoft.com/office/drawing/2014/main" id="{CC1C4FED-4C21-3B62-653E-40752D9E3362}"/>
              </a:ext>
            </a:extLst>
          </p:cNvPr>
          <p:cNvGraphicFramePr>
            <a:graphicFrameLocks/>
          </p:cNvGraphicFramePr>
          <p:nvPr/>
        </p:nvGraphicFramePr>
        <p:xfrm>
          <a:off x="2564780" y="2403179"/>
          <a:ext cx="6490009" cy="403107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403133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478" y="174611"/>
            <a:ext cx="11572125" cy="946317"/>
          </a:xfrm>
        </p:spPr>
        <p:txBody>
          <a:bodyPr>
            <a:normAutofit/>
          </a:bodyPr>
          <a:lstStyle/>
          <a:p>
            <a:r>
              <a:rPr lang="en-US" sz="4000" dirty="0">
                <a:latin typeface="+mn-lt"/>
              </a:rPr>
              <a:t>A 20% potential in reducing GHG emissions now</a:t>
            </a:r>
          </a:p>
        </p:txBody>
      </p:sp>
      <p:sp>
        <p:nvSpPr>
          <p:cNvPr id="8" name="Espace réservé du texte 1"/>
          <p:cNvSpPr>
            <a:spLocks noGrp="1"/>
          </p:cNvSpPr>
          <p:nvPr>
            <p:ph idx="1"/>
          </p:nvPr>
        </p:nvSpPr>
        <p:spPr/>
        <p:txBody>
          <a:bodyPr/>
          <a:lstStyle/>
          <a:p>
            <a:pPr marL="0" indent="0">
              <a:buNone/>
            </a:pPr>
            <a:r>
              <a:rPr lang="en-US" sz="2400" b="1" dirty="0"/>
              <a:t>High difference between efficient and less efficient farms</a:t>
            </a:r>
          </a:p>
        </p:txBody>
      </p:sp>
      <p:sp>
        <p:nvSpPr>
          <p:cNvPr id="3" name="ZoneTexte 2"/>
          <p:cNvSpPr txBox="1"/>
          <p:nvPr/>
        </p:nvSpPr>
        <p:spPr>
          <a:xfrm>
            <a:off x="8586540" y="6295153"/>
            <a:ext cx="18131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8 300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dairy</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farms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2" descr="C:\Users\sbertrand\AppData\Local\Microsoft\Windows\Temporary Internet Files\Content.Outlook\T0BQ0HJW\logo bas carbon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8073" y="2436108"/>
            <a:ext cx="893763" cy="5040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aphique 3">
            <a:extLst>
              <a:ext uri="{FF2B5EF4-FFF2-40B4-BE49-F238E27FC236}">
                <a16:creationId xmlns:a16="http://schemas.microsoft.com/office/drawing/2014/main" id="{E365C27F-BAC6-D915-F0CA-08B392CE8098}"/>
              </a:ext>
            </a:extLst>
          </p:cNvPr>
          <p:cNvGraphicFramePr>
            <a:graphicFrameLocks/>
          </p:cNvGraphicFramePr>
          <p:nvPr/>
        </p:nvGraphicFramePr>
        <p:xfrm>
          <a:off x="7935936" y="2631389"/>
          <a:ext cx="2814126" cy="3600183"/>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551C4696-632C-BE2F-8A33-311AF0346DB6}"/>
              </a:ext>
            </a:extLst>
          </p:cNvPr>
          <p:cNvSpPr txBox="1"/>
          <p:nvPr/>
        </p:nvSpPr>
        <p:spPr>
          <a:xfrm>
            <a:off x="1792271" y="6249921"/>
            <a:ext cx="1002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73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farms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Espace réservé du contenu 52">
            <a:extLst>
              <a:ext uri="{FF2B5EF4-FFF2-40B4-BE49-F238E27FC236}">
                <a16:creationId xmlns:a16="http://schemas.microsoft.com/office/drawing/2014/main" id="{928A509F-F8D7-A021-BDE7-E3D7A39DA9A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82513" y="1474962"/>
            <a:ext cx="1300268" cy="3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èche : courbe vers le bas 19">
            <a:extLst>
              <a:ext uri="{FF2B5EF4-FFF2-40B4-BE49-F238E27FC236}">
                <a16:creationId xmlns:a16="http://schemas.microsoft.com/office/drawing/2014/main" id="{5AA3B7B2-10A0-1C09-7FEE-3C45B9D23FFA}"/>
              </a:ext>
            </a:extLst>
          </p:cNvPr>
          <p:cNvSpPr/>
          <p:nvPr/>
        </p:nvSpPr>
        <p:spPr>
          <a:xfrm rot="1515758">
            <a:off x="9334993" y="3177507"/>
            <a:ext cx="1023486" cy="43375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311116F6-905B-E140-9F3A-D717D9ED9B9B}"/>
              </a:ext>
            </a:extLst>
          </p:cNvPr>
          <p:cNvSpPr txBox="1"/>
          <p:nvPr/>
        </p:nvSpPr>
        <p:spPr>
          <a:xfrm>
            <a:off x="10173141" y="3128975"/>
            <a:ext cx="583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pic>
        <p:nvPicPr>
          <p:cNvPr id="26" name="Image 25">
            <a:extLst>
              <a:ext uri="{FF2B5EF4-FFF2-40B4-BE49-F238E27FC236}">
                <a16:creationId xmlns:a16="http://schemas.microsoft.com/office/drawing/2014/main" id="{3E496D8B-0536-8B55-7CDF-89C20DF58B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49117" y="6161623"/>
            <a:ext cx="954474" cy="673746"/>
          </a:xfrm>
          <a:prstGeom prst="rect">
            <a:avLst/>
          </a:prstGeom>
        </p:spPr>
      </p:pic>
      <p:graphicFrame>
        <p:nvGraphicFramePr>
          <p:cNvPr id="5" name="Graphique 4">
            <a:extLst>
              <a:ext uri="{FF2B5EF4-FFF2-40B4-BE49-F238E27FC236}">
                <a16:creationId xmlns:a16="http://schemas.microsoft.com/office/drawing/2014/main" id="{B0A9A8B1-AD9C-4F4A-BD16-934D2E52102A}"/>
              </a:ext>
            </a:extLst>
          </p:cNvPr>
          <p:cNvGraphicFramePr>
            <a:graphicFrameLocks/>
          </p:cNvGraphicFramePr>
          <p:nvPr/>
        </p:nvGraphicFramePr>
        <p:xfrm>
          <a:off x="776896" y="2692153"/>
          <a:ext cx="2847348" cy="35434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Graphique 5">
            <a:extLst>
              <a:ext uri="{FF2B5EF4-FFF2-40B4-BE49-F238E27FC236}">
                <a16:creationId xmlns:a16="http://schemas.microsoft.com/office/drawing/2014/main" id="{753AD6B1-DD4E-46D5-B983-C78A5825029B}"/>
              </a:ext>
            </a:extLst>
          </p:cNvPr>
          <p:cNvGraphicFramePr>
            <a:graphicFrameLocks/>
          </p:cNvGraphicFramePr>
          <p:nvPr/>
        </p:nvGraphicFramePr>
        <p:xfrm>
          <a:off x="4202484" y="2735734"/>
          <a:ext cx="2847348" cy="3517348"/>
        </p:xfrm>
        <a:graphic>
          <a:graphicData uri="http://schemas.openxmlformats.org/drawingml/2006/chart">
            <c:chart xmlns:c="http://schemas.openxmlformats.org/drawingml/2006/chart" xmlns:r="http://schemas.openxmlformats.org/officeDocument/2006/relationships" r:id="rId8"/>
          </a:graphicData>
        </a:graphic>
      </p:graphicFrame>
      <p:cxnSp>
        <p:nvCxnSpPr>
          <p:cNvPr id="10" name="Connecteur droit 9">
            <a:extLst>
              <a:ext uri="{FF2B5EF4-FFF2-40B4-BE49-F238E27FC236}">
                <a16:creationId xmlns:a16="http://schemas.microsoft.com/office/drawing/2014/main" id="{130A238C-DDFE-3124-DD97-95ED1C4653C5}"/>
              </a:ext>
            </a:extLst>
          </p:cNvPr>
          <p:cNvCxnSpPr/>
          <p:nvPr/>
        </p:nvCxnSpPr>
        <p:spPr>
          <a:xfrm>
            <a:off x="284747" y="5838825"/>
            <a:ext cx="1069841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30BD61A6-8BE7-A9E5-DCA2-F6A1196D84DA}"/>
              </a:ext>
            </a:extLst>
          </p:cNvPr>
          <p:cNvSpPr txBox="1"/>
          <p:nvPr/>
        </p:nvSpPr>
        <p:spPr>
          <a:xfrm>
            <a:off x="5411771" y="6249921"/>
            <a:ext cx="111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290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farms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 14">
            <a:extLst>
              <a:ext uri="{FF2B5EF4-FFF2-40B4-BE49-F238E27FC236}">
                <a16:creationId xmlns:a16="http://schemas.microsoft.com/office/drawing/2014/main" id="{728E4C10-7F28-42FE-1812-5705A8EA75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81425" y="2356943"/>
            <a:ext cx="649251" cy="633626"/>
          </a:xfrm>
          <a:prstGeom prst="rect">
            <a:avLst/>
          </a:prstGeom>
        </p:spPr>
      </p:pic>
      <p:pic>
        <p:nvPicPr>
          <p:cNvPr id="16" name="Image 15">
            <a:extLst>
              <a:ext uri="{FF2B5EF4-FFF2-40B4-BE49-F238E27FC236}">
                <a16:creationId xmlns:a16="http://schemas.microsoft.com/office/drawing/2014/main" id="{DA990BB8-B60F-6003-478D-67C610BBEB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6026" y="2375340"/>
            <a:ext cx="649251" cy="633626"/>
          </a:xfrm>
          <a:prstGeom prst="rect">
            <a:avLst/>
          </a:prstGeom>
        </p:spPr>
      </p:pic>
      <p:sp>
        <p:nvSpPr>
          <p:cNvPr id="18" name="Flèche : courbe vers le bas 17">
            <a:extLst>
              <a:ext uri="{FF2B5EF4-FFF2-40B4-BE49-F238E27FC236}">
                <a16:creationId xmlns:a16="http://schemas.microsoft.com/office/drawing/2014/main" id="{43CF4092-2080-DB5A-5F02-BBDB72C3EFF5}"/>
              </a:ext>
            </a:extLst>
          </p:cNvPr>
          <p:cNvSpPr/>
          <p:nvPr/>
        </p:nvSpPr>
        <p:spPr>
          <a:xfrm rot="1515758">
            <a:off x="5596368" y="3248755"/>
            <a:ext cx="1023486" cy="433753"/>
          </a:xfrm>
          <a:prstGeom prst="curved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4F78883F-503E-6EEE-6043-316DEBAF598A}"/>
              </a:ext>
            </a:extLst>
          </p:cNvPr>
          <p:cNvSpPr txBox="1"/>
          <p:nvPr/>
        </p:nvSpPr>
        <p:spPr>
          <a:xfrm>
            <a:off x="6434516" y="3200223"/>
            <a:ext cx="583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29%</a:t>
            </a:r>
          </a:p>
        </p:txBody>
      </p:sp>
      <p:sp>
        <p:nvSpPr>
          <p:cNvPr id="27" name="Flèche : courbe vers le bas 26">
            <a:extLst>
              <a:ext uri="{FF2B5EF4-FFF2-40B4-BE49-F238E27FC236}">
                <a16:creationId xmlns:a16="http://schemas.microsoft.com/office/drawing/2014/main" id="{868FB82C-3B9B-53A4-486B-63B8B6E214F2}"/>
              </a:ext>
            </a:extLst>
          </p:cNvPr>
          <p:cNvSpPr/>
          <p:nvPr/>
        </p:nvSpPr>
        <p:spPr>
          <a:xfrm rot="1515758">
            <a:off x="2192067" y="3266858"/>
            <a:ext cx="1023486" cy="433753"/>
          </a:xfrm>
          <a:prstGeom prst="curved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B1FEDA7E-7A24-2276-B46A-3F2192C23726}"/>
              </a:ext>
            </a:extLst>
          </p:cNvPr>
          <p:cNvSpPr txBox="1"/>
          <p:nvPr/>
        </p:nvSpPr>
        <p:spPr>
          <a:xfrm>
            <a:off x="3030215" y="3218326"/>
            <a:ext cx="583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spTree>
    <p:extLst>
      <p:ext uri="{BB962C8B-B14F-4D97-AF65-F5344CB8AC3E}">
        <p14:creationId xmlns:p14="http://schemas.microsoft.com/office/powerpoint/2010/main" val="3409674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094" y="34132"/>
            <a:ext cx="10599906" cy="1325563"/>
          </a:xfrm>
        </p:spPr>
        <p:txBody>
          <a:bodyPr>
            <a:normAutofit/>
          </a:bodyPr>
          <a:lstStyle/>
          <a:p>
            <a:r>
              <a:rPr lang="en-ZA" sz="4000" dirty="0"/>
              <a:t>Carbon sequestration : Stock and storage!</a:t>
            </a:r>
          </a:p>
        </p:txBody>
      </p:sp>
      <p:sp>
        <p:nvSpPr>
          <p:cNvPr id="5" name="Espace réservé du numéro de diapositive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06BB5E-6CA2-4A75-B7B9-32881BEBFFCD}" type="slidenum">
              <a:rPr kumimoji="0" lang="fr-FR" sz="1800" b="0" i="0" u="none" strike="noStrike" kern="1200" cap="none" spc="0" normalizeH="0" baseline="0" noProof="0" smtClean="0">
                <a:ln>
                  <a:noFill/>
                </a:ln>
                <a:solidFill>
                  <a:srgbClr val="7F70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r-FR" sz="1800" b="0" i="0" u="none" strike="noStrike" kern="1200" cap="none" spc="0" normalizeH="0" baseline="0" noProof="0" dirty="0">
              <a:ln>
                <a:noFill/>
              </a:ln>
              <a:solidFill>
                <a:srgbClr val="7F7042"/>
              </a:solidFill>
              <a:effectLst/>
              <a:uLnTx/>
              <a:uFillTx/>
              <a:latin typeface="Calibri" panose="020F0502020204030204"/>
              <a:ea typeface="+mn-ea"/>
              <a:cs typeface="+mn-cs"/>
            </a:endParaRPr>
          </a:p>
        </p:txBody>
      </p:sp>
      <p:pic>
        <p:nvPicPr>
          <p:cNvPr id="6" name="Picture 2" descr="D:\Archivage-2009\Archives_Antonio\Publication des ouvrages ADEME\Brochure C\Dessinsjpg\C-DessinStockC30c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3351" y="1561053"/>
            <a:ext cx="3979863" cy="1362075"/>
          </a:xfrm>
          <a:prstGeom prst="rect">
            <a:avLst/>
          </a:prstGeom>
          <a:noFill/>
          <a:ln w="9525">
            <a:noFill/>
            <a:miter lim="800000"/>
            <a:headEnd/>
            <a:tailEnd/>
          </a:ln>
        </p:spPr>
      </p:pic>
      <p:pic>
        <p:nvPicPr>
          <p:cNvPr id="7" name="Picture 2" descr="ente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60042" y="2242090"/>
            <a:ext cx="635000" cy="431800"/>
          </a:xfrm>
          <a:prstGeom prst="rect">
            <a:avLst/>
          </a:prstGeom>
          <a:noFill/>
          <a:ln w="9525">
            <a:noFill/>
            <a:miter lim="800000"/>
            <a:headEnd/>
            <a:tailEnd/>
          </a:ln>
        </p:spPr>
      </p:pic>
      <p:sp>
        <p:nvSpPr>
          <p:cNvPr id="10" name="Text Box 5"/>
          <p:cNvSpPr txBox="1">
            <a:spLocks noChangeArrowheads="1"/>
          </p:cNvSpPr>
          <p:nvPr/>
        </p:nvSpPr>
        <p:spPr bwMode="auto">
          <a:xfrm>
            <a:off x="6948126" y="2942177"/>
            <a:ext cx="855663" cy="147638"/>
          </a:xfrm>
          <a:prstGeom prst="rect">
            <a:avLst/>
          </a:prstGeom>
          <a:noFill/>
          <a:ln>
            <a:noFill/>
          </a:ln>
          <a:effectLst/>
        </p:spPr>
        <p:txBody>
          <a:bodyPr wrap="none" lIns="55310" tIns="27655" rIns="55310" bIns="27655">
            <a:spAutoFit/>
          </a:bodyPr>
          <a:lstStyle>
            <a:lvl1pPr>
              <a:spcBef>
                <a:spcPct val="20000"/>
              </a:spcBef>
              <a:buChar char="•"/>
              <a:defRPr sz="2400">
                <a:solidFill>
                  <a:schemeClr val="folHlink"/>
                </a:solidFill>
                <a:latin typeface="Arial" pitchFamily="34" charset="0"/>
              </a:defRPr>
            </a:lvl1pPr>
            <a:lvl2pPr marL="742950" indent="-285750">
              <a:spcBef>
                <a:spcPct val="20000"/>
              </a:spcBef>
              <a:buChar char="•"/>
              <a:defRPr sz="2000" i="1">
                <a:solidFill>
                  <a:srgbClr val="FF0000"/>
                </a:solidFill>
                <a:latin typeface="Arial" pitchFamily="34" charset="0"/>
              </a:defRPr>
            </a:lvl2pPr>
            <a:lvl3pPr marL="1143000" indent="-228600">
              <a:spcBef>
                <a:spcPct val="20000"/>
              </a:spcBef>
              <a:defRPr>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mn-cs"/>
              </a:rPr>
              <a:t>Sol et carbone, 2014</a:t>
            </a:r>
          </a:p>
        </p:txBody>
      </p:sp>
      <p:sp>
        <p:nvSpPr>
          <p:cNvPr id="11" name="ZoneTexte 10"/>
          <p:cNvSpPr txBox="1"/>
          <p:nvPr/>
        </p:nvSpPr>
        <p:spPr>
          <a:xfrm>
            <a:off x="7674407" y="3188129"/>
            <a:ext cx="2369367" cy="323165"/>
          </a:xfrm>
          <a:prstGeom prst="rect">
            <a:avLst/>
          </a:prstGeom>
          <a:ln w="38100">
            <a:solidFill>
              <a:schemeClr val="accent2">
                <a:lumMod val="60000"/>
                <a:lumOff val="40000"/>
              </a:schemeClr>
            </a:solidFill>
          </a:ln>
        </p:spPr>
        <p:style>
          <a:lnRef idx="1">
            <a:schemeClr val="dk1"/>
          </a:lnRef>
          <a:fillRef idx="3">
            <a:schemeClr val="dk1"/>
          </a:fillRef>
          <a:effectRef idx="2">
            <a:schemeClr val="dk1"/>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1/ Maintaining carbon stock</a:t>
            </a:r>
          </a:p>
        </p:txBody>
      </p:sp>
      <p:sp>
        <p:nvSpPr>
          <p:cNvPr id="12" name="ZoneTexte 11"/>
          <p:cNvSpPr txBox="1"/>
          <p:nvPr/>
        </p:nvSpPr>
        <p:spPr>
          <a:xfrm>
            <a:off x="7803789" y="5866373"/>
            <a:ext cx="2532296" cy="323165"/>
          </a:xfrm>
          <a:prstGeom prst="rect">
            <a:avLst/>
          </a:prstGeom>
          <a:ln w="38100">
            <a:solidFill>
              <a:schemeClr val="accent2">
                <a:lumMod val="60000"/>
                <a:lumOff val="40000"/>
              </a:schemeClr>
            </a:solidFill>
          </a:ln>
        </p:spPr>
        <p:style>
          <a:lnRef idx="1">
            <a:schemeClr val="dk1"/>
          </a:lnRef>
          <a:fillRef idx="3">
            <a:schemeClr val="dk1"/>
          </a:fillRef>
          <a:effectRef idx="2">
            <a:schemeClr val="dk1"/>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2/ Increasing carbon removals</a:t>
            </a:r>
          </a:p>
        </p:txBody>
      </p:sp>
      <p:sp>
        <p:nvSpPr>
          <p:cNvPr id="15" name="ZoneTexte 14">
            <a:extLst>
              <a:ext uri="{FF2B5EF4-FFF2-40B4-BE49-F238E27FC236}">
                <a16:creationId xmlns:a16="http://schemas.microsoft.com/office/drawing/2014/main" id="{A55F7D8A-7ACB-5381-D336-C1BA42D2914A}"/>
              </a:ext>
            </a:extLst>
          </p:cNvPr>
          <p:cNvSpPr txBox="1"/>
          <p:nvPr/>
        </p:nvSpPr>
        <p:spPr>
          <a:xfrm>
            <a:off x="890954" y="6118304"/>
            <a:ext cx="20494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European</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soil</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data centre</a:t>
            </a:r>
          </a:p>
        </p:txBody>
      </p:sp>
      <p:pic>
        <p:nvPicPr>
          <p:cNvPr id="18" name="Image 17">
            <a:extLst>
              <a:ext uri="{FF2B5EF4-FFF2-40B4-BE49-F238E27FC236}">
                <a16:creationId xmlns:a16="http://schemas.microsoft.com/office/drawing/2014/main" id="{58F34F46-7818-05E8-32BB-3E884CC5ABA8}"/>
              </a:ext>
            </a:extLst>
          </p:cNvPr>
          <p:cNvPicPr>
            <a:picLocks noChangeAspect="1"/>
          </p:cNvPicPr>
          <p:nvPr/>
        </p:nvPicPr>
        <p:blipFill>
          <a:blip r:embed="rId4"/>
          <a:stretch>
            <a:fillRect/>
          </a:stretch>
        </p:blipFill>
        <p:spPr>
          <a:xfrm>
            <a:off x="691668" y="1719531"/>
            <a:ext cx="5298823" cy="4463202"/>
          </a:xfrm>
          <a:prstGeom prst="rect">
            <a:avLst/>
          </a:prstGeom>
        </p:spPr>
      </p:pic>
      <p:sp>
        <p:nvSpPr>
          <p:cNvPr id="3" name="ZoneTexte 2">
            <a:extLst>
              <a:ext uri="{FF2B5EF4-FFF2-40B4-BE49-F238E27FC236}">
                <a16:creationId xmlns:a16="http://schemas.microsoft.com/office/drawing/2014/main" id="{FC9D1448-F2A3-ED44-3B3F-4C99B75A0337}"/>
              </a:ext>
            </a:extLst>
          </p:cNvPr>
          <p:cNvSpPr txBox="1"/>
          <p:nvPr/>
        </p:nvSpPr>
        <p:spPr>
          <a:xfrm>
            <a:off x="7027614" y="5278207"/>
            <a:ext cx="42371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Removals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target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310 millions CO2 by 2030</a:t>
            </a:r>
          </a:p>
        </p:txBody>
      </p:sp>
      <p:pic>
        <p:nvPicPr>
          <p:cNvPr id="13" name="Image 12">
            <a:extLst>
              <a:ext uri="{FF2B5EF4-FFF2-40B4-BE49-F238E27FC236}">
                <a16:creationId xmlns:a16="http://schemas.microsoft.com/office/drawing/2014/main" id="{9AC170B4-0E07-31C6-6F0E-FAB62DA788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09531" y="4165063"/>
            <a:ext cx="1647502" cy="1131884"/>
          </a:xfrm>
          <a:prstGeom prst="rect">
            <a:avLst/>
          </a:prstGeom>
        </p:spPr>
      </p:pic>
    </p:spTree>
    <p:extLst>
      <p:ext uri="{BB962C8B-B14F-4D97-AF65-F5344CB8AC3E}">
        <p14:creationId xmlns:p14="http://schemas.microsoft.com/office/powerpoint/2010/main" val="3915991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400050" y="167468"/>
            <a:ext cx="9922510" cy="532304"/>
          </a:xfrm>
        </p:spPr>
        <p:txBody>
          <a:bodyPr>
            <a:normAutofit fontScale="90000"/>
          </a:bodyPr>
          <a:lstStyle/>
          <a:p>
            <a:pPr algn="ctr"/>
            <a:br>
              <a:rPr lang="en-US" altLang="fr-FR" dirty="0">
                <a:latin typeface="+mn-lt"/>
              </a:rPr>
            </a:br>
            <a:r>
              <a:rPr lang="en-US" altLang="fr-FR" dirty="0">
                <a:latin typeface="+mn-lt"/>
              </a:rPr>
              <a:t>The whole farm approach </a:t>
            </a:r>
            <a:br>
              <a:rPr lang="en-US" altLang="fr-FR" dirty="0">
                <a:latin typeface="+mn-lt"/>
              </a:rPr>
            </a:br>
            <a:r>
              <a:rPr lang="en-US" altLang="fr-FR" dirty="0">
                <a:latin typeface="+mn-lt"/>
              </a:rPr>
              <a:t>for assessing </a:t>
            </a:r>
            <a:r>
              <a:rPr lang="en-US" altLang="fr-FR" dirty="0" err="1">
                <a:latin typeface="+mn-lt"/>
              </a:rPr>
              <a:t>Technical&amp;carbon</a:t>
            </a:r>
            <a:r>
              <a:rPr lang="en-US" altLang="fr-FR" dirty="0">
                <a:latin typeface="+mn-lt"/>
              </a:rPr>
              <a:t> performances </a:t>
            </a:r>
          </a:p>
        </p:txBody>
      </p:sp>
      <p:sp>
        <p:nvSpPr>
          <p:cNvPr id="47" name="Espace réservé du contenu 2">
            <a:extLst>
              <a:ext uri="{FF2B5EF4-FFF2-40B4-BE49-F238E27FC236}">
                <a16:creationId xmlns:a16="http://schemas.microsoft.com/office/drawing/2014/main" id="{077B9F40-5EA3-4320-AB75-59085DBEB319}"/>
              </a:ext>
            </a:extLst>
          </p:cNvPr>
          <p:cNvSpPr>
            <a:spLocks noGrp="1"/>
          </p:cNvSpPr>
          <p:nvPr>
            <p:ph idx="1"/>
          </p:nvPr>
        </p:nvSpPr>
        <p:spPr>
          <a:xfrm>
            <a:off x="2438495" y="1719362"/>
            <a:ext cx="7046285" cy="1653451"/>
          </a:xfrm>
        </p:spPr>
        <p:txBody>
          <a:bodyPr/>
          <a:lstStyle/>
          <a:p>
            <a:pPr marL="0" indent="0" algn="ctr">
              <a:buNone/>
            </a:pPr>
            <a:r>
              <a:rPr lang="en-US" sz="2400" b="1" dirty="0"/>
              <a:t>Carbon and nitrogen cycle</a:t>
            </a:r>
            <a:endParaRPr lang="en-US" sz="2400" dirty="0"/>
          </a:p>
        </p:txBody>
      </p:sp>
      <p:grpSp>
        <p:nvGrpSpPr>
          <p:cNvPr id="21" name="Groupe 20">
            <a:extLst>
              <a:ext uri="{FF2B5EF4-FFF2-40B4-BE49-F238E27FC236}">
                <a16:creationId xmlns:a16="http://schemas.microsoft.com/office/drawing/2014/main" id="{1340AB35-1D05-4795-88E1-3C11F26B16BF}"/>
              </a:ext>
            </a:extLst>
          </p:cNvPr>
          <p:cNvGrpSpPr/>
          <p:nvPr/>
        </p:nvGrpSpPr>
        <p:grpSpPr>
          <a:xfrm>
            <a:off x="1646406" y="2008174"/>
            <a:ext cx="8443664" cy="3925938"/>
            <a:chOff x="395536" y="1170279"/>
            <a:chExt cx="8443664" cy="3925938"/>
          </a:xfrm>
        </p:grpSpPr>
        <p:cxnSp>
          <p:nvCxnSpPr>
            <p:cNvPr id="22" name="Connecteur droit avec flèche 21">
              <a:extLst>
                <a:ext uri="{FF2B5EF4-FFF2-40B4-BE49-F238E27FC236}">
                  <a16:creationId xmlns:a16="http://schemas.microsoft.com/office/drawing/2014/main" id="{CD490310-6219-4DBB-86C4-507D279F1A6A}"/>
                </a:ext>
              </a:extLst>
            </p:cNvPr>
            <p:cNvCxnSpPr/>
            <p:nvPr/>
          </p:nvCxnSpPr>
          <p:spPr>
            <a:xfrm>
              <a:off x="3347864" y="2780928"/>
              <a:ext cx="2448272" cy="0"/>
            </a:xfrm>
            <a:prstGeom prst="straightConnector1">
              <a:avLst/>
            </a:prstGeom>
            <a:ln w="603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7C2FEF28-1AAC-4CBA-9EAF-F1696F2C2C26}"/>
                </a:ext>
              </a:extLst>
            </p:cNvPr>
            <p:cNvCxnSpPr/>
            <p:nvPr/>
          </p:nvCxnSpPr>
          <p:spPr>
            <a:xfrm>
              <a:off x="3347864" y="3645024"/>
              <a:ext cx="2448272" cy="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e 23">
              <a:extLst>
                <a:ext uri="{FF2B5EF4-FFF2-40B4-BE49-F238E27FC236}">
                  <a16:creationId xmlns:a16="http://schemas.microsoft.com/office/drawing/2014/main" id="{4210B34D-327C-486F-BAC1-FB5CB2260E00}"/>
                </a:ext>
              </a:extLst>
            </p:cNvPr>
            <p:cNvGrpSpPr/>
            <p:nvPr/>
          </p:nvGrpSpPr>
          <p:grpSpPr>
            <a:xfrm>
              <a:off x="1247710" y="2204864"/>
              <a:ext cx="2127163" cy="2160240"/>
              <a:chOff x="827584" y="3501008"/>
              <a:chExt cx="2127163" cy="2160240"/>
            </a:xfrm>
          </p:grpSpPr>
          <p:pic>
            <p:nvPicPr>
              <p:cNvPr id="57" name="Image 56" descr="Culture énergétique.JPG">
                <a:extLst>
                  <a:ext uri="{FF2B5EF4-FFF2-40B4-BE49-F238E27FC236}">
                    <a16:creationId xmlns:a16="http://schemas.microsoft.com/office/drawing/2014/main" id="{BE07C8F4-C96C-49D7-B5FD-A0E2F13B67B7}"/>
                  </a:ext>
                </a:extLst>
              </p:cNvPr>
              <p:cNvPicPr>
                <a:picLocks noChangeAspect="1"/>
              </p:cNvPicPr>
              <p:nvPr/>
            </p:nvPicPr>
            <p:blipFill>
              <a:blip r:embed="rId3" cstate="email">
                <a:lum bright="40000"/>
                <a:extLst>
                  <a:ext uri="{28A0092B-C50C-407E-A947-70E740481C1C}">
                    <a14:useLocalDpi xmlns:a14="http://schemas.microsoft.com/office/drawing/2010/main"/>
                  </a:ext>
                </a:extLst>
              </a:blip>
              <a:srcRect/>
              <a:stretch>
                <a:fillRect/>
              </a:stretch>
            </p:blipFill>
            <p:spPr>
              <a:xfrm>
                <a:off x="827584" y="3501008"/>
                <a:ext cx="2100154" cy="2160240"/>
              </a:xfrm>
              <a:prstGeom prst="rect">
                <a:avLst/>
              </a:prstGeom>
            </p:spPr>
          </p:pic>
          <p:sp>
            <p:nvSpPr>
              <p:cNvPr id="58" name="ZoneTexte 57">
                <a:extLst>
                  <a:ext uri="{FF2B5EF4-FFF2-40B4-BE49-F238E27FC236}">
                    <a16:creationId xmlns:a16="http://schemas.microsoft.com/office/drawing/2014/main" id="{03F81DCE-1836-4BAD-9F26-3F10A571C947}"/>
                  </a:ext>
                </a:extLst>
              </p:cNvPr>
              <p:cNvSpPr txBox="1"/>
              <p:nvPr/>
            </p:nvSpPr>
            <p:spPr>
              <a:xfrm>
                <a:off x="866514" y="4384257"/>
                <a:ext cx="2088233"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black"/>
                    </a:solidFill>
                    <a:effectLst/>
                    <a:uLnTx/>
                    <a:uFillTx/>
                    <a:latin typeface="Arial Black" pitchFamily="34" charset="0"/>
                    <a:ea typeface="+mn-ea"/>
                    <a:cs typeface="+mn-cs"/>
                  </a:rPr>
                  <a:t>Pastures</a:t>
                </a:r>
                <a:r>
                  <a:rPr kumimoji="0" lang="fr-FR" sz="2000" b="1" i="0" u="none" strike="noStrike" kern="1200" cap="none" spc="0" normalizeH="0" baseline="0" noProof="0" dirty="0">
                    <a:ln>
                      <a:noFill/>
                    </a:ln>
                    <a:solidFill>
                      <a:prstClr val="black"/>
                    </a:solidFill>
                    <a:effectLst/>
                    <a:uLnTx/>
                    <a:uFillTx/>
                    <a:latin typeface="Arial Black" pitchFamily="34" charset="0"/>
                    <a:ea typeface="+mn-ea"/>
                    <a:cs typeface="+mn-cs"/>
                  </a:rPr>
                  <a:t> and </a:t>
                </a:r>
                <a:r>
                  <a:rPr kumimoji="0" lang="fr-FR" sz="2000" b="1" i="0" u="none" strike="noStrike" kern="1200" cap="none" spc="0" normalizeH="0" baseline="0" noProof="0" dirty="0" err="1">
                    <a:ln>
                      <a:noFill/>
                    </a:ln>
                    <a:solidFill>
                      <a:prstClr val="black"/>
                    </a:solidFill>
                    <a:effectLst/>
                    <a:uLnTx/>
                    <a:uFillTx/>
                    <a:latin typeface="Arial Black" pitchFamily="34" charset="0"/>
                    <a:ea typeface="+mn-ea"/>
                    <a:cs typeface="+mn-cs"/>
                  </a:rPr>
                  <a:t>crops</a:t>
                </a: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5" name="Groupe 24">
              <a:extLst>
                <a:ext uri="{FF2B5EF4-FFF2-40B4-BE49-F238E27FC236}">
                  <a16:creationId xmlns:a16="http://schemas.microsoft.com/office/drawing/2014/main" id="{CD03AEDF-66E1-4202-B6E6-727866CFA78E}"/>
                </a:ext>
              </a:extLst>
            </p:cNvPr>
            <p:cNvGrpSpPr/>
            <p:nvPr/>
          </p:nvGrpSpPr>
          <p:grpSpPr>
            <a:xfrm>
              <a:off x="5751376" y="2223636"/>
              <a:ext cx="2132992" cy="2141468"/>
              <a:chOff x="4095192" y="3861048"/>
              <a:chExt cx="2132992" cy="2141468"/>
            </a:xfrm>
          </p:grpSpPr>
          <p:pic>
            <p:nvPicPr>
              <p:cNvPr id="55" name="Image 54" descr="Tête vache holstein 02.JPG">
                <a:extLst>
                  <a:ext uri="{FF2B5EF4-FFF2-40B4-BE49-F238E27FC236}">
                    <a16:creationId xmlns:a16="http://schemas.microsoft.com/office/drawing/2014/main" id="{651C6340-F1B3-4383-A426-703576B00DBB}"/>
                  </a:ext>
                </a:extLst>
              </p:cNvPr>
              <p:cNvPicPr>
                <a:picLocks noChangeAspect="1"/>
              </p:cNvPicPr>
              <p:nvPr/>
            </p:nvPicPr>
            <p:blipFill>
              <a:blip r:embed="rId4" cstate="print">
                <a:lum bright="40000"/>
                <a:extLst>
                  <a:ext uri="{28A0092B-C50C-407E-A947-70E740481C1C}">
                    <a14:useLocalDpi xmlns:a14="http://schemas.microsoft.com/office/drawing/2010/main"/>
                  </a:ext>
                </a:extLst>
              </a:blip>
              <a:srcRect/>
              <a:stretch>
                <a:fillRect/>
              </a:stretch>
            </p:blipFill>
            <p:spPr>
              <a:xfrm>
                <a:off x="4139952" y="3861048"/>
                <a:ext cx="2088232" cy="2141468"/>
              </a:xfrm>
              <a:prstGeom prst="rect">
                <a:avLst/>
              </a:prstGeom>
            </p:spPr>
          </p:pic>
          <p:sp>
            <p:nvSpPr>
              <p:cNvPr id="56" name="ZoneTexte 55">
                <a:extLst>
                  <a:ext uri="{FF2B5EF4-FFF2-40B4-BE49-F238E27FC236}">
                    <a16:creationId xmlns:a16="http://schemas.microsoft.com/office/drawing/2014/main" id="{3CE3062F-45C1-4825-9EC8-9EE154412C84}"/>
                  </a:ext>
                </a:extLst>
              </p:cNvPr>
              <p:cNvSpPr txBox="1"/>
              <p:nvPr/>
            </p:nvSpPr>
            <p:spPr>
              <a:xfrm>
                <a:off x="4095192" y="4619292"/>
                <a:ext cx="2088232"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black"/>
                    </a:solidFill>
                    <a:effectLst/>
                    <a:uLnTx/>
                    <a:uFillTx/>
                    <a:latin typeface="Arial Black" pitchFamily="34" charset="0"/>
                    <a:ea typeface="+mn-ea"/>
                    <a:cs typeface="+mn-cs"/>
                  </a:rPr>
                  <a:t>Livestock</a:t>
                </a:r>
                <a:r>
                  <a:rPr kumimoji="0" lang="fr-FR" sz="2000" b="1" i="0" u="none" strike="noStrike" kern="1200" cap="none" spc="0" normalizeH="0" baseline="0" noProof="0" dirty="0">
                    <a:ln>
                      <a:noFill/>
                    </a:ln>
                    <a:solidFill>
                      <a:prstClr val="black"/>
                    </a:solidFill>
                    <a:effectLst/>
                    <a:uLnTx/>
                    <a:uFillTx/>
                    <a:latin typeface="Arial Black" pitchFamily="34" charset="0"/>
                    <a:ea typeface="+mn-ea"/>
                    <a:cs typeface="+mn-cs"/>
                  </a:rPr>
                  <a:t> </a:t>
                </a: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6" name="Image 25" descr="fermier.JPG">
              <a:extLst>
                <a:ext uri="{FF2B5EF4-FFF2-40B4-BE49-F238E27FC236}">
                  <a16:creationId xmlns:a16="http://schemas.microsoft.com/office/drawing/2014/main" id="{B8DBEA87-1C84-4A56-826E-FC8536D2A2F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65429" y="2348880"/>
              <a:ext cx="550187" cy="893866"/>
            </a:xfrm>
            <a:prstGeom prst="rect">
              <a:avLst/>
            </a:prstGeom>
          </p:spPr>
        </p:pic>
        <p:cxnSp>
          <p:nvCxnSpPr>
            <p:cNvPr id="27" name="Connecteur droit avec flèche 26">
              <a:extLst>
                <a:ext uri="{FF2B5EF4-FFF2-40B4-BE49-F238E27FC236}">
                  <a16:creationId xmlns:a16="http://schemas.microsoft.com/office/drawing/2014/main" id="{1D8E51D5-F48D-4813-ABC1-DAB212B302F3}"/>
                </a:ext>
              </a:extLst>
            </p:cNvPr>
            <p:cNvCxnSpPr/>
            <p:nvPr/>
          </p:nvCxnSpPr>
          <p:spPr>
            <a:xfrm>
              <a:off x="1115616" y="2924944"/>
              <a:ext cx="43204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A8E6D50C-5ECE-4604-A331-4136A3A25480}"/>
                </a:ext>
              </a:extLst>
            </p:cNvPr>
            <p:cNvCxnSpPr/>
            <p:nvPr/>
          </p:nvCxnSpPr>
          <p:spPr>
            <a:xfrm>
              <a:off x="1115616" y="3861048"/>
              <a:ext cx="43204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153A1CD6-A6CD-45DF-B51C-A3F331B47722}"/>
                </a:ext>
              </a:extLst>
            </p:cNvPr>
            <p:cNvSpPr txBox="1"/>
            <p:nvPr/>
          </p:nvSpPr>
          <p:spPr>
            <a:xfrm>
              <a:off x="3858183" y="2621920"/>
              <a:ext cx="1440160" cy="369332"/>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Manure</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66550BC2-2783-4FF8-9F21-153037F401AF}"/>
                </a:ext>
              </a:extLst>
            </p:cNvPr>
            <p:cNvSpPr txBox="1"/>
            <p:nvPr/>
          </p:nvSpPr>
          <p:spPr>
            <a:xfrm>
              <a:off x="3838415" y="3321858"/>
              <a:ext cx="1440160" cy="646331"/>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Forage,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Concentrates</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2027D36A-B06F-494F-95E9-2E3DD3085276}"/>
                </a:ext>
              </a:extLst>
            </p:cNvPr>
            <p:cNvSpPr txBox="1"/>
            <p:nvPr/>
          </p:nvSpPr>
          <p:spPr>
            <a:xfrm>
              <a:off x="1691680" y="4726885"/>
              <a:ext cx="1224136" cy="369332"/>
            </a:xfrm>
            <a:prstGeom prst="rect">
              <a:avLst/>
            </a:prstGeom>
            <a:solidFill>
              <a:srgbClr val="33993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Crops</a:t>
              </a: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sold</a:t>
              </a: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B9E1CD10-AA36-4F8C-ACB9-7C656DE0F005}"/>
                </a:ext>
              </a:extLst>
            </p:cNvPr>
            <p:cNvSpPr txBox="1"/>
            <p:nvPr/>
          </p:nvSpPr>
          <p:spPr>
            <a:xfrm>
              <a:off x="1049356" y="1170279"/>
              <a:ext cx="1224136" cy="369332"/>
            </a:xfrm>
            <a:prstGeom prst="rect">
              <a:avLst/>
            </a:prstGeom>
            <a:solidFill>
              <a:srgbClr val="33993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Inputs </a:t>
              </a:r>
            </a:p>
          </p:txBody>
        </p:sp>
        <p:sp>
          <p:nvSpPr>
            <p:cNvPr id="33" name="ZoneTexte 32">
              <a:extLst>
                <a:ext uri="{FF2B5EF4-FFF2-40B4-BE49-F238E27FC236}">
                  <a16:creationId xmlns:a16="http://schemas.microsoft.com/office/drawing/2014/main" id="{39E9F2F0-4DA5-4FA7-A32D-6B074395D625}"/>
                </a:ext>
              </a:extLst>
            </p:cNvPr>
            <p:cNvSpPr txBox="1"/>
            <p:nvPr/>
          </p:nvSpPr>
          <p:spPr>
            <a:xfrm>
              <a:off x="5796248" y="4726885"/>
              <a:ext cx="2088120" cy="369332"/>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Milk, </a:t>
              </a: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meat</a:t>
              </a: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ZoneTexte 35">
              <a:extLst>
                <a:ext uri="{FF2B5EF4-FFF2-40B4-BE49-F238E27FC236}">
                  <a16:creationId xmlns:a16="http://schemas.microsoft.com/office/drawing/2014/main" id="{C2749EA3-B693-4A7C-A508-FE47759A159E}"/>
                </a:ext>
              </a:extLst>
            </p:cNvPr>
            <p:cNvSpPr txBox="1"/>
            <p:nvPr/>
          </p:nvSpPr>
          <p:spPr>
            <a:xfrm>
              <a:off x="6876255" y="1179051"/>
              <a:ext cx="1325688" cy="646331"/>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Purchased</a:t>
              </a: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feeds</a:t>
              </a: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 name="Image 39" descr="fermier 02.JPG">
              <a:extLst>
                <a:ext uri="{FF2B5EF4-FFF2-40B4-BE49-F238E27FC236}">
                  <a16:creationId xmlns:a16="http://schemas.microsoft.com/office/drawing/2014/main" id="{6577313D-8F67-4257-A599-247D9A70605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100392" y="2420888"/>
              <a:ext cx="504056" cy="922523"/>
            </a:xfrm>
            <a:prstGeom prst="rect">
              <a:avLst/>
            </a:prstGeom>
          </p:spPr>
        </p:pic>
        <p:cxnSp>
          <p:nvCxnSpPr>
            <p:cNvPr id="41" name="Connecteur droit avec flèche 40">
              <a:extLst>
                <a:ext uri="{FF2B5EF4-FFF2-40B4-BE49-F238E27FC236}">
                  <a16:creationId xmlns:a16="http://schemas.microsoft.com/office/drawing/2014/main" id="{8389A54A-F748-4880-ABDF-A39F9D3A1703}"/>
                </a:ext>
              </a:extLst>
            </p:cNvPr>
            <p:cNvCxnSpPr/>
            <p:nvPr/>
          </p:nvCxnSpPr>
          <p:spPr>
            <a:xfrm>
              <a:off x="7596336" y="2996952"/>
              <a:ext cx="432048" cy="0"/>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4A907D05-3496-4292-9109-3C2ED1BF4590}"/>
                </a:ext>
              </a:extLst>
            </p:cNvPr>
            <p:cNvCxnSpPr/>
            <p:nvPr/>
          </p:nvCxnSpPr>
          <p:spPr>
            <a:xfrm>
              <a:off x="7596336" y="3789040"/>
              <a:ext cx="432048" cy="0"/>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43" name="Image 42" descr="Tracteur bleu 01.jpg">
              <a:extLst>
                <a:ext uri="{FF2B5EF4-FFF2-40B4-BE49-F238E27FC236}">
                  <a16:creationId xmlns:a16="http://schemas.microsoft.com/office/drawing/2014/main" id="{D9C6E41B-FB06-4236-8158-AE1E49AFBE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5536" y="3501008"/>
              <a:ext cx="676804" cy="648072"/>
            </a:xfrm>
            <a:prstGeom prst="rect">
              <a:avLst/>
            </a:prstGeom>
          </p:spPr>
        </p:pic>
        <p:cxnSp>
          <p:nvCxnSpPr>
            <p:cNvPr id="44" name="Connecteur droit avec flèche 43">
              <a:extLst>
                <a:ext uri="{FF2B5EF4-FFF2-40B4-BE49-F238E27FC236}">
                  <a16:creationId xmlns:a16="http://schemas.microsoft.com/office/drawing/2014/main" id="{F543B80B-04FF-40F7-B288-B6ABDD2E915F}"/>
                </a:ext>
              </a:extLst>
            </p:cNvPr>
            <p:cNvCxnSpPr>
              <a:cxnSpLocks/>
              <a:stCxn id="32" idx="2"/>
              <a:endCxn id="57" idx="0"/>
            </p:cNvCxnSpPr>
            <p:nvPr/>
          </p:nvCxnSpPr>
          <p:spPr>
            <a:xfrm>
              <a:off x="1661424" y="1539611"/>
              <a:ext cx="636363" cy="665253"/>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BBFC05F5-4A90-43D6-83C7-4F0631916212}"/>
                </a:ext>
              </a:extLst>
            </p:cNvPr>
            <p:cNvCxnSpPr>
              <a:cxnSpLocks/>
            </p:cNvCxnSpPr>
            <p:nvPr/>
          </p:nvCxnSpPr>
          <p:spPr>
            <a:xfrm>
              <a:off x="2294602" y="4365103"/>
              <a:ext cx="56" cy="361781"/>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A0D37B60-E2A2-4C2B-B4EF-21BCE42FD735}"/>
                </a:ext>
              </a:extLst>
            </p:cNvPr>
            <p:cNvCxnSpPr/>
            <p:nvPr/>
          </p:nvCxnSpPr>
          <p:spPr>
            <a:xfrm>
              <a:off x="6876255" y="4365103"/>
              <a:ext cx="56" cy="361781"/>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A128DD6D-3B14-4A51-9767-B4CBE55FFB7B}"/>
                </a:ext>
              </a:extLst>
            </p:cNvPr>
            <p:cNvCxnSpPr>
              <a:cxnSpLocks/>
              <a:stCxn id="36" idx="2"/>
              <a:endCxn id="55" idx="0"/>
            </p:cNvCxnSpPr>
            <p:nvPr/>
          </p:nvCxnSpPr>
          <p:spPr>
            <a:xfrm flipH="1">
              <a:off x="6840252" y="1825382"/>
              <a:ext cx="698847" cy="398254"/>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Image 52" descr="Tracteur bleu 02B.jpg">
              <a:extLst>
                <a:ext uri="{FF2B5EF4-FFF2-40B4-BE49-F238E27FC236}">
                  <a16:creationId xmlns:a16="http://schemas.microsoft.com/office/drawing/2014/main" id="{9F473B90-67EE-4E2F-83B6-6EF350666A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28384" y="3501008"/>
              <a:ext cx="720080" cy="576064"/>
            </a:xfrm>
            <a:prstGeom prst="rect">
              <a:avLst/>
            </a:prstGeom>
          </p:spPr>
        </p:pic>
        <p:sp>
          <p:nvSpPr>
            <p:cNvPr id="54" name="Forme libre 72">
              <a:extLst>
                <a:ext uri="{FF2B5EF4-FFF2-40B4-BE49-F238E27FC236}">
                  <a16:creationId xmlns:a16="http://schemas.microsoft.com/office/drawing/2014/main" id="{41697373-DA92-4409-9B56-742531C91EDB}"/>
                </a:ext>
              </a:extLst>
            </p:cNvPr>
            <p:cNvSpPr/>
            <p:nvPr/>
          </p:nvSpPr>
          <p:spPr>
            <a:xfrm>
              <a:off x="438150" y="1924050"/>
              <a:ext cx="8401050" cy="2585070"/>
            </a:xfrm>
            <a:custGeom>
              <a:avLst/>
              <a:gdLst>
                <a:gd name="connsiteX0" fmla="*/ 114300 w 8401050"/>
                <a:gd name="connsiteY0" fmla="*/ 9525 h 2476500"/>
                <a:gd name="connsiteX1" fmla="*/ 8401050 w 8401050"/>
                <a:gd name="connsiteY1" fmla="*/ 0 h 2476500"/>
                <a:gd name="connsiteX2" fmla="*/ 8391525 w 8401050"/>
                <a:gd name="connsiteY2" fmla="*/ 2466975 h 2476500"/>
                <a:gd name="connsiteX3" fmla="*/ 0 w 840105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8401050" h="2476500">
                  <a:moveTo>
                    <a:pt x="114300" y="9525"/>
                  </a:moveTo>
                  <a:lnTo>
                    <a:pt x="8401050" y="0"/>
                  </a:lnTo>
                  <a:lnTo>
                    <a:pt x="8391525" y="2466975"/>
                  </a:lnTo>
                  <a:lnTo>
                    <a:pt x="0" y="24765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Flèche : courbe vers la gauche 1">
            <a:extLst>
              <a:ext uri="{FF2B5EF4-FFF2-40B4-BE49-F238E27FC236}">
                <a16:creationId xmlns:a16="http://schemas.microsoft.com/office/drawing/2014/main" id="{CCF4222C-DA1B-4FDB-857A-46E32CBA7B0A}"/>
              </a:ext>
            </a:extLst>
          </p:cNvPr>
          <p:cNvSpPr/>
          <p:nvPr/>
        </p:nvSpPr>
        <p:spPr>
          <a:xfrm rot="16200000">
            <a:off x="5693310" y="839463"/>
            <a:ext cx="638175" cy="35631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lèche : courbe vers la gauche 58">
            <a:extLst>
              <a:ext uri="{FF2B5EF4-FFF2-40B4-BE49-F238E27FC236}">
                <a16:creationId xmlns:a16="http://schemas.microsoft.com/office/drawing/2014/main" id="{AF76636B-3726-455F-B090-49DDF86D5521}"/>
              </a:ext>
            </a:extLst>
          </p:cNvPr>
          <p:cNvSpPr/>
          <p:nvPr/>
        </p:nvSpPr>
        <p:spPr>
          <a:xfrm rot="5400000">
            <a:off x="5471921" y="3858538"/>
            <a:ext cx="638175" cy="35631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333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920" y="146797"/>
            <a:ext cx="11572125" cy="946317"/>
          </a:xfrm>
        </p:spPr>
        <p:txBody>
          <a:bodyPr>
            <a:noAutofit/>
          </a:bodyPr>
          <a:lstStyle/>
          <a:p>
            <a:r>
              <a:rPr lang="en-US" altLang="fr-FR" sz="4000" b="1" dirty="0">
                <a:solidFill>
                  <a:schemeClr val="bg1"/>
                </a:solidFill>
                <a:latin typeface="+mn-lt"/>
                <a:ea typeface="ヒラギノ角ゴ Pro W3" charset="-128"/>
              </a:rPr>
              <a:t>Mitigation, </a:t>
            </a:r>
            <a:br>
              <a:rPr lang="en-US" altLang="fr-FR" sz="4000" b="1" dirty="0">
                <a:solidFill>
                  <a:schemeClr val="bg1"/>
                </a:solidFill>
                <a:latin typeface="+mn-lt"/>
                <a:ea typeface="ヒラギノ角ゴ Pro W3" charset="-128"/>
              </a:rPr>
            </a:br>
            <a:r>
              <a:rPr lang="en-US" altLang="fr-FR" sz="4000" b="1" dirty="0">
                <a:solidFill>
                  <a:schemeClr val="bg1"/>
                </a:solidFill>
                <a:latin typeface="+mn-lt"/>
                <a:ea typeface="ヒラギノ角ゴ Pro W3" charset="-128"/>
              </a:rPr>
              <a:t>More than 40 practices ready to use</a:t>
            </a:r>
            <a:endParaRPr lang="fr-FR" sz="4000" b="1" dirty="0">
              <a:solidFill>
                <a:schemeClr val="bg1"/>
              </a:solidFill>
              <a:latin typeface="+mn-lt"/>
            </a:endParaRPr>
          </a:p>
        </p:txBody>
      </p:sp>
      <p:sp>
        <p:nvSpPr>
          <p:cNvPr id="7" name="Rectangle 6"/>
          <p:cNvSpPr/>
          <p:nvPr/>
        </p:nvSpPr>
        <p:spPr>
          <a:xfrm>
            <a:off x="765014" y="4609183"/>
            <a:ext cx="2581733" cy="736383"/>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1" i="0" u="none" strike="noStrike" kern="0" cap="none" spc="0" normalizeH="0" baseline="0" noProof="0" dirty="0">
                <a:ln>
                  <a:noFill/>
                </a:ln>
                <a:solidFill>
                  <a:prstClr val="black"/>
                </a:solidFill>
                <a:effectLst/>
                <a:uLnTx/>
                <a:uFillTx/>
                <a:latin typeface="Calibri" panose="020F0502020204030204"/>
                <a:ea typeface="+mn-ea"/>
                <a:cs typeface="+mn-cs"/>
              </a:rPr>
              <a:t>Manure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Manure </a:t>
            </a:r>
            <a:r>
              <a:rPr kumimoji="0" lang="en-US" sz="1089" b="0" i="0" u="none" strike="noStrike" kern="0" cap="none" spc="0" normalizeH="0" baseline="0" noProof="0" dirty="0" err="1">
                <a:ln>
                  <a:noFill/>
                </a:ln>
                <a:solidFill>
                  <a:prstClr val="black"/>
                </a:solidFill>
                <a:effectLst/>
                <a:uLnTx/>
                <a:uFillTx/>
                <a:latin typeface="Calibri" panose="020F0502020204030204"/>
                <a:ea typeface="+mn-ea"/>
                <a:cs typeface="+mn-cs"/>
              </a:rPr>
              <a:t>storage&amp;application</a:t>
            </a:r>
            <a:endPar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Time spent in shed vs pasture, </a:t>
            </a:r>
            <a:b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Biogas production</a:t>
            </a:r>
          </a:p>
        </p:txBody>
      </p:sp>
      <p:sp>
        <p:nvSpPr>
          <p:cNvPr id="8" name="Rectangle 7"/>
          <p:cNvSpPr/>
          <p:nvPr/>
        </p:nvSpPr>
        <p:spPr>
          <a:xfrm>
            <a:off x="890647" y="2179154"/>
            <a:ext cx="2377150" cy="801196"/>
          </a:xfrm>
          <a:prstGeom prst="rect">
            <a:avLst/>
          </a:prstGeom>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1" i="0" u="none" strike="noStrike" kern="0" cap="none" spc="0" normalizeH="0" baseline="0" noProof="0" dirty="0">
                <a:ln>
                  <a:noFill/>
                </a:ln>
                <a:solidFill>
                  <a:prstClr val="black"/>
                </a:solidFill>
                <a:effectLst/>
                <a:uLnTx/>
                <a:uFillTx/>
                <a:latin typeface="Calibri" panose="020F0502020204030204"/>
                <a:ea typeface="+mn-ea"/>
                <a:cs typeface="+mn-cs"/>
              </a:rPr>
              <a:t>Crops management &amp; fertilization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Legume crops, </a:t>
            </a:r>
            <a:b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Optimization of fertilizers uses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Rotation </a:t>
            </a:r>
          </a:p>
        </p:txBody>
      </p:sp>
      <p:sp>
        <p:nvSpPr>
          <p:cNvPr id="9" name="Rectangle 8"/>
          <p:cNvSpPr/>
          <p:nvPr/>
        </p:nvSpPr>
        <p:spPr>
          <a:xfrm>
            <a:off x="4435024" y="2173206"/>
            <a:ext cx="2267200" cy="843202"/>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1" i="0" u="none" strike="noStrike" kern="0" cap="none" spc="0" normalizeH="0" baseline="0" noProof="0" dirty="0">
                <a:ln>
                  <a:noFill/>
                </a:ln>
                <a:solidFill>
                  <a:prstClr val="black"/>
                </a:solidFill>
                <a:effectLst/>
                <a:uLnTx/>
                <a:uFillTx/>
                <a:latin typeface="Calibri" panose="020F0502020204030204"/>
                <a:ea typeface="+mn-ea"/>
                <a:cs typeface="+mn-cs"/>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No-till cultivation,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Power and equipment, </a:t>
            </a:r>
            <a:b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Working organization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Renewable energy</a:t>
            </a:r>
          </a:p>
        </p:txBody>
      </p:sp>
      <p:sp>
        <p:nvSpPr>
          <p:cNvPr id="10" name="Rectangle 9"/>
          <p:cNvSpPr/>
          <p:nvPr/>
        </p:nvSpPr>
        <p:spPr>
          <a:xfrm>
            <a:off x="765014" y="3439836"/>
            <a:ext cx="2519515" cy="771487"/>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1" i="0" u="none" strike="noStrike" kern="0" cap="none" spc="0" normalizeH="0" baseline="0" noProof="0" dirty="0">
                <a:ln>
                  <a:noFill/>
                </a:ln>
                <a:solidFill>
                  <a:prstClr val="black"/>
                </a:solidFill>
                <a:effectLst/>
                <a:uLnTx/>
                <a:uFillTx/>
                <a:latin typeface="Calibri" panose="020F0502020204030204"/>
                <a:ea typeface="+mn-ea"/>
                <a:cs typeface="+mn-cs"/>
              </a:rPr>
              <a:t>Inputs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Concentrates and fertilizers,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Pasture management, </a:t>
            </a:r>
            <a:b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Legumes</a:t>
            </a:r>
          </a:p>
        </p:txBody>
      </p:sp>
      <p:sp>
        <p:nvSpPr>
          <p:cNvPr id="11" name="Rectangle à coins arrondis 10"/>
          <p:cNvSpPr/>
          <p:nvPr/>
        </p:nvSpPr>
        <p:spPr>
          <a:xfrm>
            <a:off x="4221277" y="4609183"/>
            <a:ext cx="2601739" cy="775155"/>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1" i="0" u="none" strike="noStrike" kern="0" cap="none" spc="0" normalizeH="0" baseline="0" noProof="0" dirty="0">
                <a:ln>
                  <a:noFill/>
                </a:ln>
                <a:solidFill>
                  <a:prstClr val="black"/>
                </a:solidFill>
                <a:effectLst/>
                <a:uLnTx/>
                <a:uFillTx/>
                <a:latin typeface="Calibri" panose="020F0502020204030204"/>
                <a:ea typeface="+mn-ea"/>
                <a:cs typeface="+mn-cs"/>
              </a:rPr>
              <a:t>Livestock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 Improving productivity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89" b="0" i="0" u="none" strike="noStrike" kern="0" cap="none" spc="0" normalizeH="0" baseline="0" noProof="0" dirty="0">
                <a:ln>
                  <a:noFill/>
                </a:ln>
                <a:solidFill>
                  <a:prstClr val="black"/>
                </a:solidFill>
                <a:effectLst/>
                <a:uLnTx/>
                <a:uFillTx/>
                <a:latin typeface="Calibri" panose="020F0502020204030204"/>
                <a:ea typeface="+mn-ea"/>
                <a:cs typeface="+mn-cs"/>
              </a:rPr>
              <a:t>Reducing number of unproductive animals, lipids</a:t>
            </a:r>
          </a:p>
        </p:txBody>
      </p:sp>
      <p:pic>
        <p:nvPicPr>
          <p:cNvPr id="12" name="Image 1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6758" y="4929914"/>
            <a:ext cx="982034" cy="41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5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5808" y="2413881"/>
            <a:ext cx="550337" cy="65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5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72069" y="2490068"/>
            <a:ext cx="426850" cy="51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5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45093" y="2024556"/>
            <a:ext cx="474248" cy="57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965936" y="3443334"/>
            <a:ext cx="2874415" cy="62599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89" b="1" i="0" u="none" strike="noStrike" kern="0" cap="none" spc="0" normalizeH="0" baseline="0" noProof="0">
                <a:ln>
                  <a:noFill/>
                </a:ln>
                <a:solidFill>
                  <a:prstClr val="black"/>
                </a:solidFill>
                <a:effectLst/>
                <a:uLnTx/>
                <a:uFillTx/>
                <a:latin typeface="Calibri" panose="020F0502020204030204"/>
                <a:ea typeface="+mn-ea"/>
                <a:cs typeface="+mn-cs"/>
              </a:rPr>
              <a:t>Feed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89" b="0" i="0" u="none" strike="noStrike" kern="0" cap="none" spc="0" normalizeH="0" baseline="0" noProof="0">
                <a:ln>
                  <a:noFill/>
                </a:ln>
                <a:solidFill>
                  <a:prstClr val="black"/>
                </a:solidFill>
                <a:effectLst/>
                <a:uLnTx/>
                <a:uFillTx/>
                <a:latin typeface="Calibri" panose="020F0502020204030204"/>
                <a:ea typeface="+mn-ea"/>
                <a:cs typeface="+mn-cs"/>
              </a:rPr>
              <a:t>Feed efficiency, </a:t>
            </a:r>
            <a:br>
              <a:rPr kumimoji="0" lang="en-ZA" sz="1089" b="0" i="0" u="none" strike="noStrike" kern="0" cap="none" spc="0" normalizeH="0" baseline="0" noProof="0">
                <a:ln>
                  <a:noFill/>
                </a:ln>
                <a:solidFill>
                  <a:prstClr val="black"/>
                </a:solidFill>
                <a:effectLst/>
                <a:uLnTx/>
                <a:uFillTx/>
                <a:latin typeface="Calibri" panose="020F0502020204030204"/>
                <a:ea typeface="+mn-ea"/>
                <a:cs typeface="+mn-cs"/>
              </a:rPr>
            </a:br>
            <a:r>
              <a:rPr kumimoji="0" lang="en-ZA" sz="1089" b="0" i="0" u="none" strike="noStrike" kern="0" cap="none" spc="0" normalizeH="0" baseline="0" noProof="0">
                <a:ln>
                  <a:noFill/>
                </a:ln>
                <a:solidFill>
                  <a:prstClr val="black"/>
                </a:solidFill>
                <a:effectLst/>
                <a:uLnTx/>
                <a:uFillTx/>
                <a:latin typeface="Calibri" panose="020F0502020204030204"/>
                <a:ea typeface="+mn-ea"/>
                <a:cs typeface="+mn-cs"/>
              </a:rPr>
              <a:t>Forage quality and yield</a:t>
            </a:r>
          </a:p>
        </p:txBody>
      </p:sp>
      <p:pic>
        <p:nvPicPr>
          <p:cNvPr id="19" name="Image 2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6084" y="3250930"/>
            <a:ext cx="667027" cy="79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2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6838" y="1938569"/>
            <a:ext cx="577417" cy="6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p:nvPr/>
        </p:nvSpPr>
        <p:spPr>
          <a:xfrm>
            <a:off x="373129" y="1479532"/>
            <a:ext cx="7021488" cy="3000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50" b="1" i="0" u="none" strike="noStrike" kern="1200" cap="none" spc="0" normalizeH="0" baseline="0" noProof="0" dirty="0">
                <a:ln>
                  <a:noFill/>
                </a:ln>
                <a:solidFill>
                  <a:prstClr val="white"/>
                </a:solidFill>
                <a:effectLst/>
                <a:uLnTx/>
                <a:uFillTx/>
                <a:latin typeface="Calibri" panose="020F0502020204030204"/>
                <a:ea typeface="+mn-ea"/>
                <a:cs typeface="+mn-cs"/>
              </a:rPr>
              <a:t>GHG </a:t>
            </a:r>
            <a:r>
              <a:rPr kumimoji="0" lang="fr-FR" sz="1350" b="1" i="0" u="none" strike="noStrike" kern="1200" cap="none" spc="0" normalizeH="0" baseline="0" noProof="0" dirty="0" err="1">
                <a:ln>
                  <a:noFill/>
                </a:ln>
                <a:solidFill>
                  <a:prstClr val="white"/>
                </a:solidFill>
                <a:effectLst/>
                <a:uLnTx/>
                <a:uFillTx/>
                <a:latin typeface="Calibri" panose="020F0502020204030204"/>
                <a:ea typeface="+mn-ea"/>
                <a:cs typeface="+mn-cs"/>
              </a:rPr>
              <a:t>emissions</a:t>
            </a:r>
            <a:endParaRPr kumimoji="0" lang="fr-F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2" name="Groupe 21"/>
          <p:cNvGrpSpPr/>
          <p:nvPr/>
        </p:nvGrpSpPr>
        <p:grpSpPr>
          <a:xfrm>
            <a:off x="7407826" y="1469546"/>
            <a:ext cx="4462255" cy="4398065"/>
            <a:chOff x="7236823" y="1292758"/>
            <a:chExt cx="4930983" cy="5401213"/>
          </a:xfrm>
        </p:grpSpPr>
        <p:sp>
          <p:nvSpPr>
            <p:cNvPr id="23" name="ZoneTexte 22"/>
            <p:cNvSpPr txBox="1"/>
            <p:nvPr/>
          </p:nvSpPr>
          <p:spPr>
            <a:xfrm>
              <a:off x="7236823" y="1292758"/>
              <a:ext cx="4930983" cy="40010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50" b="1" i="0" u="none" strike="noStrike" kern="1200" cap="none" spc="0" normalizeH="0" baseline="0" noProof="0" dirty="0" err="1">
                  <a:ln>
                    <a:noFill/>
                  </a:ln>
                  <a:solidFill>
                    <a:prstClr val="white"/>
                  </a:solidFill>
                  <a:effectLst/>
                  <a:uLnTx/>
                  <a:uFillTx/>
                  <a:latin typeface="Calibri" panose="020F0502020204030204"/>
                  <a:ea typeface="+mn-ea"/>
                  <a:cs typeface="+mn-cs"/>
                </a:rPr>
                <a:t>Carbon</a:t>
              </a:r>
              <a:r>
                <a:rPr kumimoji="0" lang="fr-FR" sz="135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350" b="1" i="0" u="none" strike="noStrike" kern="1200" cap="none" spc="0" normalizeH="0" baseline="0" noProof="0" dirty="0" err="1">
                  <a:ln>
                    <a:noFill/>
                  </a:ln>
                  <a:solidFill>
                    <a:prstClr val="white"/>
                  </a:solidFill>
                  <a:effectLst/>
                  <a:uLnTx/>
                  <a:uFillTx/>
                  <a:latin typeface="Calibri" panose="020F0502020204030204"/>
                  <a:ea typeface="+mn-ea"/>
                  <a:cs typeface="+mn-cs"/>
                </a:rPr>
                <a:t>sequestration</a:t>
              </a:r>
              <a:endParaRPr kumimoji="0" lang="fr-F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Connecteur droit 23"/>
            <p:cNvCxnSpPr/>
            <p:nvPr/>
          </p:nvCxnSpPr>
          <p:spPr>
            <a:xfrm>
              <a:off x="7236823" y="1954462"/>
              <a:ext cx="18376" cy="4587694"/>
            </a:xfrm>
            <a:prstGeom prst="line">
              <a:avLst/>
            </a:prstGeom>
            <a:ln w="66675">
              <a:prstDash val="sysDot"/>
            </a:ln>
          </p:spPr>
          <p:style>
            <a:lnRef idx="1">
              <a:schemeClr val="accent1"/>
            </a:lnRef>
            <a:fillRef idx="0">
              <a:schemeClr val="accent1"/>
            </a:fillRef>
            <a:effectRef idx="0">
              <a:schemeClr val="accent1"/>
            </a:effectRef>
            <a:fontRef idx="minor">
              <a:schemeClr val="tx1"/>
            </a:fontRef>
          </p:style>
        </p:cxnSp>
        <p:pic>
          <p:nvPicPr>
            <p:cNvPr id="25" name="Image 2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40639" y="2988406"/>
              <a:ext cx="1263430" cy="1283808"/>
            </a:xfrm>
            <a:prstGeom prst="rect">
              <a:avLst/>
            </a:prstGeom>
          </p:spPr>
        </p:pic>
        <p:pic>
          <p:nvPicPr>
            <p:cNvPr id="26" name="Image 2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420086" y="1739681"/>
              <a:ext cx="1266244" cy="1152282"/>
            </a:xfrm>
            <a:prstGeom prst="rect">
              <a:avLst/>
            </a:prstGeom>
          </p:spPr>
        </p:pic>
        <p:pic>
          <p:nvPicPr>
            <p:cNvPr id="27" name="Imag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70389" y="4335670"/>
              <a:ext cx="1238719" cy="1157798"/>
            </a:xfrm>
            <a:prstGeom prst="rect">
              <a:avLst/>
            </a:prstGeom>
          </p:spPr>
        </p:pic>
        <p:pic>
          <p:nvPicPr>
            <p:cNvPr id="28" name="Image 2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479097" y="5599605"/>
              <a:ext cx="1238719" cy="1094366"/>
            </a:xfrm>
            <a:prstGeom prst="rect">
              <a:avLst/>
            </a:prstGeom>
          </p:spPr>
        </p:pic>
        <p:sp>
          <p:nvSpPr>
            <p:cNvPr id="29" name="ZoneTexte 28"/>
            <p:cNvSpPr txBox="1"/>
            <p:nvPr/>
          </p:nvSpPr>
          <p:spPr>
            <a:xfrm>
              <a:off x="8164358" y="3475298"/>
              <a:ext cx="1248616" cy="34017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Avoid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bare</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soil</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ZoneTexte 29"/>
            <p:cNvSpPr txBox="1"/>
            <p:nvPr/>
          </p:nvSpPr>
          <p:spPr>
            <a:xfrm>
              <a:off x="8248192" y="2220693"/>
              <a:ext cx="1028113" cy="34017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Cover</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crops</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ZoneTexte 30"/>
            <p:cNvSpPr txBox="1"/>
            <p:nvPr/>
          </p:nvSpPr>
          <p:spPr>
            <a:xfrm>
              <a:off x="8317028" y="4729903"/>
              <a:ext cx="1131704" cy="36852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Agroforestry</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2" name="ZoneTexte 31"/>
            <p:cNvSpPr txBox="1"/>
            <p:nvPr/>
          </p:nvSpPr>
          <p:spPr>
            <a:xfrm>
              <a:off x="7959776" y="5925601"/>
              <a:ext cx="1869097" cy="34017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prstClr val="black"/>
                  </a:solidFill>
                  <a:effectLst/>
                  <a:uLnTx/>
                  <a:uFillTx/>
                  <a:latin typeface="Calibri" panose="020F0502020204030204"/>
                  <a:ea typeface="+mn-ea"/>
                  <a:cs typeface="+mn-cs"/>
                </a:rPr>
                <a:t>Grassland</a:t>
              </a: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 management</a:t>
              </a:r>
            </a:p>
          </p:txBody>
        </p:sp>
      </p:grpSp>
      <p:pic>
        <p:nvPicPr>
          <p:cNvPr id="33" name="Image 23"/>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647654" y="3680411"/>
            <a:ext cx="631009" cy="71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20"/>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897679" y="3202790"/>
            <a:ext cx="529287" cy="64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669E206C-BF14-4B00-8F7A-4D11F86F2F60}"/>
              </a:ext>
            </a:extLst>
          </p:cNvPr>
          <p:cNvSpPr txBox="1"/>
          <p:nvPr/>
        </p:nvSpPr>
        <p:spPr>
          <a:xfrm>
            <a:off x="2014649" y="6026844"/>
            <a:ext cx="819596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prstClr val="black"/>
                </a:solidFill>
                <a:effectLst/>
                <a:uLnTx/>
                <a:uFillTx/>
                <a:latin typeface="Calibri" panose="020F0502020204030204"/>
                <a:ea typeface="+mn-ea"/>
                <a:cs typeface="+mn-cs"/>
              </a:rPr>
              <a:t>The first step </a:t>
            </a:r>
            <a:r>
              <a:rPr kumimoji="0" lang="en-IE"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IE" sz="2000" b="1" i="0" u="none" strike="noStrike" kern="1200" cap="none" spc="0" normalizeH="0" baseline="0" noProof="0" dirty="0">
                <a:ln>
                  <a:noFill/>
                </a:ln>
                <a:solidFill>
                  <a:prstClr val="black"/>
                </a:solidFill>
                <a:effectLst/>
                <a:uLnTx/>
                <a:uFillTx/>
                <a:latin typeface="Calibri" panose="020F0502020204030204"/>
                <a:ea typeface="+mn-ea"/>
                <a:cs typeface="+mn-cs"/>
              </a:rPr>
              <a:t>A room for improving carbon footprint up to 15% to 25%</a:t>
            </a:r>
          </a:p>
        </p:txBody>
      </p:sp>
      <p:pic>
        <p:nvPicPr>
          <p:cNvPr id="4" name="Image 3">
            <a:extLst>
              <a:ext uri="{FF2B5EF4-FFF2-40B4-BE49-F238E27FC236}">
                <a16:creationId xmlns:a16="http://schemas.microsoft.com/office/drawing/2014/main" id="{D71E00A0-DCDB-E07B-5E25-9EFEBE0A808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621155" y="50033"/>
            <a:ext cx="1384286" cy="1185785"/>
          </a:xfrm>
          <a:prstGeom prst="rect">
            <a:avLst/>
          </a:prstGeom>
        </p:spPr>
      </p:pic>
      <p:pic>
        <p:nvPicPr>
          <p:cNvPr id="5" name="Image 12">
            <a:extLst>
              <a:ext uri="{FF2B5EF4-FFF2-40B4-BE49-F238E27FC236}">
                <a16:creationId xmlns:a16="http://schemas.microsoft.com/office/drawing/2014/main" id="{DFDAEFA5-2AC8-60E8-3677-53CD38F5ADB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754446" y="4804861"/>
            <a:ext cx="641092" cy="627836"/>
          </a:xfrm>
          <a:prstGeom prst="rect">
            <a:avLst/>
          </a:prstGeom>
          <a:noFill/>
          <a:ln cap="flat">
            <a:noFill/>
          </a:ln>
        </p:spPr>
      </p:pic>
      <p:pic>
        <p:nvPicPr>
          <p:cNvPr id="35" name="Image 34">
            <a:extLst>
              <a:ext uri="{FF2B5EF4-FFF2-40B4-BE49-F238E27FC236}">
                <a16:creationId xmlns:a16="http://schemas.microsoft.com/office/drawing/2014/main" id="{B442B67C-9D71-D8E2-7BB7-7499109D2D0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1249117" y="6161623"/>
            <a:ext cx="954474" cy="673746"/>
          </a:xfrm>
          <a:prstGeom prst="rect">
            <a:avLst/>
          </a:prstGeom>
        </p:spPr>
      </p:pic>
    </p:spTree>
    <p:custDataLst>
      <p:tags r:id="rId1"/>
    </p:custDataLst>
    <p:extLst>
      <p:ext uri="{BB962C8B-B14F-4D97-AF65-F5344CB8AC3E}">
        <p14:creationId xmlns:p14="http://schemas.microsoft.com/office/powerpoint/2010/main" val="508189193"/>
      </p:ext>
    </p:extLst>
  </p:cSld>
  <p:clrMapOvr>
    <a:masterClrMapping/>
  </p:clrMapOvr>
  <mc:AlternateContent xmlns:mc="http://schemas.openxmlformats.org/markup-compatibility/2006" xmlns:p14="http://schemas.microsoft.com/office/powerpoint/2010/main">
    <mc:Choice Requires="p14">
      <p:transition spd="slow" p14:dur="2000" advTm="73701"/>
    </mc:Choice>
    <mc:Fallback xmlns="">
      <p:transition spd="slow" advTm="737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0AEE4A-862E-4956-8840-A080AA115F53}"/>
              </a:ext>
            </a:extLst>
          </p:cNvPr>
          <p:cNvSpPr>
            <a:spLocks noGrp="1"/>
          </p:cNvSpPr>
          <p:nvPr>
            <p:ph type="title"/>
          </p:nvPr>
        </p:nvSpPr>
        <p:spPr>
          <a:xfrm>
            <a:off x="0" y="62725"/>
            <a:ext cx="11572125" cy="946317"/>
          </a:xfrm>
        </p:spPr>
        <p:txBody>
          <a:bodyPr>
            <a:normAutofit/>
          </a:bodyPr>
          <a:lstStyle/>
          <a:p>
            <a:r>
              <a:rPr lang="en-ZA" b="1" dirty="0">
                <a:solidFill>
                  <a:schemeClr val="bg1"/>
                </a:solidFill>
                <a:latin typeface="+mn-lt"/>
              </a:rPr>
              <a:t>Emerging solutions for tomorrow</a:t>
            </a:r>
          </a:p>
        </p:txBody>
      </p:sp>
      <p:sp>
        <p:nvSpPr>
          <p:cNvPr id="3" name="Espace réservé du contenu 2">
            <a:extLst>
              <a:ext uri="{FF2B5EF4-FFF2-40B4-BE49-F238E27FC236}">
                <a16:creationId xmlns:a16="http://schemas.microsoft.com/office/drawing/2014/main" id="{09C0F3DD-D647-4AB2-8B32-AE101777610A}"/>
              </a:ext>
            </a:extLst>
          </p:cNvPr>
          <p:cNvSpPr>
            <a:spLocks noGrp="1"/>
          </p:cNvSpPr>
          <p:nvPr>
            <p:ph idx="1"/>
          </p:nvPr>
        </p:nvSpPr>
        <p:spPr>
          <a:xfrm>
            <a:off x="422031" y="1479532"/>
            <a:ext cx="11434841" cy="4697431"/>
          </a:xfrm>
        </p:spPr>
        <p:txBody>
          <a:bodyPr>
            <a:noAutofit/>
          </a:bodyPr>
          <a:lstStyle/>
          <a:p>
            <a:r>
              <a:rPr lang="en-AU" sz="2000" b="1" dirty="0">
                <a:latin typeface="Arial" pitchFamily="34" charset="0"/>
                <a:cs typeface="Arial" pitchFamily="34" charset="0"/>
              </a:rPr>
              <a:t>Methane emissions</a:t>
            </a:r>
          </a:p>
          <a:p>
            <a:pPr lvl="1"/>
            <a:r>
              <a:rPr lang="en-AU" sz="1600" b="1" dirty="0">
                <a:latin typeface="Arial" pitchFamily="34" charset="0"/>
                <a:cs typeface="Arial" pitchFamily="34" charset="0"/>
              </a:rPr>
              <a:t>Genetic </a:t>
            </a:r>
          </a:p>
          <a:p>
            <a:pPr lvl="2"/>
            <a:r>
              <a:rPr lang="en-AU" sz="1400" b="1" dirty="0">
                <a:latin typeface="Arial" pitchFamily="34" charset="0"/>
                <a:cs typeface="Arial" pitchFamily="34" charset="0"/>
              </a:rPr>
              <a:t>Adaptation to CC</a:t>
            </a:r>
          </a:p>
          <a:p>
            <a:pPr lvl="2"/>
            <a:r>
              <a:rPr lang="en-AU" sz="1400" b="1" dirty="0">
                <a:latin typeface="Arial" pitchFamily="34" charset="0"/>
                <a:cs typeface="Arial" pitchFamily="34" charset="0"/>
              </a:rPr>
              <a:t>Feed efficiency in livestock production</a:t>
            </a:r>
          </a:p>
          <a:p>
            <a:pPr lvl="2"/>
            <a:r>
              <a:rPr lang="en-AU" sz="1400" b="1" dirty="0">
                <a:latin typeface="Arial" pitchFamily="34" charset="0"/>
                <a:cs typeface="Arial" pitchFamily="34" charset="0"/>
              </a:rPr>
              <a:t>Methane emissions</a:t>
            </a:r>
          </a:p>
          <a:p>
            <a:pPr lvl="1"/>
            <a:endParaRPr lang="en-AU" sz="1800" b="1" dirty="0">
              <a:latin typeface="Arial" pitchFamily="34" charset="0"/>
              <a:cs typeface="Arial" pitchFamily="34" charset="0"/>
            </a:endParaRPr>
          </a:p>
          <a:p>
            <a:pPr lvl="1"/>
            <a:r>
              <a:rPr lang="en-AU" sz="1600" b="1" dirty="0">
                <a:latin typeface="Arial" pitchFamily="34" charset="0"/>
                <a:cs typeface="Arial" pitchFamily="34" charset="0"/>
              </a:rPr>
              <a:t>Feed additives</a:t>
            </a:r>
          </a:p>
          <a:p>
            <a:pPr lvl="2"/>
            <a:r>
              <a:rPr lang="en-AU" sz="1400" b="1" dirty="0">
                <a:latin typeface="Arial" pitchFamily="34" charset="0"/>
                <a:cs typeface="Arial" pitchFamily="34" charset="0"/>
              </a:rPr>
              <a:t>3 NOP, </a:t>
            </a:r>
            <a:r>
              <a:rPr lang="en-AU" sz="1400" b="1" dirty="0" err="1">
                <a:latin typeface="Arial" pitchFamily="34" charset="0"/>
                <a:cs typeface="Arial" pitchFamily="34" charset="0"/>
              </a:rPr>
              <a:t>tanins</a:t>
            </a:r>
            <a:r>
              <a:rPr lang="en-AU" sz="1400" b="1" dirty="0">
                <a:latin typeface="Arial" pitchFamily="34" charset="0"/>
                <a:cs typeface="Arial" pitchFamily="34" charset="0"/>
              </a:rPr>
              <a:t>, algae, citrus</a:t>
            </a:r>
          </a:p>
          <a:p>
            <a:pPr lvl="1"/>
            <a:endParaRPr lang="en-AU" sz="1800" b="1" dirty="0">
              <a:latin typeface="Arial" pitchFamily="34" charset="0"/>
              <a:cs typeface="Arial" pitchFamily="34" charset="0"/>
            </a:endParaRPr>
          </a:p>
          <a:p>
            <a:r>
              <a:rPr lang="en-AU" sz="2000" b="1" dirty="0">
                <a:latin typeface="Arial" pitchFamily="34" charset="0"/>
                <a:cs typeface="Arial" pitchFamily="34" charset="0"/>
              </a:rPr>
              <a:t>Manure &amp; nitrogen management</a:t>
            </a:r>
          </a:p>
          <a:p>
            <a:pPr lvl="1"/>
            <a:r>
              <a:rPr lang="en-AU" sz="1800" b="1" dirty="0">
                <a:latin typeface="Arial" pitchFamily="34" charset="0"/>
                <a:cs typeface="Arial" pitchFamily="34" charset="0"/>
              </a:rPr>
              <a:t>Additives, nitrification inhibitors</a:t>
            </a:r>
          </a:p>
          <a:p>
            <a:pPr lvl="1"/>
            <a:r>
              <a:rPr lang="en-AU" sz="1800" b="1" dirty="0">
                <a:latin typeface="Arial" pitchFamily="34" charset="0"/>
                <a:cs typeface="Arial" pitchFamily="34" charset="0"/>
              </a:rPr>
              <a:t>Protected urea</a:t>
            </a:r>
          </a:p>
          <a:p>
            <a:pPr lvl="1"/>
            <a:endParaRPr lang="en-AU" sz="1800" b="1" dirty="0">
              <a:latin typeface="Arial" pitchFamily="34" charset="0"/>
              <a:cs typeface="Arial" pitchFamily="34" charset="0"/>
            </a:endParaRPr>
          </a:p>
          <a:p>
            <a:r>
              <a:rPr lang="en-AU" sz="2000" b="1" dirty="0">
                <a:latin typeface="Arial" pitchFamily="34" charset="0"/>
                <a:cs typeface="Arial" pitchFamily="34" charset="0"/>
              </a:rPr>
              <a:t>Agroforestry</a:t>
            </a:r>
          </a:p>
          <a:p>
            <a:endParaRPr lang="en-AU" sz="2000" b="1" dirty="0">
              <a:latin typeface="Arial" pitchFamily="34" charset="0"/>
              <a:cs typeface="Arial" pitchFamily="34" charset="0"/>
            </a:endParaRPr>
          </a:p>
          <a:p>
            <a:r>
              <a:rPr lang="en-AU" sz="2000" b="1" dirty="0">
                <a:latin typeface="Arial" pitchFamily="34" charset="0"/>
                <a:cs typeface="Arial" pitchFamily="34" charset="0"/>
              </a:rPr>
              <a:t>…</a:t>
            </a:r>
          </a:p>
        </p:txBody>
      </p:sp>
      <p:pic>
        <p:nvPicPr>
          <p:cNvPr id="6" name="Image 5">
            <a:extLst>
              <a:ext uri="{FF2B5EF4-FFF2-40B4-BE49-F238E27FC236}">
                <a16:creationId xmlns:a16="http://schemas.microsoft.com/office/drawing/2014/main" id="{ED1D663A-EE49-CE92-8158-BB2A4C8DD5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1152" y="5152662"/>
            <a:ext cx="2267265" cy="1571644"/>
          </a:xfrm>
          <a:prstGeom prst="rect">
            <a:avLst/>
          </a:prstGeom>
        </p:spPr>
      </p:pic>
      <p:grpSp>
        <p:nvGrpSpPr>
          <p:cNvPr id="5" name="Groupe 4">
            <a:extLst>
              <a:ext uri="{FF2B5EF4-FFF2-40B4-BE49-F238E27FC236}">
                <a16:creationId xmlns:a16="http://schemas.microsoft.com/office/drawing/2014/main" id="{B31190E8-E4C4-4B33-6072-DDB0020E7ECD}"/>
              </a:ext>
            </a:extLst>
          </p:cNvPr>
          <p:cNvGrpSpPr/>
          <p:nvPr/>
        </p:nvGrpSpPr>
        <p:grpSpPr>
          <a:xfrm>
            <a:off x="6310973" y="1960026"/>
            <a:ext cx="5687409" cy="1732533"/>
            <a:chOff x="1939790" y="2482923"/>
            <a:chExt cx="4434070" cy="1350734"/>
          </a:xfrm>
        </p:grpSpPr>
        <p:sp>
          <p:nvSpPr>
            <p:cNvPr id="17" name="Rectangle 16">
              <a:extLst>
                <a:ext uri="{FF2B5EF4-FFF2-40B4-BE49-F238E27FC236}">
                  <a16:creationId xmlns:a16="http://schemas.microsoft.com/office/drawing/2014/main" id="{803CDD53-7750-85E3-485B-7DA03A6928FE}"/>
                </a:ext>
              </a:extLst>
            </p:cNvPr>
            <p:cNvSpPr/>
            <p:nvPr/>
          </p:nvSpPr>
          <p:spPr>
            <a:xfrm>
              <a:off x="1939790" y="3342791"/>
              <a:ext cx="1027544" cy="3490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9" b="1" i="0" u="none" strike="noStrike" kern="1200" cap="none" spc="0" normalizeH="0" baseline="0" noProof="0" dirty="0" err="1">
                  <a:ln>
                    <a:noFill/>
                  </a:ln>
                  <a:solidFill>
                    <a:srgbClr val="D19400"/>
                  </a:solidFill>
                  <a:effectLst/>
                  <a:uLnTx/>
                  <a:uFillTx/>
                  <a:latin typeface="Segoe UI" panose="020B0502040204020203" pitchFamily="34" charset="0"/>
                  <a:ea typeface="+mn-ea"/>
                  <a:cs typeface="Segoe UI" panose="020B0502040204020203" pitchFamily="34" charset="0"/>
                </a:rPr>
                <a:t>Genetic</a:t>
              </a:r>
              <a:r>
                <a:rPr kumimoji="0" lang="fr-FR" sz="2309" b="1" i="0" u="none" strike="noStrike" kern="1200" cap="none" spc="0" normalizeH="0" baseline="0" noProof="0" dirty="0">
                  <a:ln>
                    <a:noFill/>
                  </a:ln>
                  <a:solidFill>
                    <a:srgbClr val="D19400"/>
                  </a:solidFill>
                  <a:effectLst/>
                  <a:uLnTx/>
                  <a:uFillTx/>
                  <a:latin typeface="Segoe UI" panose="020B0502040204020203" pitchFamily="34" charset="0"/>
                  <a:ea typeface="+mn-ea"/>
                  <a:cs typeface="Segoe UI" panose="020B0502040204020203" pitchFamily="34" charset="0"/>
                </a:rPr>
                <a:t> </a:t>
              </a:r>
            </a:p>
          </p:txBody>
        </p:sp>
        <p:pic>
          <p:nvPicPr>
            <p:cNvPr id="19" name="Image 18">
              <a:extLst>
                <a:ext uri="{FF2B5EF4-FFF2-40B4-BE49-F238E27FC236}">
                  <a16:creationId xmlns:a16="http://schemas.microsoft.com/office/drawing/2014/main" id="{E4071453-AB53-71C5-2A98-CEA44C823A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3647" y="2683984"/>
              <a:ext cx="1007837" cy="1007837"/>
            </a:xfrm>
            <a:prstGeom prst="rect">
              <a:avLst/>
            </a:prstGeom>
          </p:spPr>
        </p:pic>
        <p:sp>
          <p:nvSpPr>
            <p:cNvPr id="20" name="Ellipse 19">
              <a:extLst>
                <a:ext uri="{FF2B5EF4-FFF2-40B4-BE49-F238E27FC236}">
                  <a16:creationId xmlns:a16="http://schemas.microsoft.com/office/drawing/2014/main" id="{CFB54D31-6A97-31AC-5CEB-9ABC708E3897}"/>
                </a:ext>
              </a:extLst>
            </p:cNvPr>
            <p:cNvSpPr/>
            <p:nvPr/>
          </p:nvSpPr>
          <p:spPr>
            <a:xfrm>
              <a:off x="3176073" y="2482923"/>
              <a:ext cx="1395292" cy="1350734"/>
            </a:xfrm>
            <a:prstGeom prst="ellipse">
              <a:avLst/>
            </a:prstGeom>
            <a:noFill/>
            <a:ln w="28575">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3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6A6CB0F-63E6-E6AC-2667-8AFED12FBA10}"/>
                </a:ext>
              </a:extLst>
            </p:cNvPr>
            <p:cNvSpPr/>
            <p:nvPr/>
          </p:nvSpPr>
          <p:spPr>
            <a:xfrm>
              <a:off x="4637460" y="3329863"/>
              <a:ext cx="1736400" cy="3490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9" b="1" i="0" u="none" strike="noStrike" kern="1200" cap="none" spc="0" normalizeH="0" baseline="0" noProof="0" dirty="0" err="1">
                  <a:ln>
                    <a:noFill/>
                  </a:ln>
                  <a:solidFill>
                    <a:srgbClr val="BE5108"/>
                  </a:solidFill>
                  <a:effectLst/>
                  <a:uLnTx/>
                  <a:uFillTx/>
                  <a:latin typeface="Segoe UI" panose="020B0502040204020203" pitchFamily="34" charset="0"/>
                  <a:ea typeface="+mn-ea"/>
                  <a:cs typeface="Segoe UI" panose="020B0502040204020203" pitchFamily="34" charset="0"/>
                </a:rPr>
                <a:t>Feed</a:t>
              </a:r>
              <a:r>
                <a:rPr kumimoji="0" lang="fr-FR" sz="2309" b="1" i="0" u="none" strike="noStrike" kern="1200" cap="none" spc="0" normalizeH="0" baseline="0" noProof="0" dirty="0">
                  <a:ln>
                    <a:noFill/>
                  </a:ln>
                  <a:solidFill>
                    <a:srgbClr val="BE5108"/>
                  </a:solidFill>
                  <a:effectLst/>
                  <a:uLnTx/>
                  <a:uFillTx/>
                  <a:latin typeface="Segoe UI" panose="020B0502040204020203" pitchFamily="34" charset="0"/>
                  <a:ea typeface="+mn-ea"/>
                  <a:cs typeface="Segoe UI" panose="020B0502040204020203" pitchFamily="34" charset="0"/>
                </a:rPr>
                <a:t> Additives</a:t>
              </a:r>
              <a:endParaRPr kumimoji="0" lang="fr-FR" sz="2052" b="1" i="0" u="none" strike="noStrike" kern="1200" cap="none" spc="0" normalizeH="0" baseline="0" noProof="0" dirty="0">
                <a:ln>
                  <a:noFill/>
                </a:ln>
                <a:solidFill>
                  <a:srgbClr val="BE5108"/>
                </a:solidFill>
                <a:effectLst/>
                <a:uLnTx/>
                <a:uFillTx/>
                <a:latin typeface="Segoe UI" panose="020B0502040204020203" pitchFamily="34" charset="0"/>
                <a:ea typeface="+mn-ea"/>
                <a:cs typeface="Segoe UI" panose="020B0502040204020203" pitchFamily="34" charset="0"/>
              </a:endParaRPr>
            </a:p>
          </p:txBody>
        </p:sp>
      </p:grpSp>
      <p:sp>
        <p:nvSpPr>
          <p:cNvPr id="10" name="Étoile à 5 branches 26">
            <a:extLst>
              <a:ext uri="{FF2B5EF4-FFF2-40B4-BE49-F238E27FC236}">
                <a16:creationId xmlns:a16="http://schemas.microsoft.com/office/drawing/2014/main" id="{E4A353ED-7BB1-31E3-111B-DD4E4FD201DB}"/>
              </a:ext>
            </a:extLst>
          </p:cNvPr>
          <p:cNvSpPr/>
          <p:nvPr/>
        </p:nvSpPr>
        <p:spPr>
          <a:xfrm>
            <a:off x="6096000" y="1733255"/>
            <a:ext cx="1561219" cy="1247141"/>
          </a:xfrm>
          <a:prstGeom prst="star5">
            <a:avLst>
              <a:gd name="adj" fmla="val 26093"/>
              <a:gd name="hf" fmla="val 105146"/>
              <a:gd name="vf" fmla="val 110557"/>
            </a:avLst>
          </a:prstGeom>
          <a:solidFill>
            <a:srgbClr val="D19400"/>
          </a:solidFill>
          <a:ln>
            <a:solidFill>
              <a:srgbClr val="D1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796"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D7B7AE6E-F89E-975F-8D95-27F2F3D3DC56}"/>
              </a:ext>
            </a:extLst>
          </p:cNvPr>
          <p:cNvSpPr txBox="1"/>
          <p:nvPr/>
        </p:nvSpPr>
        <p:spPr>
          <a:xfrm>
            <a:off x="6496679" y="2174429"/>
            <a:ext cx="790255" cy="408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52"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12" name="Étoile à 5 branches 27">
            <a:extLst>
              <a:ext uri="{FF2B5EF4-FFF2-40B4-BE49-F238E27FC236}">
                <a16:creationId xmlns:a16="http://schemas.microsoft.com/office/drawing/2014/main" id="{94FA31B9-DE6B-D338-BA20-E072BFBC112C}"/>
              </a:ext>
            </a:extLst>
          </p:cNvPr>
          <p:cNvSpPr/>
          <p:nvPr/>
        </p:nvSpPr>
        <p:spPr>
          <a:xfrm>
            <a:off x="9939913" y="1781755"/>
            <a:ext cx="1532344" cy="1198641"/>
          </a:xfrm>
          <a:prstGeom prst="star5">
            <a:avLst>
              <a:gd name="adj" fmla="val 26093"/>
              <a:gd name="hf" fmla="val 105146"/>
              <a:gd name="vf" fmla="val 110557"/>
            </a:avLst>
          </a:prstGeom>
          <a:solidFill>
            <a:srgbClr val="BE5108"/>
          </a:solid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796"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E9D420F8-ABCE-25F4-A735-654ED3B9A353}"/>
              </a:ext>
            </a:extLst>
          </p:cNvPr>
          <p:cNvSpPr txBox="1"/>
          <p:nvPr/>
        </p:nvSpPr>
        <p:spPr>
          <a:xfrm>
            <a:off x="10314451" y="2275203"/>
            <a:ext cx="783267" cy="408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52" b="1" i="0" u="none" strike="noStrike" kern="1200" cap="none" spc="0" normalizeH="0" baseline="0" noProof="0" dirty="0">
                <a:ln>
                  <a:noFill/>
                </a:ln>
                <a:solidFill>
                  <a:prstClr val="white"/>
                </a:solidFill>
                <a:effectLst/>
                <a:uLnTx/>
                <a:uFillTx/>
                <a:latin typeface="Calibri" panose="020F0502020204030204"/>
                <a:ea typeface="+mn-ea"/>
                <a:cs typeface="+mn-cs"/>
              </a:rPr>
              <a:t>-30%</a:t>
            </a:r>
          </a:p>
        </p:txBody>
      </p:sp>
      <p:pic>
        <p:nvPicPr>
          <p:cNvPr id="23" name="Image 22">
            <a:extLst>
              <a:ext uri="{FF2B5EF4-FFF2-40B4-BE49-F238E27FC236}">
                <a16:creationId xmlns:a16="http://schemas.microsoft.com/office/drawing/2014/main" id="{D2792AD5-6B13-C47F-24F0-38386AF4FF5D}"/>
              </a:ext>
            </a:extLst>
          </p:cNvPr>
          <p:cNvPicPr>
            <a:picLocks noChangeAspect="1"/>
          </p:cNvPicPr>
          <p:nvPr/>
        </p:nvPicPr>
        <p:blipFill>
          <a:blip r:embed="rId4"/>
          <a:stretch>
            <a:fillRect/>
          </a:stretch>
        </p:blipFill>
        <p:spPr>
          <a:xfrm>
            <a:off x="7490925" y="4131075"/>
            <a:ext cx="2267266" cy="1514686"/>
          </a:xfrm>
          <a:prstGeom prst="rect">
            <a:avLst/>
          </a:prstGeom>
        </p:spPr>
      </p:pic>
    </p:spTree>
    <p:extLst>
      <p:ext uri="{BB962C8B-B14F-4D97-AF65-F5344CB8AC3E}">
        <p14:creationId xmlns:p14="http://schemas.microsoft.com/office/powerpoint/2010/main" val="10740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èche vers le bas 20"/>
          <p:cNvSpPr/>
          <p:nvPr/>
        </p:nvSpPr>
        <p:spPr>
          <a:xfrm>
            <a:off x="5458287" y="4928363"/>
            <a:ext cx="532737" cy="793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204961" y="215064"/>
            <a:ext cx="11572125" cy="946317"/>
          </a:xfrm>
        </p:spPr>
        <p:txBody>
          <a:bodyPr>
            <a:normAutofit/>
          </a:bodyPr>
          <a:lstStyle/>
          <a:p>
            <a:pPr algn="ctr"/>
            <a:r>
              <a:rPr lang="en-AU" sz="4000" dirty="0">
                <a:latin typeface="+mn-lt"/>
              </a:rPr>
              <a:t>CO</a:t>
            </a:r>
            <a:r>
              <a:rPr lang="en-AU" sz="4000" baseline="-25000" dirty="0">
                <a:latin typeface="+mn-lt"/>
              </a:rPr>
              <a:t>2</a:t>
            </a:r>
            <a:r>
              <a:rPr lang="en-AU" sz="4000" dirty="0">
                <a:latin typeface="+mn-lt"/>
              </a:rPr>
              <a:t> avoided for an average cattle farm</a:t>
            </a:r>
          </a:p>
        </p:txBody>
      </p:sp>
      <p:sp>
        <p:nvSpPr>
          <p:cNvPr id="5" name="Espace réservé du numéro de diapositive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06BB5E-6CA2-4A75-B7B9-32881BEBFFCD}" type="slidenum">
              <a:rPr kumimoji="0" lang="fr-FR" sz="1800" b="0" i="0" u="none" strike="noStrike" kern="1200" cap="none" spc="0" normalizeH="0" baseline="0" noProof="0" smtClean="0">
                <a:ln>
                  <a:noFill/>
                </a:ln>
                <a:solidFill>
                  <a:srgbClr val="7F70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r-FR" sz="1800" b="0" i="0" u="none" strike="noStrike" kern="1200" cap="none" spc="0" normalizeH="0" baseline="0" noProof="0" dirty="0">
              <a:ln>
                <a:noFill/>
              </a:ln>
              <a:solidFill>
                <a:srgbClr val="7F7042"/>
              </a:solidFill>
              <a:effectLst/>
              <a:uLnTx/>
              <a:uFillTx/>
              <a:latin typeface="Calibri" panose="020F0502020204030204"/>
              <a:ea typeface="+mn-ea"/>
              <a:cs typeface="+mn-cs"/>
            </a:endParaRPr>
          </a:p>
        </p:txBody>
      </p:sp>
      <p:graphicFrame>
        <p:nvGraphicFramePr>
          <p:cNvPr id="17" name="Diagramme 16"/>
          <p:cNvGraphicFramePr/>
          <p:nvPr/>
        </p:nvGraphicFramePr>
        <p:xfrm>
          <a:off x="1815264" y="1532964"/>
          <a:ext cx="5862241" cy="3605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Diagramme 17"/>
          <p:cNvGraphicFramePr/>
          <p:nvPr/>
        </p:nvGraphicFramePr>
        <p:xfrm>
          <a:off x="7745401" y="1532965"/>
          <a:ext cx="2047670" cy="36055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ZoneTexte 18"/>
          <p:cNvSpPr txBox="1"/>
          <p:nvPr/>
        </p:nvSpPr>
        <p:spPr>
          <a:xfrm>
            <a:off x="2043202" y="4397614"/>
            <a:ext cx="752193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GHG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reduction</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carbon</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sequestration</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p:cNvSpPr txBox="1"/>
          <p:nvPr/>
        </p:nvSpPr>
        <p:spPr>
          <a:xfrm>
            <a:off x="1815264" y="5782306"/>
            <a:ext cx="642384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Reduction of the </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milk</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beef</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carbon</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footprint</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 15 to 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On a 5 </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years</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project</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  # 300 - 500 tons</a:t>
            </a:r>
          </a:p>
        </p:txBody>
      </p:sp>
      <p:sp>
        <p:nvSpPr>
          <p:cNvPr id="3" name="ZoneTexte 2">
            <a:extLst>
              <a:ext uri="{FF2B5EF4-FFF2-40B4-BE49-F238E27FC236}">
                <a16:creationId xmlns:a16="http://schemas.microsoft.com/office/drawing/2014/main" id="{00E6B079-04FE-3E7A-7452-D03398112ADD}"/>
              </a:ext>
            </a:extLst>
          </p:cNvPr>
          <p:cNvSpPr txBox="1"/>
          <p:nvPr/>
        </p:nvSpPr>
        <p:spPr>
          <a:xfrm>
            <a:off x="9366518" y="5813084"/>
            <a:ext cx="2606804" cy="646331"/>
          </a:xfrm>
          <a:prstGeom prst="rect">
            <a:avLst/>
          </a:prstGeom>
          <a:solidFill>
            <a:schemeClr val="accent3">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75-80% = CO2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20-25% = carbon removal</a:t>
            </a:r>
          </a:p>
        </p:txBody>
      </p:sp>
      <p:sp>
        <p:nvSpPr>
          <p:cNvPr id="4" name="Flèche : droite 3">
            <a:extLst>
              <a:ext uri="{FF2B5EF4-FFF2-40B4-BE49-F238E27FC236}">
                <a16:creationId xmlns:a16="http://schemas.microsoft.com/office/drawing/2014/main" id="{43AAA380-DFCE-E331-BD03-B5F487C8F812}"/>
              </a:ext>
            </a:extLst>
          </p:cNvPr>
          <p:cNvSpPr/>
          <p:nvPr/>
        </p:nvSpPr>
        <p:spPr>
          <a:xfrm>
            <a:off x="8343811" y="5995775"/>
            <a:ext cx="838289" cy="353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F24C2-D004-A29B-0CBE-AC02C559FE8F}"/>
              </a:ext>
            </a:extLst>
          </p:cNvPr>
          <p:cNvSpPr>
            <a:spLocks noGrp="1"/>
          </p:cNvSpPr>
          <p:nvPr>
            <p:ph type="title"/>
          </p:nvPr>
        </p:nvSpPr>
        <p:spPr>
          <a:xfrm>
            <a:off x="396313" y="245863"/>
            <a:ext cx="11572125" cy="946317"/>
          </a:xfrm>
        </p:spPr>
        <p:txBody>
          <a:bodyPr/>
          <a:lstStyle/>
          <a:p>
            <a:r>
              <a:rPr lang="fr-FR" dirty="0"/>
              <a:t>Mitigation </a:t>
            </a:r>
            <a:r>
              <a:rPr lang="fr-FR" dirty="0" err="1"/>
              <a:t>cost</a:t>
            </a:r>
            <a:r>
              <a:rPr lang="fr-FR" dirty="0"/>
              <a:t> : MACC </a:t>
            </a:r>
            <a:r>
              <a:rPr lang="fr-FR" dirty="0" err="1"/>
              <a:t>from</a:t>
            </a:r>
            <a:r>
              <a:rPr lang="fr-FR" dirty="0"/>
              <a:t> </a:t>
            </a:r>
            <a:r>
              <a:rPr lang="fr-FR" dirty="0" err="1"/>
              <a:t>Irland</a:t>
            </a:r>
            <a:r>
              <a:rPr lang="fr-FR" dirty="0"/>
              <a:t>…</a:t>
            </a:r>
          </a:p>
        </p:txBody>
      </p:sp>
      <p:pic>
        <p:nvPicPr>
          <p:cNvPr id="7" name="Image 6">
            <a:extLst>
              <a:ext uri="{FF2B5EF4-FFF2-40B4-BE49-F238E27FC236}">
                <a16:creationId xmlns:a16="http://schemas.microsoft.com/office/drawing/2014/main" id="{DBA64DB5-F5AB-64CA-3B31-3AE5D02A00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704" y="1419882"/>
            <a:ext cx="5981593" cy="5199095"/>
          </a:xfrm>
          <a:prstGeom prst="rect">
            <a:avLst/>
          </a:prstGeom>
        </p:spPr>
      </p:pic>
      <p:sp>
        <p:nvSpPr>
          <p:cNvPr id="8" name="Rectangle 7">
            <a:extLst>
              <a:ext uri="{FF2B5EF4-FFF2-40B4-BE49-F238E27FC236}">
                <a16:creationId xmlns:a16="http://schemas.microsoft.com/office/drawing/2014/main" id="{DE223031-2D20-BB47-5949-FD1586168D8A}"/>
              </a:ext>
            </a:extLst>
          </p:cNvPr>
          <p:cNvSpPr/>
          <p:nvPr/>
        </p:nvSpPr>
        <p:spPr>
          <a:xfrm>
            <a:off x="3359217" y="5438118"/>
            <a:ext cx="2926080" cy="1323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40F78F33-A78A-15F1-B9A3-63CB21D69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3006" y="3012708"/>
            <a:ext cx="6578994" cy="3749040"/>
          </a:xfrm>
          <a:prstGeom prst="rect">
            <a:avLst/>
          </a:prstGeom>
        </p:spPr>
      </p:pic>
    </p:spTree>
    <p:extLst>
      <p:ext uri="{BB962C8B-B14F-4D97-AF65-F5344CB8AC3E}">
        <p14:creationId xmlns:p14="http://schemas.microsoft.com/office/powerpoint/2010/main" val="2870661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36937" y="237957"/>
            <a:ext cx="11572125" cy="946317"/>
          </a:xfrm>
        </p:spPr>
        <p:txBody>
          <a:bodyPr>
            <a:normAutofit/>
          </a:bodyPr>
          <a:lstStyle/>
          <a:p>
            <a:r>
              <a:rPr lang="fr-FR" sz="4000" dirty="0"/>
              <a:t>To french mitigation </a:t>
            </a:r>
            <a:r>
              <a:rPr lang="fr-FR" sz="4000" dirty="0" err="1"/>
              <a:t>costs</a:t>
            </a:r>
            <a:endParaRPr lang="fr-FR" sz="4000" dirty="0"/>
          </a:p>
        </p:txBody>
      </p:sp>
      <p:sp>
        <p:nvSpPr>
          <p:cNvPr id="5" name="Espace réservé du numéro de diapositive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06BB5E-6CA2-4A75-B7B9-32881BEBFFCD}" type="slidenum">
              <a:rPr kumimoji="0" lang="fr-FR" sz="1800" b="0" i="0" u="none" strike="noStrike" kern="1200" cap="none" spc="0" normalizeH="0" baseline="0" noProof="0" smtClean="0">
                <a:ln>
                  <a:noFill/>
                </a:ln>
                <a:solidFill>
                  <a:srgbClr val="7F70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fr-FR" sz="1800" b="0" i="0" u="none" strike="noStrike" kern="1200" cap="none" spc="0" normalizeH="0" baseline="0" noProof="0" dirty="0">
              <a:ln>
                <a:noFill/>
              </a:ln>
              <a:solidFill>
                <a:srgbClr val="7F7042"/>
              </a:solidFill>
              <a:effectLst/>
              <a:uLnTx/>
              <a:uFillTx/>
              <a:latin typeface="Calibri" panose="020F0502020204030204"/>
              <a:ea typeface="+mn-ea"/>
              <a:cs typeface="+mn-cs"/>
            </a:endParaRPr>
          </a:p>
        </p:txBody>
      </p:sp>
      <p:pic>
        <p:nvPicPr>
          <p:cNvPr id="6" name="Picture 2" descr="Logo inr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75601" y="5643564"/>
            <a:ext cx="1235075" cy="542925"/>
          </a:xfrm>
          <a:prstGeom prst="rect">
            <a:avLst/>
          </a:prstGeom>
          <a:noFill/>
          <a:ln w="9525">
            <a:noFill/>
            <a:miter lim="800000"/>
            <a:headEnd/>
            <a:tailEnd/>
          </a:ln>
        </p:spPr>
      </p:pic>
      <p:pic>
        <p:nvPicPr>
          <p:cNvPr id="7" name="Imag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5025" y="1635125"/>
            <a:ext cx="8235950" cy="5181601"/>
          </a:xfrm>
          <a:prstGeom prst="rect">
            <a:avLst/>
          </a:prstGeom>
          <a:noFill/>
          <a:ln w="9525">
            <a:noFill/>
            <a:miter lim="800000"/>
            <a:headEnd/>
            <a:tailEnd/>
          </a:ln>
        </p:spPr>
      </p:pic>
      <p:sp>
        <p:nvSpPr>
          <p:cNvPr id="8" name="Ellipse 7"/>
          <p:cNvSpPr/>
          <p:nvPr/>
        </p:nvSpPr>
        <p:spPr>
          <a:xfrm>
            <a:off x="2030414" y="2306639"/>
            <a:ext cx="3184525" cy="3367087"/>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1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p:cNvSpPr/>
          <p:nvPr/>
        </p:nvSpPr>
        <p:spPr>
          <a:xfrm>
            <a:off x="4894263" y="2449513"/>
            <a:ext cx="2787650" cy="2532062"/>
          </a:xfrm>
          <a:prstGeom prst="ellips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1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p:cNvSpPr/>
          <p:nvPr/>
        </p:nvSpPr>
        <p:spPr>
          <a:xfrm>
            <a:off x="7334251" y="1635125"/>
            <a:ext cx="2722563" cy="279558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1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p:cNvSpPr txBox="1"/>
          <p:nvPr/>
        </p:nvSpPr>
        <p:spPr>
          <a:xfrm>
            <a:off x="1982787" y="1249363"/>
            <a:ext cx="2874963" cy="687387"/>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19"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Cost</a:t>
            </a:r>
            <a:r>
              <a:rPr kumimoji="0" lang="fr-FR" sz="2419"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effective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52"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&lt; 0 € / t eq.CO</a:t>
            </a:r>
            <a:r>
              <a:rPr kumimoji="0" lang="fr-FR" sz="1452" b="1" i="0" u="none" strike="noStrike" kern="1200" cap="none" spc="0" normalizeH="0" baseline="-25000" noProof="0" dirty="0">
                <a:ln>
                  <a:noFill/>
                </a:ln>
                <a:solidFill>
                  <a:srgbClr val="70AD47">
                    <a:lumMod val="50000"/>
                  </a:srgbClr>
                </a:solidFill>
                <a:effectLst/>
                <a:uLnTx/>
                <a:uFillTx/>
                <a:latin typeface="Calibri" panose="020F0502020204030204"/>
                <a:ea typeface="+mn-ea"/>
                <a:cs typeface="+mn-cs"/>
              </a:rPr>
              <a:t>2</a:t>
            </a:r>
            <a:endParaRPr kumimoji="0" lang="fr-FR" sz="1452"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2" name="ZoneTexte 11"/>
          <p:cNvSpPr txBox="1"/>
          <p:nvPr/>
        </p:nvSpPr>
        <p:spPr>
          <a:xfrm>
            <a:off x="4932362" y="1270000"/>
            <a:ext cx="2690813" cy="688975"/>
          </a:xfrm>
          <a:prstGeom prst="rect">
            <a:avLst/>
          </a:prstGeom>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19" b="1" i="0" u="none" strike="noStrike" kern="1200" cap="none" spc="0" normalizeH="0" baseline="0" noProof="0" dirty="0" err="1">
                <a:ln>
                  <a:noFill/>
                </a:ln>
                <a:solidFill>
                  <a:srgbClr val="44546A">
                    <a:lumMod val="60000"/>
                    <a:lumOff val="40000"/>
                  </a:srgbClr>
                </a:solidFill>
                <a:effectLst/>
                <a:uLnTx/>
                <a:uFillTx/>
                <a:latin typeface="Calibri" panose="020F0502020204030204"/>
                <a:ea typeface="+mn-ea"/>
                <a:cs typeface="+mn-cs"/>
              </a:rPr>
              <a:t>Intermediate</a:t>
            </a:r>
            <a:r>
              <a:rPr kumimoji="0" lang="fr-FR" sz="2419" b="1" i="0" u="none" strike="noStrike" kern="1200" cap="none" spc="0" normalizeH="0" baseline="0" noProof="0" dirty="0">
                <a:ln>
                  <a:noFill/>
                </a:ln>
                <a:solidFill>
                  <a:srgbClr val="44546A">
                    <a:lumMod val="60000"/>
                    <a:lumOff val="40000"/>
                  </a:srgbClr>
                </a:solidFill>
                <a:effectLst/>
                <a:uLnTx/>
                <a:uFillTx/>
                <a:latin typeface="Calibri" panose="020F0502020204030204"/>
                <a:ea typeface="+mn-ea"/>
                <a:cs typeface="+mn-cs"/>
              </a:rPr>
              <a:t> </a:t>
            </a:r>
            <a:r>
              <a:rPr kumimoji="0" lang="fr-FR" sz="2419" b="1" i="0" u="none" strike="noStrike" kern="1200" cap="none" spc="0" normalizeH="0" baseline="0" noProof="0" dirty="0" err="1">
                <a:ln>
                  <a:noFill/>
                </a:ln>
                <a:solidFill>
                  <a:srgbClr val="44546A">
                    <a:lumMod val="60000"/>
                    <a:lumOff val="40000"/>
                  </a:srgbClr>
                </a:solidFill>
                <a:effectLst/>
                <a:uLnTx/>
                <a:uFillTx/>
                <a:latin typeface="Calibri" panose="020F0502020204030204"/>
                <a:ea typeface="+mn-ea"/>
                <a:cs typeface="+mn-cs"/>
              </a:rPr>
              <a:t>cost</a:t>
            </a:r>
            <a:endParaRPr kumimoji="0" lang="fr-FR" sz="2419" b="1" i="0" u="none" strike="noStrike" kern="1200" cap="none" spc="0" normalizeH="0" baseline="0" noProof="0" dirty="0">
              <a:ln>
                <a:noFill/>
              </a:ln>
              <a:solidFill>
                <a:srgbClr val="44546A">
                  <a:lumMod val="60000"/>
                  <a:lumOff val="4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52" b="1" i="0" u="none" strike="noStrike" kern="1200" cap="none" spc="0" normalizeH="0" baseline="0" noProof="0" dirty="0">
                <a:ln>
                  <a:noFill/>
                </a:ln>
                <a:solidFill>
                  <a:srgbClr val="44546A">
                    <a:lumMod val="60000"/>
                    <a:lumOff val="40000"/>
                  </a:srgbClr>
                </a:solidFill>
                <a:effectLst/>
                <a:uLnTx/>
                <a:uFillTx/>
                <a:latin typeface="Calibri" panose="020F0502020204030204"/>
                <a:ea typeface="+mn-ea"/>
                <a:cs typeface="+mn-cs"/>
              </a:rPr>
              <a:t>0-25 € / t eq.CO</a:t>
            </a:r>
            <a:r>
              <a:rPr kumimoji="0" lang="fr-FR" sz="1452" b="1" i="0" u="none" strike="noStrike" kern="1200" cap="none" spc="0" normalizeH="0" baseline="-25000" noProof="0" dirty="0">
                <a:ln>
                  <a:noFill/>
                </a:ln>
                <a:solidFill>
                  <a:srgbClr val="44546A">
                    <a:lumMod val="60000"/>
                    <a:lumOff val="40000"/>
                  </a:srgbClr>
                </a:solidFill>
                <a:effectLst/>
                <a:uLnTx/>
                <a:uFillTx/>
                <a:latin typeface="Calibri" panose="020F0502020204030204"/>
                <a:ea typeface="+mn-ea"/>
                <a:cs typeface="+mn-cs"/>
              </a:rPr>
              <a:t>2</a:t>
            </a:r>
            <a:endParaRPr kumimoji="0" lang="fr-FR" sz="1452" b="1" i="0" u="none" strike="noStrike" kern="1200" cap="none" spc="0" normalizeH="0" baseline="0" noProof="0" dirty="0">
              <a:ln>
                <a:noFill/>
              </a:ln>
              <a:solidFill>
                <a:srgbClr val="44546A">
                  <a:lumMod val="60000"/>
                  <a:lumOff val="40000"/>
                </a:srgbClr>
              </a:solidFill>
              <a:effectLst/>
              <a:uLnTx/>
              <a:uFillTx/>
              <a:latin typeface="Calibri" panose="020F0502020204030204"/>
              <a:ea typeface="+mn-ea"/>
              <a:cs typeface="+mn-cs"/>
            </a:endParaRPr>
          </a:p>
        </p:txBody>
      </p:sp>
      <p:sp>
        <p:nvSpPr>
          <p:cNvPr id="13" name="ZoneTexte 12"/>
          <p:cNvSpPr txBox="1"/>
          <p:nvPr/>
        </p:nvSpPr>
        <p:spPr>
          <a:xfrm>
            <a:off x="7734299" y="1269999"/>
            <a:ext cx="2049462" cy="687388"/>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19" b="1" i="0" u="none" strike="noStrike" kern="1200" cap="none" spc="0" normalizeH="0" baseline="0" noProof="0" dirty="0">
                <a:ln>
                  <a:noFill/>
                </a:ln>
                <a:solidFill>
                  <a:srgbClr val="C00000"/>
                </a:solidFill>
                <a:effectLst/>
                <a:uLnTx/>
                <a:uFillTx/>
                <a:latin typeface="Calibri" panose="020F0502020204030204"/>
                <a:ea typeface="+mn-ea"/>
                <a:cs typeface="+mn-cs"/>
              </a:rPr>
              <a:t>High </a:t>
            </a:r>
            <a:r>
              <a:rPr kumimoji="0" lang="fr-FR" sz="2419" b="1" i="0" u="none" strike="noStrike" kern="1200" cap="none" spc="0" normalizeH="0" baseline="0" noProof="0" dirty="0" err="1">
                <a:ln>
                  <a:noFill/>
                </a:ln>
                <a:solidFill>
                  <a:srgbClr val="C00000"/>
                </a:solidFill>
                <a:effectLst/>
                <a:uLnTx/>
                <a:uFillTx/>
                <a:latin typeface="Calibri" panose="020F0502020204030204"/>
                <a:ea typeface="+mn-ea"/>
                <a:cs typeface="+mn-cs"/>
              </a:rPr>
              <a:t>cost</a:t>
            </a:r>
            <a:endParaRPr kumimoji="0" lang="fr-FR" sz="2419"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52" b="1" i="0" u="none" strike="noStrike" kern="1200" cap="none" spc="0" normalizeH="0" baseline="0" noProof="0" dirty="0">
                <a:ln>
                  <a:noFill/>
                </a:ln>
                <a:solidFill>
                  <a:srgbClr val="C00000"/>
                </a:solidFill>
                <a:effectLst/>
                <a:uLnTx/>
                <a:uFillTx/>
                <a:latin typeface="Calibri" panose="020F0502020204030204"/>
                <a:ea typeface="+mn-ea"/>
                <a:cs typeface="+mn-cs"/>
              </a:rPr>
              <a:t>&gt; 25 € / t eq.CO</a:t>
            </a:r>
            <a:r>
              <a:rPr kumimoji="0" lang="fr-FR" sz="1452" b="1" i="0" u="none" strike="noStrike" kern="1200" cap="none" spc="0" normalizeH="0" baseline="-25000" noProof="0" dirty="0">
                <a:ln>
                  <a:noFill/>
                </a:ln>
                <a:solidFill>
                  <a:srgbClr val="C00000"/>
                </a:solidFill>
                <a:effectLst/>
                <a:uLnTx/>
                <a:uFillTx/>
                <a:latin typeface="Calibri" panose="020F0502020204030204"/>
                <a:ea typeface="+mn-ea"/>
                <a:cs typeface="+mn-cs"/>
              </a:rPr>
              <a:t>2</a:t>
            </a:r>
            <a:endParaRPr kumimoji="0" lang="fr-FR" sz="1452"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4" name="ZoneTexte 13"/>
          <p:cNvSpPr txBox="1"/>
          <p:nvPr/>
        </p:nvSpPr>
        <p:spPr>
          <a:xfrm>
            <a:off x="7334250" y="6038851"/>
            <a:ext cx="1720850" cy="2968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31" b="0" i="1" u="none" strike="noStrike" kern="1200" cap="none" spc="0" normalizeH="0" baseline="0" noProof="0" dirty="0">
                <a:ln>
                  <a:noFill/>
                </a:ln>
                <a:solidFill>
                  <a:prstClr val="black"/>
                </a:solidFill>
                <a:effectLst/>
                <a:uLnTx/>
                <a:uFillTx/>
                <a:latin typeface="Calibri" panose="020F0502020204030204"/>
                <a:ea typeface="+mn-ea"/>
                <a:cs typeface="+mn-cs"/>
              </a:rPr>
              <a:t>Pellerin et al., 2013</a:t>
            </a:r>
          </a:p>
        </p:txBody>
      </p:sp>
    </p:spTree>
    <p:extLst>
      <p:ext uri="{BB962C8B-B14F-4D97-AF65-F5344CB8AC3E}">
        <p14:creationId xmlns:p14="http://schemas.microsoft.com/office/powerpoint/2010/main" val="263809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60518"/>
            <a:ext cx="11572125" cy="946317"/>
          </a:xfrm>
        </p:spPr>
        <p:txBody>
          <a:bodyPr>
            <a:normAutofit/>
          </a:bodyPr>
          <a:lstStyle/>
          <a:p>
            <a:pPr algn="ctr"/>
            <a:r>
              <a:rPr lang="en-AU" sz="4000" dirty="0">
                <a:latin typeface="+mn-lt"/>
              </a:rPr>
              <a:t>What is the cost for farmers ?</a:t>
            </a:r>
          </a:p>
        </p:txBody>
      </p:sp>
      <p:grpSp>
        <p:nvGrpSpPr>
          <p:cNvPr id="3" name="Groupe 2">
            <a:extLst>
              <a:ext uri="{FF2B5EF4-FFF2-40B4-BE49-F238E27FC236}">
                <a16:creationId xmlns:a16="http://schemas.microsoft.com/office/drawing/2014/main" id="{D530230F-11D5-CFF6-D414-FECA97D20839}"/>
              </a:ext>
            </a:extLst>
          </p:cNvPr>
          <p:cNvGrpSpPr/>
          <p:nvPr/>
        </p:nvGrpSpPr>
        <p:grpSpPr>
          <a:xfrm>
            <a:off x="73267" y="1412227"/>
            <a:ext cx="5909122" cy="3802030"/>
            <a:chOff x="6313592" y="2569825"/>
            <a:chExt cx="5798215" cy="3665003"/>
          </a:xfrm>
        </p:grpSpPr>
        <p:sp>
          <p:nvSpPr>
            <p:cNvPr id="13" name="Rectangle 12">
              <a:extLst>
                <a:ext uri="{FF2B5EF4-FFF2-40B4-BE49-F238E27FC236}">
                  <a16:creationId xmlns:a16="http://schemas.microsoft.com/office/drawing/2014/main" id="{9CBACFBF-397F-26B1-DCBD-A9DA148767C1}"/>
                </a:ext>
              </a:extLst>
            </p:cNvPr>
            <p:cNvSpPr/>
            <p:nvPr/>
          </p:nvSpPr>
          <p:spPr>
            <a:xfrm>
              <a:off x="6313592" y="2569825"/>
              <a:ext cx="5798215" cy="3665003"/>
            </a:xfrm>
            <a:prstGeom prst="rect">
              <a:avLst/>
            </a:prstGeom>
            <a:solidFill>
              <a:schemeClr val="accent5">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v</a:t>
              </a:r>
            </a:p>
          </p:txBody>
        </p:sp>
        <p:graphicFrame>
          <p:nvGraphicFramePr>
            <p:cNvPr id="17" name="Diagramme 16"/>
            <p:cNvGraphicFramePr/>
            <p:nvPr/>
          </p:nvGraphicFramePr>
          <p:xfrm>
            <a:off x="6680579" y="3264035"/>
            <a:ext cx="4125940" cy="2219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Diagramme 17"/>
            <p:cNvGraphicFramePr/>
            <p:nvPr/>
          </p:nvGraphicFramePr>
          <p:xfrm>
            <a:off x="10882591" y="3244729"/>
            <a:ext cx="1075768" cy="22383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ZoneTexte 18"/>
            <p:cNvSpPr txBox="1"/>
            <p:nvPr/>
          </p:nvSpPr>
          <p:spPr>
            <a:xfrm>
              <a:off x="6680579" y="5112197"/>
              <a:ext cx="5273391"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rPr>
                <a:t>GHG reduction and carbon sequestration</a:t>
              </a:r>
            </a:p>
          </p:txBody>
        </p:sp>
        <p:sp>
          <p:nvSpPr>
            <p:cNvPr id="6" name="ZoneTexte 5">
              <a:extLst>
                <a:ext uri="{FF2B5EF4-FFF2-40B4-BE49-F238E27FC236}">
                  <a16:creationId xmlns:a16="http://schemas.microsoft.com/office/drawing/2014/main" id="{ECA29538-417F-FFFE-0034-BA4E31B74001}"/>
                </a:ext>
              </a:extLst>
            </p:cNvPr>
            <p:cNvSpPr txBox="1"/>
            <p:nvPr/>
          </p:nvSpPr>
          <p:spPr>
            <a:xfrm>
              <a:off x="8405476" y="2773101"/>
              <a:ext cx="1788118" cy="369332"/>
            </a:xfrm>
            <a:prstGeom prst="rect">
              <a:avLst/>
            </a:prstGeom>
            <a:effectLst>
              <a:innerShdw blurRad="63500" dist="50800" dir="16200000">
                <a:prstClr val="black">
                  <a:alpha val="50000"/>
                </a:prstClr>
              </a:innerShdw>
              <a:reflection blurRad="6350" stA="50000" endA="300" endPos="55000" dir="5400000" sy="-100000" algn="bl" rotWithShape="0"/>
            </a:effectLst>
          </p:spPr>
          <p:style>
            <a:lnRef idx="0">
              <a:schemeClr val="accent5"/>
            </a:lnRef>
            <a:fillRef idx="3">
              <a:schemeClr val="accent5"/>
            </a:fillRef>
            <a:effectRef idx="3">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Calibri" panose="020F0502020204030204"/>
                  <a:ea typeface="+mn-ea"/>
                  <a:cs typeface="+mn-cs"/>
                </a:rPr>
                <a:t>Abatement costs</a:t>
              </a:r>
            </a:p>
          </p:txBody>
        </p:sp>
        <p:sp>
          <p:nvSpPr>
            <p:cNvPr id="7" name="ZoneTexte 6">
              <a:extLst>
                <a:ext uri="{FF2B5EF4-FFF2-40B4-BE49-F238E27FC236}">
                  <a16:creationId xmlns:a16="http://schemas.microsoft.com/office/drawing/2014/main" id="{2A0F48D5-28ED-F473-C01E-02FBF9B15BA9}"/>
                </a:ext>
              </a:extLst>
            </p:cNvPr>
            <p:cNvSpPr txBox="1"/>
            <p:nvPr/>
          </p:nvSpPr>
          <p:spPr>
            <a:xfrm>
              <a:off x="7988759" y="5865496"/>
              <a:ext cx="2567566" cy="356021"/>
            </a:xfrm>
            <a:prstGeom prst="rect">
              <a:avLst/>
            </a:prstGeom>
            <a:solidFill>
              <a:schemeClr val="accent2">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- 40€ to &gt; 100 €/tons CO2</a:t>
              </a:r>
            </a:p>
          </p:txBody>
        </p:sp>
      </p:grpSp>
      <p:grpSp>
        <p:nvGrpSpPr>
          <p:cNvPr id="5" name="Groupe 4">
            <a:extLst>
              <a:ext uri="{FF2B5EF4-FFF2-40B4-BE49-F238E27FC236}">
                <a16:creationId xmlns:a16="http://schemas.microsoft.com/office/drawing/2014/main" id="{871B4767-0850-78C1-6298-9B06AB45595A}"/>
              </a:ext>
            </a:extLst>
          </p:cNvPr>
          <p:cNvGrpSpPr/>
          <p:nvPr/>
        </p:nvGrpSpPr>
        <p:grpSpPr>
          <a:xfrm>
            <a:off x="6080632" y="2933516"/>
            <a:ext cx="5993509" cy="3665003"/>
            <a:chOff x="215378" y="1402297"/>
            <a:chExt cx="5993509" cy="3665003"/>
          </a:xfrm>
        </p:grpSpPr>
        <p:sp>
          <p:nvSpPr>
            <p:cNvPr id="12" name="Rectangle 11">
              <a:extLst>
                <a:ext uri="{FF2B5EF4-FFF2-40B4-BE49-F238E27FC236}">
                  <a16:creationId xmlns:a16="http://schemas.microsoft.com/office/drawing/2014/main" id="{E01212A3-3FD2-984F-85D1-7686C119D0F5}"/>
                </a:ext>
              </a:extLst>
            </p:cNvPr>
            <p:cNvSpPr/>
            <p:nvPr/>
          </p:nvSpPr>
          <p:spPr>
            <a:xfrm>
              <a:off x="215378" y="1402297"/>
              <a:ext cx="5993509" cy="3665003"/>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v</a:t>
              </a:r>
            </a:p>
          </p:txBody>
        </p:sp>
        <p:sp>
          <p:nvSpPr>
            <p:cNvPr id="4" name="ZoneTexte 3">
              <a:extLst>
                <a:ext uri="{FF2B5EF4-FFF2-40B4-BE49-F238E27FC236}">
                  <a16:creationId xmlns:a16="http://schemas.microsoft.com/office/drawing/2014/main" id="{B069035E-9D38-2837-C4DE-880BB0AC0A3A}"/>
                </a:ext>
              </a:extLst>
            </p:cNvPr>
            <p:cNvSpPr txBox="1"/>
            <p:nvPr/>
          </p:nvSpPr>
          <p:spPr>
            <a:xfrm>
              <a:off x="2572208" y="1410941"/>
              <a:ext cx="1181606" cy="369332"/>
            </a:xfrm>
            <a:prstGeom prst="rect">
              <a:avLst/>
            </a:prstGeom>
            <a:solidFill>
              <a:schemeClr val="accent6">
                <a:lumMod val="50000"/>
              </a:schemeClr>
            </a:solidFill>
            <a:effectLst>
              <a:innerShdw blurRad="63500" dist="50800" dir="16200000">
                <a:prstClr val="black">
                  <a:alpha val="50000"/>
                </a:prstClr>
              </a:innerShdw>
              <a:reflection blurRad="6350" stA="50000" endA="300" endPos="55000" dir="5400000" sy="-100000" algn="bl" rotWithShape="0"/>
            </a:effectLst>
          </p:spPr>
          <p:style>
            <a:lnRef idx="3">
              <a:schemeClr val="lt1"/>
            </a:lnRef>
            <a:fillRef idx="1">
              <a:schemeClr val="accent2"/>
            </a:fillRef>
            <a:effectRef idx="1">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MRV </a:t>
              </a: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costs</a:t>
              </a: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E0C1B4BA-AD98-158C-A252-4C1956718505}"/>
                </a:ext>
              </a:extLst>
            </p:cNvPr>
            <p:cNvSpPr txBox="1"/>
            <p:nvPr/>
          </p:nvSpPr>
          <p:spPr>
            <a:xfrm>
              <a:off x="2156228" y="4536455"/>
              <a:ext cx="2153410" cy="369332"/>
            </a:xfrm>
            <a:prstGeom prst="rect">
              <a:avLst/>
            </a:prstGeom>
            <a:solidFill>
              <a:schemeClr val="accent2">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5€ to &gt;10€/tons CO2</a:t>
              </a:r>
            </a:p>
          </p:txBody>
        </p:sp>
        <p:graphicFrame>
          <p:nvGraphicFramePr>
            <p:cNvPr id="11" name="Diagramme 10">
              <a:extLst>
                <a:ext uri="{FF2B5EF4-FFF2-40B4-BE49-F238E27FC236}">
                  <a16:creationId xmlns:a16="http://schemas.microsoft.com/office/drawing/2014/main" id="{14454BC8-948F-E094-0E55-FFD400099441}"/>
                </a:ext>
              </a:extLst>
            </p:cNvPr>
            <p:cNvGraphicFramePr/>
            <p:nvPr/>
          </p:nvGraphicFramePr>
          <p:xfrm>
            <a:off x="255565" y="1548307"/>
            <a:ext cx="5814894" cy="313946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spTree>
    <p:extLst>
      <p:ext uri="{BB962C8B-B14F-4D97-AF65-F5344CB8AC3E}">
        <p14:creationId xmlns:p14="http://schemas.microsoft.com/office/powerpoint/2010/main" val="2131769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A63385EF-63D2-E31A-9829-93D0B80120AD}"/>
              </a:ext>
            </a:extLst>
          </p:cNvPr>
          <p:cNvGraphicFramePr/>
          <p:nvPr/>
        </p:nvGraphicFramePr>
        <p:xfrm>
          <a:off x="4441371" y="1295400"/>
          <a:ext cx="8229760" cy="5464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a:extLst>
              <a:ext uri="{FF2B5EF4-FFF2-40B4-BE49-F238E27FC236}">
                <a16:creationId xmlns:a16="http://schemas.microsoft.com/office/drawing/2014/main" id="{93B36E63-53D4-135E-ABEA-C560160F20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95393" y="3516085"/>
            <a:ext cx="1319558" cy="1307616"/>
          </a:xfrm>
          <a:prstGeom prst="rect">
            <a:avLst/>
          </a:prstGeom>
        </p:spPr>
      </p:pic>
      <p:sp>
        <p:nvSpPr>
          <p:cNvPr id="5" name="ZoneTexte 4">
            <a:extLst>
              <a:ext uri="{FF2B5EF4-FFF2-40B4-BE49-F238E27FC236}">
                <a16:creationId xmlns:a16="http://schemas.microsoft.com/office/drawing/2014/main" id="{E66AEC71-427E-CFA1-12E7-F22DD22055E6}"/>
              </a:ext>
            </a:extLst>
          </p:cNvPr>
          <p:cNvSpPr txBox="1"/>
          <p:nvPr/>
        </p:nvSpPr>
        <p:spPr>
          <a:xfrm>
            <a:off x="399001" y="1915673"/>
            <a:ext cx="4688815"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a:ea typeface="+mn-ea"/>
                <a:cs typeface="+mn-cs"/>
              </a:rPr>
              <a:t>Farmers oriented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white"/>
                </a:solidFill>
                <a:effectLst/>
                <a:uLnTx/>
                <a:uFillTx/>
                <a:latin typeface="Calibri" panose="020F0502020204030204"/>
                <a:ea typeface="+mn-ea"/>
                <a:cs typeface="+mn-cs"/>
              </a:rPr>
              <a:t>Farmers must not only be part of the initiative, we have to give them ownership of this climatic transition</a:t>
            </a:r>
          </a:p>
        </p:txBody>
      </p:sp>
      <p:sp>
        <p:nvSpPr>
          <p:cNvPr id="3" name="Title 2"/>
          <p:cNvSpPr>
            <a:spLocks noGrp="1"/>
          </p:cNvSpPr>
          <p:nvPr>
            <p:ph type="title"/>
          </p:nvPr>
        </p:nvSpPr>
        <p:spPr>
          <a:xfrm>
            <a:off x="-243561" y="188015"/>
            <a:ext cx="11572125" cy="946317"/>
          </a:xfrm>
        </p:spPr>
        <p:txBody>
          <a:bodyPr>
            <a:normAutofit/>
          </a:bodyPr>
          <a:lstStyle/>
          <a:p>
            <a:r>
              <a:rPr lang="en-ZA" sz="4000" b="1" dirty="0">
                <a:latin typeface="+mn-lt"/>
              </a:rPr>
              <a:t>Conditions for upscaling carbon farming</a:t>
            </a:r>
            <a:endParaRPr lang="en-IE" sz="3600" b="1" dirty="0">
              <a:solidFill>
                <a:srgbClr val="156882"/>
              </a:solidFill>
            </a:endParaRPr>
          </a:p>
        </p:txBody>
      </p:sp>
      <p:pic>
        <p:nvPicPr>
          <p:cNvPr id="8" name="Image 7">
            <a:extLst>
              <a:ext uri="{FF2B5EF4-FFF2-40B4-BE49-F238E27FC236}">
                <a16:creationId xmlns:a16="http://schemas.microsoft.com/office/drawing/2014/main" id="{5D83CC85-AC57-98CE-9B92-05EF473E0104}"/>
              </a:ext>
            </a:extLst>
          </p:cNvPr>
          <p:cNvPicPr>
            <a:picLocks noChangeAspect="1"/>
          </p:cNvPicPr>
          <p:nvPr/>
        </p:nvPicPr>
        <p:blipFill>
          <a:blip r:embed="rId9"/>
          <a:stretch>
            <a:fillRect/>
          </a:stretch>
        </p:blipFill>
        <p:spPr>
          <a:xfrm>
            <a:off x="544371" y="4618892"/>
            <a:ext cx="2829458" cy="1894841"/>
          </a:xfrm>
          <a:prstGeom prst="rect">
            <a:avLst/>
          </a:prstGeom>
        </p:spPr>
      </p:pic>
    </p:spTree>
    <p:extLst>
      <p:ext uri="{BB962C8B-B14F-4D97-AF65-F5344CB8AC3E}">
        <p14:creationId xmlns:p14="http://schemas.microsoft.com/office/powerpoint/2010/main" val="300835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a:solidFill>
                  <a:schemeClr val="bg1"/>
                </a:solidFill>
              </a:rPr>
              <a:t>Agenda</a:t>
            </a: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173319" y="1372600"/>
            <a:ext cx="11845362" cy="5539978"/>
          </a:xfrm>
          <a:prstGeom prst="rect">
            <a:avLst/>
          </a:prstGeom>
          <a:noFill/>
        </p:spPr>
        <p:txBody>
          <a:bodyPr wrap="square" rtlCol="0">
            <a:spAutoFit/>
          </a:bodyPr>
          <a:lstStyle/>
          <a:p>
            <a:pPr marL="342900" indent="-342900">
              <a:buFont typeface="Arial" panose="020B0604020202020204" pitchFamily="34" charset="0"/>
              <a:buChar char="•"/>
            </a:pPr>
            <a:r>
              <a:rPr lang="fr-FR" b="1" dirty="0">
                <a:latin typeface="Calibri" panose="020F0502020204030204" pitchFamily="34" charset="0"/>
                <a:ea typeface="Times New Roman" panose="02020603050405020304" pitchFamily="18" charset="0"/>
              </a:rPr>
              <a:t>Introduction</a:t>
            </a:r>
            <a:r>
              <a:rPr lang="fr-FR" dirty="0">
                <a:latin typeface="Calibri" panose="020F0502020204030204" pitchFamily="34" charset="0"/>
                <a:ea typeface="Times New Roman" panose="02020603050405020304" pitchFamily="18" charset="0"/>
              </a:rPr>
              <a:t> – Jean Baptiste </a:t>
            </a:r>
            <a:r>
              <a:rPr lang="fr-FR" dirty="0" err="1">
                <a:latin typeface="Calibri" panose="020F0502020204030204" pitchFamily="34" charset="0"/>
                <a:ea typeface="Times New Roman" panose="02020603050405020304" pitchFamily="18" charset="0"/>
              </a:rPr>
              <a:t>Dollé</a:t>
            </a:r>
            <a:r>
              <a:rPr lang="fr-FR" dirty="0">
                <a:latin typeface="Calibri" panose="020F0502020204030204" pitchFamily="34" charset="0"/>
                <a:ea typeface="Times New Roman" panose="02020603050405020304" pitchFamily="18" charset="0"/>
              </a:rPr>
              <a:t>, IDELE</a:t>
            </a:r>
          </a:p>
          <a:p>
            <a:pPr marL="342900" lvl="0" indent="-342900">
              <a:buFont typeface="Arial" panose="020B0604020202020204" pitchFamily="34" charset="0"/>
              <a:buChar char="•"/>
            </a:pPr>
            <a:r>
              <a:rPr lang="en-US" b="1" dirty="0">
                <a:solidFill>
                  <a:srgbClr val="000000"/>
                </a:solidFill>
                <a:effectLst/>
                <a:latin typeface="Calibri" panose="020F0502020204030204" pitchFamily="34" charset="0"/>
                <a:ea typeface="Times New Roman" panose="02020603050405020304" pitchFamily="18" charset="0"/>
              </a:rPr>
              <a:t>GHG </a:t>
            </a:r>
            <a:r>
              <a:rPr lang="en-IE" b="1" dirty="0">
                <a:solidFill>
                  <a:srgbClr val="000000"/>
                </a:solidFill>
                <a:effectLst/>
                <a:latin typeface="Calibri" panose="020F0502020204030204" pitchFamily="34" charset="0"/>
                <a:ea typeface="Times New Roman" panose="02020603050405020304" pitchFamily="18" charset="0"/>
              </a:rPr>
              <a:t>mitigation policies in agriculture and carbon removals certification framework </a:t>
            </a:r>
            <a:r>
              <a:rPr lang="en-IE" dirty="0">
                <a:solidFill>
                  <a:srgbClr val="000000"/>
                </a:solidFill>
                <a:effectLst/>
                <a:latin typeface="Calibri" panose="020F0502020204030204" pitchFamily="34" charset="0"/>
                <a:ea typeface="Times New Roman" panose="02020603050405020304" pitchFamily="18" charset="0"/>
              </a:rPr>
              <a:t>– Valeria </a:t>
            </a:r>
            <a:r>
              <a:rPr lang="en-IE" dirty="0" err="1">
                <a:solidFill>
                  <a:srgbClr val="000000"/>
                </a:solidFill>
                <a:effectLst/>
                <a:latin typeface="Calibri" panose="020F0502020204030204" pitchFamily="34" charset="0"/>
                <a:ea typeface="Times New Roman" panose="02020603050405020304" pitchFamily="18" charset="0"/>
              </a:rPr>
              <a:t>Forlin</a:t>
            </a:r>
            <a:r>
              <a:rPr lang="en-IE" dirty="0">
                <a:solidFill>
                  <a:srgbClr val="000000"/>
                </a:solidFill>
                <a:effectLst/>
                <a:latin typeface="Calibri" panose="020F0502020204030204" pitchFamily="34" charset="0"/>
                <a:ea typeface="Times New Roman" panose="02020603050405020304" pitchFamily="18" charset="0"/>
              </a:rPr>
              <a:t>, DG CLIMA</a:t>
            </a:r>
          </a:p>
          <a:p>
            <a:pPr marL="342900" lvl="0" indent="-342900">
              <a:buFont typeface="Arial" panose="020B0604020202020204" pitchFamily="34" charset="0"/>
              <a:buChar char="•"/>
            </a:pPr>
            <a:r>
              <a:rPr lang="en-US" b="1" dirty="0">
                <a:solidFill>
                  <a:srgbClr val="000000"/>
                </a:solidFill>
                <a:effectLst/>
                <a:latin typeface="Calibri" panose="020F0502020204030204" pitchFamily="34" charset="0"/>
                <a:ea typeface="Times New Roman" panose="02020603050405020304" pitchFamily="18" charset="0"/>
              </a:rPr>
              <a:t>Tackling climate change in agriculture, lessons learnt from previous initiatives and needs for upscaling </a:t>
            </a:r>
            <a:r>
              <a:rPr lang="en-US" dirty="0">
                <a:solidFill>
                  <a:srgbClr val="000000"/>
                </a:solidFill>
                <a:effectLst/>
                <a:latin typeface="Calibri" panose="020F0502020204030204" pitchFamily="34" charset="0"/>
                <a:ea typeface="Times New Roman" panose="02020603050405020304" pitchFamily="18" charset="0"/>
              </a:rPr>
              <a:t>– Jean-Baptiste </a:t>
            </a:r>
            <a:r>
              <a:rPr lang="en-US" dirty="0" err="1">
                <a:solidFill>
                  <a:srgbClr val="000000"/>
                </a:solidFill>
                <a:effectLst/>
                <a:latin typeface="Calibri" panose="020F0502020204030204" pitchFamily="34" charset="0"/>
                <a:ea typeface="Times New Roman" panose="02020603050405020304" pitchFamily="18" charset="0"/>
              </a:rPr>
              <a:t>Dollé</a:t>
            </a:r>
            <a:r>
              <a:rPr lang="en-US" dirty="0">
                <a:solidFill>
                  <a:srgbClr val="000000"/>
                </a:solidFill>
                <a:effectLst/>
                <a:latin typeface="Calibri" panose="020F0502020204030204" pitchFamily="34" charset="0"/>
                <a:ea typeface="Times New Roman" panose="02020603050405020304" pitchFamily="18" charset="0"/>
              </a:rPr>
              <a:t>, IDELE</a:t>
            </a:r>
          </a:p>
          <a:p>
            <a:pPr marL="342900" lvl="0" indent="-342900">
              <a:buFont typeface="Arial" panose="020B0604020202020204" pitchFamily="34" charset="0"/>
              <a:buChar char="•"/>
            </a:pPr>
            <a:r>
              <a:rPr lang="en-US" b="1" dirty="0">
                <a:solidFill>
                  <a:srgbClr val="000000"/>
                </a:solidFill>
                <a:effectLst/>
                <a:latin typeface="Calibri" panose="020F0502020204030204" pitchFamily="34" charset="0"/>
                <a:ea typeface="Times New Roman" panose="02020603050405020304" pitchFamily="18" charset="0"/>
              </a:rPr>
              <a:t>Presentation of the LIFE CARBON FARMING project </a:t>
            </a:r>
            <a:r>
              <a:rPr lang="en-US" dirty="0">
                <a:solidFill>
                  <a:srgbClr val="000000"/>
                </a:solidFill>
                <a:effectLst/>
                <a:latin typeface="Calibri" panose="020F0502020204030204" pitchFamily="34" charset="0"/>
                <a:ea typeface="Times New Roman" panose="02020603050405020304" pitchFamily="18" charset="0"/>
              </a:rPr>
              <a:t>– Idele, Asoprovac, ATB, U Liège, CREA, </a:t>
            </a:r>
            <a:r>
              <a:rPr lang="en-US" dirty="0" err="1">
                <a:solidFill>
                  <a:srgbClr val="000000"/>
                </a:solidFill>
                <a:effectLst/>
                <a:latin typeface="Calibri" panose="020F0502020204030204" pitchFamily="34" charset="0"/>
                <a:ea typeface="Times New Roman" panose="02020603050405020304" pitchFamily="18" charset="0"/>
              </a:rPr>
              <a:t>Eilyps</a:t>
            </a:r>
            <a:endParaRPr lang="en-US" dirty="0">
              <a:solidFill>
                <a:srgbClr val="000000"/>
              </a:solidFill>
              <a:effectLst/>
              <a:latin typeface="Calibri" panose="020F0502020204030204" pitchFamily="34" charset="0"/>
              <a:ea typeface="Times New Roman" panose="02020603050405020304" pitchFamily="18" charset="0"/>
            </a:endParaRPr>
          </a:p>
          <a:p>
            <a:pPr marL="342900" lvl="0" indent="-342900">
              <a:buFont typeface="Arial" panose="020B0604020202020204" pitchFamily="34" charset="0"/>
              <a:buChar char="•"/>
            </a:pPr>
            <a:r>
              <a:rPr lang="en-US" b="1" dirty="0">
                <a:solidFill>
                  <a:srgbClr val="000000"/>
                </a:solidFill>
                <a:effectLst/>
                <a:latin typeface="Calibri" panose="020F0502020204030204" pitchFamily="34" charset="0"/>
                <a:ea typeface="Times New Roman" panose="02020603050405020304" pitchFamily="18" charset="0"/>
              </a:rPr>
              <a:t>Testimonies on Carbon Farming implementation </a:t>
            </a:r>
            <a:r>
              <a:rPr lang="en-US" dirty="0">
                <a:solidFill>
                  <a:srgbClr val="000000"/>
                </a:solidFill>
                <a:effectLst/>
                <a:latin typeface="Calibri" panose="020F0502020204030204" pitchFamily="34" charset="0"/>
                <a:ea typeface="Times New Roman" panose="02020603050405020304" pitchFamily="18" charset="0"/>
              </a:rPr>
              <a:t>– Elisabeth </a:t>
            </a:r>
            <a:r>
              <a:rPr lang="en-US" dirty="0" err="1">
                <a:solidFill>
                  <a:srgbClr val="000000"/>
                </a:solidFill>
                <a:effectLst/>
                <a:latin typeface="Calibri" panose="020F0502020204030204" pitchFamily="34" charset="0"/>
                <a:ea typeface="Times New Roman" panose="02020603050405020304" pitchFamily="18" charset="0"/>
              </a:rPr>
              <a:t>Pagnac-Farbiaz</a:t>
            </a:r>
            <a:r>
              <a:rPr lang="en-US" dirty="0">
                <a:solidFill>
                  <a:srgbClr val="000000"/>
                </a:solidFill>
                <a:effectLst/>
                <a:latin typeface="Calibri" panose="020F0502020204030204" pitchFamily="34" charset="0"/>
                <a:ea typeface="Times New Roman" panose="02020603050405020304" pitchFamily="18" charset="0"/>
              </a:rPr>
              <a:t>, French Ministry of Ecological Transition / Pierre </a:t>
            </a:r>
            <a:r>
              <a:rPr lang="en-US" dirty="0" err="1">
                <a:solidFill>
                  <a:srgbClr val="000000"/>
                </a:solidFill>
                <a:effectLst/>
                <a:latin typeface="Calibri" panose="020F0502020204030204" pitchFamily="34" charset="0"/>
                <a:ea typeface="Times New Roman" panose="02020603050405020304" pitchFamily="18" charset="0"/>
              </a:rPr>
              <a:t>Rayé</a:t>
            </a:r>
            <a:r>
              <a:rPr lang="en-US" dirty="0">
                <a:solidFill>
                  <a:srgbClr val="000000"/>
                </a:solidFill>
                <a:effectLst/>
                <a:latin typeface="Calibri" panose="020F0502020204030204" pitchFamily="34" charset="0"/>
                <a:ea typeface="Times New Roman" panose="02020603050405020304" pitchFamily="18" charset="0"/>
              </a:rPr>
              <a:t>, FCAA / Donal O’Brien, </a:t>
            </a:r>
            <a:r>
              <a:rPr lang="en-US" dirty="0" err="1">
                <a:solidFill>
                  <a:srgbClr val="000000"/>
                </a:solidFill>
                <a:effectLst/>
                <a:latin typeface="Calibri" panose="020F0502020204030204" pitchFamily="34" charset="0"/>
                <a:ea typeface="Times New Roman" panose="02020603050405020304" pitchFamily="18" charset="0"/>
              </a:rPr>
              <a:t>Teagasc</a:t>
            </a:r>
            <a:endParaRPr lang="en-US" dirty="0">
              <a:solidFill>
                <a:srgbClr val="000000"/>
              </a:solidFill>
              <a:effectLst/>
              <a:latin typeface="Calibri" panose="020F0502020204030204" pitchFamily="34" charset="0"/>
              <a:ea typeface="Times New Roman" panose="02020603050405020304" pitchFamily="18" charset="0"/>
            </a:endParaRPr>
          </a:p>
          <a:p>
            <a:pPr marL="342900" lvl="0" indent="-342900">
              <a:buFont typeface="Arial" panose="020B0604020202020204" pitchFamily="34" charset="0"/>
              <a:buChar char="•"/>
            </a:pPr>
            <a:r>
              <a:rPr lang="en-US" i="1" dirty="0">
                <a:solidFill>
                  <a:srgbClr val="000000"/>
                </a:solidFill>
                <a:effectLst/>
                <a:latin typeface="Calibri" panose="020F0502020204030204" pitchFamily="34" charset="0"/>
                <a:ea typeface="Times New Roman" panose="02020603050405020304" pitchFamily="18" charset="0"/>
              </a:rPr>
              <a:t>Lunchbreak</a:t>
            </a:r>
            <a:endParaRPr lang="fr-FR" i="1" dirty="0">
              <a:solidFill>
                <a:srgbClr val="000000"/>
              </a:solidFill>
              <a:latin typeface="Calibri" panose="020F0502020204030204" pitchFamily="34" charset="0"/>
              <a:ea typeface="Times New Roman" panose="02020603050405020304" pitchFamily="18" charset="0"/>
            </a:endParaRPr>
          </a:p>
          <a:p>
            <a:pPr marL="342900" lvl="0" indent="-342900">
              <a:buFont typeface="Arial" panose="020B0604020202020204" pitchFamily="34" charset="0"/>
              <a:buChar char="•"/>
            </a:pPr>
            <a:r>
              <a:rPr lang="en-US" b="1" dirty="0">
                <a:solidFill>
                  <a:srgbClr val="000000"/>
                </a:solidFill>
                <a:effectLst/>
                <a:latin typeface="Calibri" panose="020F0502020204030204" pitchFamily="34" charset="0"/>
                <a:ea typeface="Times New Roman" panose="02020603050405020304" pitchFamily="18" charset="0"/>
              </a:rPr>
              <a:t>Workshop sessions</a:t>
            </a:r>
          </a:p>
          <a:p>
            <a:pPr marL="800100" lvl="1" indent="-342900">
              <a:buSzPts val="1000"/>
              <a:buFont typeface="Symbol" panose="05050102010706020507" pitchFamily="18" charset="2"/>
              <a:buChar char=""/>
              <a:tabLst>
                <a:tab pos="457200" algn="l"/>
              </a:tabLst>
            </a:pP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 to build an efficient monitoring and certification process for answering project developers, carbon buyers and public body’s needs?</a:t>
            </a:r>
          </a:p>
          <a:p>
            <a:pPr marL="800100" lvl="1" indent="-342900">
              <a:buSzPts val="1000"/>
              <a:buFont typeface="Symbol" panose="05050102010706020507" pitchFamily="18" charset="2"/>
              <a:buChar char=""/>
              <a:tabLst>
                <a:tab pos="457200" algn="l"/>
              </a:tabLst>
            </a:pP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funding mechanisms to support low carbon projects? </a:t>
            </a:r>
          </a:p>
          <a:p>
            <a:pPr marL="342900" indent="-342900">
              <a:buSzPts val="1000"/>
              <a:buFont typeface="Symbol" panose="05050102010706020507" pitchFamily="18" charset="2"/>
              <a:buChar char=""/>
              <a:tabLst>
                <a:tab pos="457200" algn="l"/>
              </a:tabLst>
            </a:pPr>
            <a:r>
              <a:rPr lang="en-US" i="1" dirty="0">
                <a:solidFill>
                  <a:srgbClr val="000000"/>
                </a:solidFill>
                <a:effectLst/>
                <a:latin typeface="Calibri" panose="020F0502020204030204" pitchFamily="34" charset="0"/>
                <a:ea typeface="Times New Roman" panose="02020603050405020304" pitchFamily="18" charset="0"/>
              </a:rPr>
              <a:t>Networking</a:t>
            </a:r>
            <a:endParaRPr lang="fr-FR" i="1" dirty="0">
              <a:solidFill>
                <a:srgbClr val="000000"/>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b="1" dirty="0">
                <a:solidFill>
                  <a:srgbClr val="000000"/>
                </a:solidFill>
                <a:effectLst/>
                <a:latin typeface="Calibri" panose="020F0502020204030204" pitchFamily="34" charset="0"/>
                <a:ea typeface="Times New Roman" panose="02020603050405020304" pitchFamily="18" charset="0"/>
              </a:rPr>
              <a:t>Workshop restitutions</a:t>
            </a:r>
            <a:endParaRPr lang="fr-FR" b="1" dirty="0">
              <a:solidFill>
                <a:srgbClr val="000000"/>
              </a:solidFill>
              <a:effectLst/>
              <a:latin typeface="Calibri" panose="020F0502020204030204" pitchFamily="34" charset="0"/>
              <a:ea typeface="Calibri" panose="020F0502020204030204" pitchFamily="34" charset="0"/>
            </a:endParaRPr>
          </a:p>
          <a:p>
            <a:pPr marL="342900" indent="-342900">
              <a:buSzPts val="1000"/>
              <a:buFont typeface="Symbol" panose="05050102010706020507" pitchFamily="18" charset="2"/>
              <a:buChar char=""/>
              <a:tabLst>
                <a:tab pos="457200" algn="l"/>
              </a:tabLst>
            </a:pPr>
            <a:r>
              <a:rPr lang="en-US" b="1" dirty="0">
                <a:solidFill>
                  <a:srgbClr val="000000"/>
                </a:solidFill>
                <a:effectLst/>
                <a:latin typeface="Calibri" panose="020F0502020204030204" pitchFamily="34" charset="0"/>
                <a:ea typeface="Times New Roman" panose="02020603050405020304" pitchFamily="18" charset="0"/>
              </a:rPr>
              <a:t>Questions/Answers with a panel of experts </a:t>
            </a:r>
            <a:r>
              <a:rPr lang="en-US" dirty="0">
                <a:solidFill>
                  <a:srgbClr val="000000"/>
                </a:solidFill>
                <a:effectLst/>
                <a:latin typeface="Calibri" panose="020F0502020204030204" pitchFamily="34" charset="0"/>
                <a:ea typeface="Times New Roman" panose="02020603050405020304" pitchFamily="18" charset="0"/>
              </a:rPr>
              <a:t>–</a:t>
            </a:r>
            <a:r>
              <a:rPr lang="en-US" b="1" dirty="0">
                <a:solidFill>
                  <a:srgbClr val="000000"/>
                </a:solidFill>
                <a:effectLst/>
                <a:latin typeface="Calibri" panose="020F0502020204030204" pitchFamily="34" charset="0"/>
                <a:ea typeface="Times New Roman" panose="02020603050405020304" pitchFamily="18" charset="0"/>
              </a:rPr>
              <a:t> </a:t>
            </a:r>
            <a:r>
              <a:rPr lang="en-US" dirty="0">
                <a:solidFill>
                  <a:srgbClr val="000000"/>
                </a:solidFill>
                <a:effectLst/>
                <a:latin typeface="Calibri" panose="020F0502020204030204" pitchFamily="34" charset="0"/>
                <a:ea typeface="Times New Roman" panose="02020603050405020304" pitchFamily="18" charset="0"/>
              </a:rPr>
              <a:t>Marion </a:t>
            </a:r>
            <a:r>
              <a:rPr lang="en-US" dirty="0" err="1">
                <a:solidFill>
                  <a:srgbClr val="000000"/>
                </a:solidFill>
                <a:effectLst/>
                <a:latin typeface="Calibri" panose="020F0502020204030204" pitchFamily="34" charset="0"/>
                <a:ea typeface="Times New Roman" panose="02020603050405020304" pitchFamily="18" charset="0"/>
              </a:rPr>
              <a:t>Leguiel</a:t>
            </a:r>
            <a:r>
              <a:rPr lang="en-US" dirty="0">
                <a:solidFill>
                  <a:srgbClr val="000000"/>
                </a:solidFill>
                <a:latin typeface="Calibri" panose="020F0502020204030204" pitchFamily="34" charset="0"/>
                <a:ea typeface="Times New Roman" panose="02020603050405020304" pitchFamily="18" charset="0"/>
              </a:rPr>
              <a:t>, French Ministry of Agriculture / </a:t>
            </a:r>
            <a:r>
              <a:rPr lang="en-US" dirty="0">
                <a:solidFill>
                  <a:srgbClr val="000000"/>
                </a:solidFill>
                <a:effectLst/>
                <a:latin typeface="Calibri" panose="020F0502020204030204" pitchFamily="34" charset="0"/>
                <a:ea typeface="Times New Roman" panose="02020603050405020304" pitchFamily="18" charset="0"/>
              </a:rPr>
              <a:t>Adeline </a:t>
            </a:r>
            <a:r>
              <a:rPr lang="en-US" dirty="0" err="1">
                <a:solidFill>
                  <a:srgbClr val="000000"/>
                </a:solidFill>
                <a:effectLst/>
                <a:latin typeface="Calibri" panose="020F0502020204030204" pitchFamily="34" charset="0"/>
                <a:ea typeface="Times New Roman" panose="02020603050405020304" pitchFamily="18" charset="0"/>
              </a:rPr>
              <a:t>Favrel</a:t>
            </a:r>
            <a:r>
              <a:rPr lang="en-US" dirty="0">
                <a:solidFill>
                  <a:srgbClr val="000000"/>
                </a:solidFill>
                <a:effectLst/>
                <a:latin typeface="Calibri" panose="020F0502020204030204" pitchFamily="34" charset="0"/>
                <a:ea typeface="Times New Roman" panose="02020603050405020304" pitchFamily="18" charset="0"/>
              </a:rPr>
              <a:t>, Clothilde </a:t>
            </a:r>
            <a:r>
              <a:rPr lang="en-US" dirty="0" err="1">
                <a:solidFill>
                  <a:srgbClr val="000000"/>
                </a:solidFill>
                <a:effectLst/>
                <a:latin typeface="Calibri" panose="020F0502020204030204" pitchFamily="34" charset="0"/>
                <a:ea typeface="Times New Roman" panose="02020603050405020304" pitchFamily="18" charset="0"/>
              </a:rPr>
              <a:t>Tronquet</a:t>
            </a:r>
            <a:r>
              <a:rPr lang="en-US" dirty="0">
                <a:solidFill>
                  <a:srgbClr val="000000"/>
                </a:solidFill>
                <a:latin typeface="Calibri" panose="020F0502020204030204" pitchFamily="34" charset="0"/>
                <a:ea typeface="Times New Roman" panose="02020603050405020304" pitchFamily="18" charset="0"/>
              </a:rPr>
              <a:t>, I4CE / Donal O’Brien, </a:t>
            </a:r>
            <a:r>
              <a:rPr lang="en-US" dirty="0" err="1">
                <a:solidFill>
                  <a:srgbClr val="000000"/>
                </a:solidFill>
                <a:latin typeface="Calibri" panose="020F0502020204030204" pitchFamily="34" charset="0"/>
                <a:ea typeface="Times New Roman" panose="02020603050405020304" pitchFamily="18" charset="0"/>
              </a:rPr>
              <a:t>Teagasc</a:t>
            </a:r>
            <a:r>
              <a:rPr lang="en-US" dirty="0">
                <a:solidFill>
                  <a:srgbClr val="000000"/>
                </a:solidFill>
                <a:latin typeface="Calibri" panose="020F0502020204030204" pitchFamily="34" charset="0"/>
                <a:ea typeface="Times New Roman" panose="02020603050405020304" pitchFamily="18" charset="0"/>
              </a:rPr>
              <a:t> / Pierre </a:t>
            </a:r>
            <a:r>
              <a:rPr lang="en-US" dirty="0" err="1">
                <a:solidFill>
                  <a:srgbClr val="000000"/>
                </a:solidFill>
                <a:latin typeface="Calibri" panose="020F0502020204030204" pitchFamily="34" charset="0"/>
                <a:ea typeface="Times New Roman" panose="02020603050405020304" pitchFamily="18" charset="0"/>
              </a:rPr>
              <a:t>Rayé</a:t>
            </a:r>
            <a:r>
              <a:rPr lang="en-US" dirty="0">
                <a:solidFill>
                  <a:srgbClr val="000000"/>
                </a:solidFill>
                <a:latin typeface="Calibri" panose="020F0502020204030204" pitchFamily="34" charset="0"/>
                <a:ea typeface="Times New Roman" panose="02020603050405020304" pitchFamily="18" charset="0"/>
              </a:rPr>
              <a:t>, FCAA </a:t>
            </a:r>
          </a:p>
          <a:p>
            <a:pPr marL="342900" lvl="0" indent="-342900">
              <a:buSzPts val="1000"/>
              <a:buFont typeface="Symbol" panose="05050102010706020507" pitchFamily="18" charset="2"/>
              <a:buChar char=""/>
              <a:tabLst>
                <a:tab pos="457200" algn="l"/>
              </a:tabLst>
            </a:pPr>
            <a:r>
              <a:rPr lang="fr-FR" b="1" dirty="0">
                <a:effectLst/>
                <a:latin typeface="Calibri" panose="020F0502020204030204" pitchFamily="34" charset="0"/>
                <a:ea typeface="Times New Roman" panose="02020603050405020304" pitchFamily="18" charset="0"/>
              </a:rPr>
              <a:t>Conclusion </a:t>
            </a:r>
            <a:r>
              <a:rPr lang="fr-FR" dirty="0">
                <a:effectLst/>
                <a:latin typeface="Calibri" panose="020F0502020204030204" pitchFamily="34" charset="0"/>
                <a:ea typeface="Times New Roman" panose="02020603050405020304" pitchFamily="18" charset="0"/>
              </a:rPr>
              <a:t>– Jean-Baptiste </a:t>
            </a:r>
            <a:r>
              <a:rPr lang="fr-FR" dirty="0" err="1">
                <a:effectLst/>
                <a:latin typeface="Calibri" panose="020F0502020204030204" pitchFamily="34" charset="0"/>
                <a:ea typeface="Times New Roman" panose="02020603050405020304" pitchFamily="18" charset="0"/>
              </a:rPr>
              <a:t>Dollé</a:t>
            </a:r>
            <a:r>
              <a:rPr lang="fr-FR" dirty="0">
                <a:effectLst/>
                <a:latin typeface="Calibri" panose="020F0502020204030204" pitchFamily="34" charset="0"/>
                <a:ea typeface="Times New Roman" panose="02020603050405020304" pitchFamily="18" charset="0"/>
              </a:rPr>
              <a:t>, IDELE</a:t>
            </a:r>
            <a:endParaRPr lang="fr-FR"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endParaRPr lang="fr-FR" sz="2400" dirty="0">
              <a:solidFill>
                <a:srgbClr val="000000"/>
              </a:solidFill>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endParaRPr lang="fr-FR" sz="2400" b="1" dirty="0">
              <a:effectLst/>
              <a:latin typeface="Calibri" panose="020F0502020204030204" pitchFamily="34" charset="0"/>
              <a:ea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1955626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6083" y="154192"/>
            <a:ext cx="11572125" cy="946317"/>
          </a:xfrm>
        </p:spPr>
        <p:txBody>
          <a:bodyPr>
            <a:normAutofit/>
          </a:bodyPr>
          <a:lstStyle/>
          <a:p>
            <a:pPr algn="ctr"/>
            <a:r>
              <a:rPr lang="en-US" sz="4000" dirty="0"/>
              <a:t>Raising awareness and capacity building</a:t>
            </a:r>
          </a:p>
        </p:txBody>
      </p:sp>
      <p:sp>
        <p:nvSpPr>
          <p:cNvPr id="3" name="Espace réservé du contenu 2"/>
          <p:cNvSpPr>
            <a:spLocks noGrp="1"/>
          </p:cNvSpPr>
          <p:nvPr>
            <p:ph idx="1"/>
          </p:nvPr>
        </p:nvSpPr>
        <p:spPr>
          <a:xfrm>
            <a:off x="284748" y="1479532"/>
            <a:ext cx="6986910" cy="4697431"/>
          </a:xfrm>
        </p:spPr>
        <p:txBody>
          <a:bodyPr/>
          <a:lstStyle/>
          <a:p>
            <a:pPr>
              <a:spcBef>
                <a:spcPts val="1200"/>
              </a:spcBef>
            </a:pPr>
            <a:r>
              <a:rPr lang="en-US" sz="2400" b="1" i="1" dirty="0"/>
              <a:t>Training sessions for farmers and advisers</a:t>
            </a:r>
          </a:p>
          <a:p>
            <a:pPr>
              <a:spcBef>
                <a:spcPts val="1200"/>
              </a:spcBef>
            </a:pPr>
            <a:r>
              <a:rPr lang="en-US" sz="2400" b="1" i="1" dirty="0"/>
              <a:t>Demonstration actions, peer to peer learning </a:t>
            </a:r>
          </a:p>
          <a:p>
            <a:pPr>
              <a:spcBef>
                <a:spcPts val="1200"/>
              </a:spcBef>
            </a:pPr>
            <a:r>
              <a:rPr lang="en-US" sz="2400" b="1" i="1" dirty="0"/>
              <a:t>Living labs for testing innovative solutions</a:t>
            </a:r>
          </a:p>
          <a:p>
            <a:pPr>
              <a:spcBef>
                <a:spcPts val="1200"/>
              </a:spcBef>
            </a:pPr>
            <a:r>
              <a:rPr lang="en-US" sz="2400" b="1" i="1" dirty="0"/>
              <a:t>Communication tools (conferences, farm open days, press,…)</a:t>
            </a:r>
          </a:p>
          <a:p>
            <a:pPr>
              <a:spcBef>
                <a:spcPts val="1200"/>
              </a:spcBef>
            </a:pPr>
            <a:endParaRPr lang="en-US" sz="2400" b="1" i="1" dirty="0"/>
          </a:p>
        </p:txBody>
      </p:sp>
      <p:pic>
        <p:nvPicPr>
          <p:cNvPr id="6" name="Imag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14249" y="5153801"/>
            <a:ext cx="2739426" cy="1704198"/>
          </a:xfrm>
          <a:prstGeom prst="rect">
            <a:avLst/>
          </a:prstGeom>
        </p:spPr>
      </p:pic>
      <p:pic>
        <p:nvPicPr>
          <p:cNvPr id="8" name="Imag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11582" y="4324469"/>
            <a:ext cx="3484418" cy="2082907"/>
          </a:xfrm>
          <a:prstGeom prst="rect">
            <a:avLst/>
          </a:prstGeom>
        </p:spPr>
      </p:pic>
      <p:pic>
        <p:nvPicPr>
          <p:cNvPr id="7" name="Imag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76185" y="6466212"/>
            <a:ext cx="497681" cy="35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03631" y="6455495"/>
            <a:ext cx="35004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E1999D53-53D3-4A1F-4CD7-F03BE48047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82222" y="1308387"/>
            <a:ext cx="4685605" cy="2861314"/>
          </a:xfrm>
          <a:prstGeom prst="rect">
            <a:avLst/>
          </a:prstGeom>
        </p:spPr>
      </p:pic>
    </p:spTree>
    <p:extLst>
      <p:ext uri="{BB962C8B-B14F-4D97-AF65-F5344CB8AC3E}">
        <p14:creationId xmlns:p14="http://schemas.microsoft.com/office/powerpoint/2010/main" val="1690948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198" y="147645"/>
            <a:ext cx="11572125" cy="946317"/>
          </a:xfrm>
        </p:spPr>
        <p:txBody>
          <a:bodyPr>
            <a:normAutofit fontScale="90000"/>
          </a:bodyPr>
          <a:lstStyle/>
          <a:p>
            <a:pPr algn="ctr"/>
            <a:r>
              <a:rPr lang="en-US" dirty="0"/>
              <a:t>Climate and other issues </a:t>
            </a:r>
            <a:br>
              <a:rPr lang="en-US" dirty="0"/>
            </a:br>
            <a:r>
              <a:rPr lang="en-US" dirty="0"/>
              <a:t>i.e. considering sustainability issues</a:t>
            </a:r>
          </a:p>
        </p:txBody>
      </p:sp>
      <p:sp>
        <p:nvSpPr>
          <p:cNvPr id="5" name="Espace réservé du numéro de diapositive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06BB5E-6CA2-4A75-B7B9-32881BEBFFCD}" type="slidenum">
              <a:rPr kumimoji="0" lang="fr-FR" sz="1800" b="0" i="0" u="none" strike="noStrike" kern="1200" cap="none" spc="0" normalizeH="0" baseline="0" noProof="0" smtClean="0">
                <a:ln>
                  <a:noFill/>
                </a:ln>
                <a:solidFill>
                  <a:srgbClr val="7F70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fr-FR" sz="1800" b="0" i="0" u="none" strike="noStrike" kern="1200" cap="none" spc="0" normalizeH="0" baseline="0" noProof="0" dirty="0">
              <a:ln>
                <a:noFill/>
              </a:ln>
              <a:solidFill>
                <a:srgbClr val="7F7042"/>
              </a:solidFill>
              <a:effectLst/>
              <a:uLnTx/>
              <a:uFillTx/>
              <a:latin typeface="Calibri" panose="020F0502020204030204"/>
              <a:ea typeface="+mn-ea"/>
              <a:cs typeface="+mn-cs"/>
            </a:endParaRPr>
          </a:p>
        </p:txBody>
      </p:sp>
      <p:pic>
        <p:nvPicPr>
          <p:cNvPr id="30" name="Imag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63997" y="6360202"/>
            <a:ext cx="1771693" cy="428167"/>
          </a:xfrm>
          <a:prstGeom prst="rect">
            <a:avLst/>
          </a:prstGeom>
          <a:noFill/>
          <a:ln w="9525">
            <a:noFill/>
            <a:miter lim="800000"/>
            <a:headEnd/>
            <a:tailEnd/>
          </a:ln>
        </p:spPr>
      </p:pic>
      <p:sp>
        <p:nvSpPr>
          <p:cNvPr id="33" name="ZoneTexte 32">
            <a:extLst>
              <a:ext uri="{FF2B5EF4-FFF2-40B4-BE49-F238E27FC236}">
                <a16:creationId xmlns:a16="http://schemas.microsoft.com/office/drawing/2014/main" id="{10923659-6929-FE08-8C11-7D6B9A6D94A8}"/>
              </a:ext>
            </a:extLst>
          </p:cNvPr>
          <p:cNvSpPr txBox="1"/>
          <p:nvPr/>
        </p:nvSpPr>
        <p:spPr>
          <a:xfrm>
            <a:off x="8629962" y="3733052"/>
            <a:ext cx="18074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Adaptation to CC</a:t>
            </a:r>
          </a:p>
        </p:txBody>
      </p:sp>
      <p:graphicFrame>
        <p:nvGraphicFramePr>
          <p:cNvPr id="65" name="Graphique 64">
            <a:extLst>
              <a:ext uri="{FF2B5EF4-FFF2-40B4-BE49-F238E27FC236}">
                <a16:creationId xmlns:a16="http://schemas.microsoft.com/office/drawing/2014/main" id="{846F7CEA-E207-5530-810E-697C3F0CE743}"/>
              </a:ext>
            </a:extLst>
          </p:cNvPr>
          <p:cNvGraphicFramePr>
            <a:graphicFrameLocks/>
          </p:cNvGraphicFramePr>
          <p:nvPr/>
        </p:nvGraphicFramePr>
        <p:xfrm>
          <a:off x="-10238" y="4018428"/>
          <a:ext cx="4383405" cy="2857500"/>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6448AD51-1FFD-E4AF-A420-0DDB6D350C5D}"/>
              </a:ext>
            </a:extLst>
          </p:cNvPr>
          <p:cNvSpPr txBox="1"/>
          <p:nvPr/>
        </p:nvSpPr>
        <p:spPr>
          <a:xfrm>
            <a:off x="1127851" y="6419037"/>
            <a:ext cx="18410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8 300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dairy</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farms</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6" name="Groupe 65">
            <a:extLst>
              <a:ext uri="{FF2B5EF4-FFF2-40B4-BE49-F238E27FC236}">
                <a16:creationId xmlns:a16="http://schemas.microsoft.com/office/drawing/2014/main" id="{B20D535B-9AEF-40B6-1B9E-9EB5FD5AC726}"/>
              </a:ext>
            </a:extLst>
          </p:cNvPr>
          <p:cNvGrpSpPr/>
          <p:nvPr/>
        </p:nvGrpSpPr>
        <p:grpSpPr>
          <a:xfrm>
            <a:off x="3470913" y="1396381"/>
            <a:ext cx="8521767" cy="3782833"/>
            <a:chOff x="76798" y="1229207"/>
            <a:chExt cx="8521767" cy="3782833"/>
          </a:xfrm>
        </p:grpSpPr>
        <p:grpSp>
          <p:nvGrpSpPr>
            <p:cNvPr id="3" name="Groupe 2">
              <a:extLst>
                <a:ext uri="{FF2B5EF4-FFF2-40B4-BE49-F238E27FC236}">
                  <a16:creationId xmlns:a16="http://schemas.microsoft.com/office/drawing/2014/main" id="{4B105A06-D77A-A576-A84B-E99AA10EAB32}"/>
                </a:ext>
              </a:extLst>
            </p:cNvPr>
            <p:cNvGrpSpPr/>
            <p:nvPr/>
          </p:nvGrpSpPr>
          <p:grpSpPr>
            <a:xfrm>
              <a:off x="76798" y="1229207"/>
              <a:ext cx="8521767" cy="3782833"/>
              <a:chOff x="1829527" y="2048932"/>
              <a:chExt cx="8521767" cy="3782833"/>
            </a:xfrm>
          </p:grpSpPr>
          <p:sp>
            <p:nvSpPr>
              <p:cNvPr id="4" name="Text Box 5">
                <a:extLst>
                  <a:ext uri="{FF2B5EF4-FFF2-40B4-BE49-F238E27FC236}">
                    <a16:creationId xmlns:a16="http://schemas.microsoft.com/office/drawing/2014/main" id="{9FBF3283-06B8-5916-FAE3-CEA2BCC99EEA}"/>
                  </a:ext>
                </a:extLst>
              </p:cNvPr>
              <p:cNvSpPr txBox="1">
                <a:spLocks noChangeArrowheads="1"/>
              </p:cNvSpPr>
              <p:nvPr/>
            </p:nvSpPr>
            <p:spPr bwMode="auto">
              <a:xfrm>
                <a:off x="3808458" y="2652579"/>
                <a:ext cx="1344920" cy="55399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4546A"/>
                    </a:solidFill>
                    <a:effectLst/>
                    <a:uLnTx/>
                    <a:uFillTx/>
                    <a:latin typeface="Calibri Light" panose="020F0302020204030204"/>
                    <a:ea typeface="+mn-ea"/>
                    <a:cs typeface="+mn-cs"/>
                  </a:rPr>
                  <a:t>Climate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4546A"/>
                    </a:solidFill>
                    <a:effectLst/>
                    <a:uLnTx/>
                    <a:uFillTx/>
                    <a:latin typeface="Calibri Light" panose="020F0302020204030204"/>
                    <a:ea typeface="+mn-ea"/>
                    <a:cs typeface="+mn-cs"/>
                  </a:rPr>
                  <a:t>Air </a:t>
                </a:r>
                <a:r>
                  <a:rPr kumimoji="0" lang="fr-FR" sz="1500" b="1" i="0" u="none" strike="noStrike" kern="1200" cap="none" spc="0" normalizeH="0" baseline="0" noProof="0" dirty="0" err="1">
                    <a:ln>
                      <a:noFill/>
                    </a:ln>
                    <a:solidFill>
                      <a:srgbClr val="44546A"/>
                    </a:solidFill>
                    <a:effectLst/>
                    <a:uLnTx/>
                    <a:uFillTx/>
                    <a:latin typeface="Calibri Light" panose="020F0302020204030204"/>
                    <a:ea typeface="+mn-ea"/>
                    <a:cs typeface="+mn-cs"/>
                  </a:rPr>
                  <a:t>quality</a:t>
                </a:r>
                <a:endParaRPr kumimoji="0" lang="fr-FR" sz="1500" b="1" i="0" u="none" strike="noStrike" kern="1200" cap="none" spc="0" normalizeH="0" baseline="0" noProof="0" dirty="0">
                  <a:ln>
                    <a:noFill/>
                  </a:ln>
                  <a:solidFill>
                    <a:srgbClr val="44546A"/>
                  </a:solidFill>
                  <a:effectLst/>
                  <a:uLnTx/>
                  <a:uFillTx/>
                  <a:latin typeface="Calibri Light" panose="020F0302020204030204"/>
                  <a:ea typeface="+mn-ea"/>
                  <a:cs typeface="+mn-cs"/>
                </a:endParaRPr>
              </a:p>
            </p:txBody>
          </p:sp>
          <p:sp>
            <p:nvSpPr>
              <p:cNvPr id="29" name="Text Box 7">
                <a:extLst>
                  <a:ext uri="{FF2B5EF4-FFF2-40B4-BE49-F238E27FC236}">
                    <a16:creationId xmlns:a16="http://schemas.microsoft.com/office/drawing/2014/main" id="{1AF1206E-E9D0-8D09-2C4F-42CBC96DD4E3}"/>
                  </a:ext>
                </a:extLst>
              </p:cNvPr>
              <p:cNvSpPr txBox="1">
                <a:spLocks noChangeArrowheads="1"/>
              </p:cNvSpPr>
              <p:nvPr/>
            </p:nvSpPr>
            <p:spPr bwMode="auto">
              <a:xfrm>
                <a:off x="4163840" y="5351726"/>
                <a:ext cx="432940" cy="300082"/>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50" b="1" i="0" u="none" strike="noStrike" kern="1200" cap="none" spc="0" normalizeH="0" baseline="0" noProof="0" dirty="0">
                    <a:ln>
                      <a:noFill/>
                    </a:ln>
                    <a:solidFill>
                      <a:srgbClr val="44546A"/>
                    </a:solidFill>
                    <a:effectLst/>
                    <a:uLnTx/>
                    <a:uFillTx/>
                    <a:latin typeface="Calibri Light" panose="020F0302020204030204"/>
                    <a:ea typeface="+mn-ea"/>
                    <a:cs typeface="+mn-cs"/>
                  </a:rPr>
                  <a:t>Eau</a:t>
                </a:r>
              </a:p>
            </p:txBody>
          </p:sp>
          <p:sp>
            <p:nvSpPr>
              <p:cNvPr id="35" name="Line 50">
                <a:extLst>
                  <a:ext uri="{FF2B5EF4-FFF2-40B4-BE49-F238E27FC236}">
                    <a16:creationId xmlns:a16="http://schemas.microsoft.com/office/drawing/2014/main" id="{9E8E665A-4A4E-C780-BD87-A330B627350F}"/>
                  </a:ext>
                </a:extLst>
              </p:cNvPr>
              <p:cNvSpPr>
                <a:spLocks noChangeShapeType="1"/>
              </p:cNvSpPr>
              <p:nvPr/>
            </p:nvSpPr>
            <p:spPr bwMode="auto">
              <a:xfrm flipV="1">
                <a:off x="4535091" y="3072871"/>
                <a:ext cx="0" cy="469106"/>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1" i="0" u="none" strike="noStrike" kern="1200" cap="none" spc="0" normalizeH="0" baseline="0" noProof="0">
                  <a:ln>
                    <a:noFill/>
                  </a:ln>
                  <a:solidFill>
                    <a:srgbClr val="336600"/>
                  </a:solidFill>
                  <a:effectLst/>
                  <a:uLnTx/>
                  <a:uFillTx/>
                  <a:latin typeface="Calibri Light" panose="020F0302020204030204"/>
                  <a:ea typeface="+mn-ea"/>
                  <a:cs typeface="+mn-cs"/>
                </a:endParaRPr>
              </a:p>
            </p:txBody>
          </p:sp>
          <p:sp>
            <p:nvSpPr>
              <p:cNvPr id="36" name="Line 51">
                <a:extLst>
                  <a:ext uri="{FF2B5EF4-FFF2-40B4-BE49-F238E27FC236}">
                    <a16:creationId xmlns:a16="http://schemas.microsoft.com/office/drawing/2014/main" id="{805AE435-36C3-C3F0-F00E-383AF56ADF42}"/>
                  </a:ext>
                </a:extLst>
              </p:cNvPr>
              <p:cNvSpPr>
                <a:spLocks noChangeShapeType="1"/>
              </p:cNvSpPr>
              <p:nvPr/>
            </p:nvSpPr>
            <p:spPr bwMode="auto">
              <a:xfrm flipH="1">
                <a:off x="3243263" y="3918214"/>
                <a:ext cx="742950" cy="0"/>
              </a:xfrm>
              <a:prstGeom prst="line">
                <a:avLst/>
              </a:prstGeom>
              <a:noFill/>
              <a:ln w="2857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1" i="0" u="none" strike="noStrike" kern="1200" cap="none" spc="0" normalizeH="0" baseline="0" noProof="0">
                  <a:ln>
                    <a:noFill/>
                  </a:ln>
                  <a:solidFill>
                    <a:srgbClr val="336600"/>
                  </a:solidFill>
                  <a:effectLst/>
                  <a:uLnTx/>
                  <a:uFillTx/>
                  <a:latin typeface="Calibri Light" panose="020F0302020204030204"/>
                  <a:ea typeface="+mn-ea"/>
                  <a:cs typeface="+mn-cs"/>
                </a:endParaRPr>
              </a:p>
            </p:txBody>
          </p:sp>
          <p:sp>
            <p:nvSpPr>
              <p:cNvPr id="38" name="Line 53">
                <a:extLst>
                  <a:ext uri="{FF2B5EF4-FFF2-40B4-BE49-F238E27FC236}">
                    <a16:creationId xmlns:a16="http://schemas.microsoft.com/office/drawing/2014/main" id="{6BF73A79-D1B8-BDF8-B428-0E6FA461F834}"/>
                  </a:ext>
                </a:extLst>
              </p:cNvPr>
              <p:cNvSpPr>
                <a:spLocks noChangeShapeType="1"/>
              </p:cNvSpPr>
              <p:nvPr/>
            </p:nvSpPr>
            <p:spPr bwMode="auto">
              <a:xfrm flipH="1" flipV="1">
                <a:off x="4530329" y="4270640"/>
                <a:ext cx="4763" cy="404813"/>
              </a:xfrm>
              <a:prstGeom prst="line">
                <a:avLst/>
              </a:prstGeom>
              <a:noFill/>
              <a:ln w="28575">
                <a:solidFill>
                  <a:schemeClr val="tx1"/>
                </a:solidFill>
                <a:round/>
                <a:headEnd type="triangle" w="med" len="me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1" i="0" u="none" strike="noStrike" kern="1200" cap="none" spc="0" normalizeH="0" baseline="0" noProof="0">
                  <a:ln>
                    <a:noFill/>
                  </a:ln>
                  <a:solidFill>
                    <a:srgbClr val="336600"/>
                  </a:solidFill>
                  <a:effectLst/>
                  <a:uLnTx/>
                  <a:uFillTx/>
                  <a:latin typeface="Calibri Light" panose="020F0302020204030204"/>
                  <a:ea typeface="+mn-ea"/>
                  <a:cs typeface="+mn-cs"/>
                </a:endParaRPr>
              </a:p>
            </p:txBody>
          </p:sp>
          <p:sp>
            <p:nvSpPr>
              <p:cNvPr id="39" name="Rectangle à coins arrondis 14">
                <a:extLst>
                  <a:ext uri="{FF2B5EF4-FFF2-40B4-BE49-F238E27FC236}">
                    <a16:creationId xmlns:a16="http://schemas.microsoft.com/office/drawing/2014/main" id="{9D411A3C-E6EE-612A-5E38-0271BDE11AA0}"/>
                  </a:ext>
                </a:extLst>
              </p:cNvPr>
              <p:cNvSpPr/>
              <p:nvPr/>
            </p:nvSpPr>
            <p:spPr>
              <a:xfrm>
                <a:off x="5444729" y="2152518"/>
                <a:ext cx="888206" cy="20002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GHG</a:t>
                </a:r>
                <a:endPar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 name="Image 39" descr="air.jpg">
                <a:extLst>
                  <a:ext uri="{FF2B5EF4-FFF2-40B4-BE49-F238E27FC236}">
                    <a16:creationId xmlns:a16="http://schemas.microsoft.com/office/drawing/2014/main" id="{0BFF2925-D298-E850-C168-0E9390C13E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9694" y="2095932"/>
                <a:ext cx="944646" cy="630147"/>
              </a:xfrm>
              <a:prstGeom prst="rect">
                <a:avLst/>
              </a:prstGeom>
              <a:ln>
                <a:noFill/>
              </a:ln>
              <a:effectLst>
                <a:softEdge rad="112500"/>
              </a:effectLst>
            </p:spPr>
          </p:pic>
          <p:pic>
            <p:nvPicPr>
              <p:cNvPr id="41" name="Image 40" descr="haies paysages.jpg">
                <a:extLst>
                  <a:ext uri="{FF2B5EF4-FFF2-40B4-BE49-F238E27FC236}">
                    <a16:creationId xmlns:a16="http://schemas.microsoft.com/office/drawing/2014/main" id="{20CA1993-1A96-CC1C-CB67-6427675B0B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9527" y="3294717"/>
                <a:ext cx="1172103" cy="1017640"/>
              </a:xfrm>
              <a:prstGeom prst="rect">
                <a:avLst/>
              </a:prstGeom>
              <a:ln>
                <a:noFill/>
              </a:ln>
              <a:effectLst>
                <a:softEdge rad="112500"/>
              </a:effectLst>
            </p:spPr>
          </p:pic>
          <p:sp>
            <p:nvSpPr>
              <p:cNvPr id="42" name="Text Box 49">
                <a:extLst>
                  <a:ext uri="{FF2B5EF4-FFF2-40B4-BE49-F238E27FC236}">
                    <a16:creationId xmlns:a16="http://schemas.microsoft.com/office/drawing/2014/main" id="{F1699AF0-B325-5098-6742-8AE64A20F3B5}"/>
                  </a:ext>
                </a:extLst>
              </p:cNvPr>
              <p:cNvSpPr txBox="1">
                <a:spLocks noChangeArrowheads="1"/>
              </p:cNvSpPr>
              <p:nvPr/>
            </p:nvSpPr>
            <p:spPr bwMode="auto">
              <a:xfrm>
                <a:off x="2826643" y="3520546"/>
                <a:ext cx="833241" cy="3231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err="1">
                    <a:ln>
                      <a:noFill/>
                    </a:ln>
                    <a:solidFill>
                      <a:srgbClr val="44546A"/>
                    </a:solidFill>
                    <a:effectLst/>
                    <a:uLnTx/>
                    <a:uFillTx/>
                    <a:latin typeface="Calibri Light" panose="020F0302020204030204"/>
                    <a:ea typeface="+mn-ea"/>
                    <a:cs typeface="+mn-cs"/>
                  </a:rPr>
                  <a:t>Territory</a:t>
                </a:r>
                <a:endParaRPr kumimoji="0" lang="fr-FR" sz="1500" b="1" i="0" u="none" strike="noStrike" kern="1200" cap="none" spc="0" normalizeH="0" baseline="0" noProof="0" dirty="0">
                  <a:ln>
                    <a:noFill/>
                  </a:ln>
                  <a:solidFill>
                    <a:srgbClr val="44546A"/>
                  </a:solidFill>
                  <a:effectLst/>
                  <a:uLnTx/>
                  <a:uFillTx/>
                  <a:latin typeface="Calibri Light" panose="020F0302020204030204"/>
                  <a:ea typeface="+mn-ea"/>
                  <a:cs typeface="+mn-cs"/>
                </a:endParaRPr>
              </a:p>
            </p:txBody>
          </p:sp>
          <p:sp>
            <p:nvSpPr>
              <p:cNvPr id="43" name="Rectangle à coins arrondis 23">
                <a:extLst>
                  <a:ext uri="{FF2B5EF4-FFF2-40B4-BE49-F238E27FC236}">
                    <a16:creationId xmlns:a16="http://schemas.microsoft.com/office/drawing/2014/main" id="{74E905C7-EE83-0794-3E20-FEFC48B6B7D5}"/>
                  </a:ext>
                </a:extLst>
              </p:cNvPr>
              <p:cNvSpPr/>
              <p:nvPr/>
            </p:nvSpPr>
            <p:spPr>
              <a:xfrm>
                <a:off x="2150270" y="3051440"/>
                <a:ext cx="1120379" cy="250031"/>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Biodiversity</a:t>
                </a:r>
                <a:endPar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Picture 7">
                <a:extLst>
                  <a:ext uri="{FF2B5EF4-FFF2-40B4-BE49-F238E27FC236}">
                    <a16:creationId xmlns:a16="http://schemas.microsoft.com/office/drawing/2014/main" id="{933C36F4-FEF9-7CD6-B3DC-2C8F68558CE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37614" y="3964140"/>
                <a:ext cx="985505" cy="865521"/>
              </a:xfrm>
              <a:prstGeom prst="rect">
                <a:avLst/>
              </a:prstGeom>
              <a:ln>
                <a:noFill/>
              </a:ln>
              <a:effectLst>
                <a:softEdge rad="112500"/>
              </a:effectLst>
            </p:spPr>
          </p:pic>
          <p:pic>
            <p:nvPicPr>
              <p:cNvPr id="45" name="Picture 23" descr="http://www.wallfizz.com/nature/fleuve-et-riviere/2732-plaine-verte-et-cours-d-eau-WallFizz.jpg">
                <a:extLst>
                  <a:ext uri="{FF2B5EF4-FFF2-40B4-BE49-F238E27FC236}">
                    <a16:creationId xmlns:a16="http://schemas.microsoft.com/office/drawing/2014/main" id="{F4786980-DDAA-ED8E-5906-E7612CFFC6B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75372" y="4848463"/>
                <a:ext cx="1475552" cy="921544"/>
              </a:xfrm>
              <a:prstGeom prst="rect">
                <a:avLst/>
              </a:prstGeom>
              <a:ln>
                <a:noFill/>
              </a:ln>
              <a:effectLst>
                <a:softEdge rad="112500"/>
              </a:effectLst>
            </p:spPr>
          </p:pic>
          <p:sp>
            <p:nvSpPr>
              <p:cNvPr id="46" name="Rectangle à coins arrondis 28">
                <a:extLst>
                  <a:ext uri="{FF2B5EF4-FFF2-40B4-BE49-F238E27FC236}">
                    <a16:creationId xmlns:a16="http://schemas.microsoft.com/office/drawing/2014/main" id="{BAF913EB-1B97-D6B9-01C6-FCDB7B9CB208}"/>
                  </a:ext>
                </a:extLst>
              </p:cNvPr>
              <p:cNvSpPr/>
              <p:nvPr/>
            </p:nvSpPr>
            <p:spPr>
              <a:xfrm>
                <a:off x="2639616" y="5062405"/>
                <a:ext cx="1139428" cy="205979"/>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Eutrophication</a:t>
                </a:r>
                <a:endPar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 Box 48">
                <a:extLst>
                  <a:ext uri="{FF2B5EF4-FFF2-40B4-BE49-F238E27FC236}">
                    <a16:creationId xmlns:a16="http://schemas.microsoft.com/office/drawing/2014/main" id="{92A3BC72-F230-ACB2-4D1B-8147698BFB09}"/>
                  </a:ext>
                </a:extLst>
              </p:cNvPr>
              <p:cNvSpPr txBox="1">
                <a:spLocks noChangeArrowheads="1"/>
              </p:cNvSpPr>
              <p:nvPr/>
            </p:nvSpPr>
            <p:spPr bwMode="auto">
              <a:xfrm>
                <a:off x="3842148" y="4613540"/>
                <a:ext cx="1327547" cy="32316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4546A"/>
                    </a:solidFill>
                    <a:effectLst/>
                    <a:uLnTx/>
                    <a:uFillTx/>
                    <a:latin typeface="Calibri Light" panose="020F0302020204030204"/>
                    <a:ea typeface="+mn-ea"/>
                    <a:cs typeface="+mn-cs"/>
                  </a:rPr>
                  <a:t>Water </a:t>
                </a:r>
              </a:p>
            </p:txBody>
          </p:sp>
          <p:pic>
            <p:nvPicPr>
              <p:cNvPr id="48" name="Picture 9" descr="http://www.lestrem-nature.org/dessin12.jpg">
                <a:extLst>
                  <a:ext uri="{FF2B5EF4-FFF2-40B4-BE49-F238E27FC236}">
                    <a16:creationId xmlns:a16="http://schemas.microsoft.com/office/drawing/2014/main" id="{FD722C35-6C03-7B3F-DD0E-3CF7F83169C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21042" y="2053329"/>
                <a:ext cx="1059833" cy="652357"/>
              </a:xfrm>
              <a:prstGeom prst="rect">
                <a:avLst/>
              </a:prstGeom>
              <a:noFill/>
              <a:ln>
                <a:noFill/>
              </a:ln>
              <a:effectLst>
                <a:softEdge rad="101600"/>
              </a:effectLst>
            </p:spPr>
          </p:pic>
          <p:pic>
            <p:nvPicPr>
              <p:cNvPr id="49" name="Image 2">
                <a:extLst>
                  <a:ext uri="{FF2B5EF4-FFF2-40B4-BE49-F238E27FC236}">
                    <a16:creationId xmlns:a16="http://schemas.microsoft.com/office/drawing/2014/main" id="{57F553E3-DD45-719C-5D47-15424FC564A4}"/>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960753" y="3520546"/>
                <a:ext cx="1125141" cy="83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Ellipse 49">
                <a:extLst>
                  <a:ext uri="{FF2B5EF4-FFF2-40B4-BE49-F238E27FC236}">
                    <a16:creationId xmlns:a16="http://schemas.microsoft.com/office/drawing/2014/main" id="{704C8928-DEBC-D147-1EF2-C6387F6F16B3}"/>
                  </a:ext>
                </a:extLst>
              </p:cNvPr>
              <p:cNvSpPr/>
              <p:nvPr/>
            </p:nvSpPr>
            <p:spPr>
              <a:xfrm>
                <a:off x="5667925" y="2048932"/>
                <a:ext cx="4025504" cy="3470672"/>
              </a:xfrm>
              <a:prstGeom prst="ellipse">
                <a:avLst/>
              </a:prstGeom>
              <a:noFill/>
              <a:ln w="1238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Image 8">
                <a:extLst>
                  <a:ext uri="{FF2B5EF4-FFF2-40B4-BE49-F238E27FC236}">
                    <a16:creationId xmlns:a16="http://schemas.microsoft.com/office/drawing/2014/main" id="{799CFBF0-8BFD-46DE-DCAD-D7340B3C04B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bwMode="auto">
              <a:xfrm>
                <a:off x="8832056" y="2599001"/>
                <a:ext cx="1519238" cy="7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age 8">
                <a:extLst>
                  <a:ext uri="{FF2B5EF4-FFF2-40B4-BE49-F238E27FC236}">
                    <a16:creationId xmlns:a16="http://schemas.microsoft.com/office/drawing/2014/main" id="{76141F7C-F0BB-49E8-684D-5FAA4CB7A2C8}"/>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798719" y="4353983"/>
                <a:ext cx="142756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à coins arrondis 17">
                <a:extLst>
                  <a:ext uri="{FF2B5EF4-FFF2-40B4-BE49-F238E27FC236}">
                    <a16:creationId xmlns:a16="http://schemas.microsoft.com/office/drawing/2014/main" id="{BE6CEA8A-8A57-32EF-9E27-5887C37024FD}"/>
                  </a:ext>
                </a:extLst>
              </p:cNvPr>
              <p:cNvSpPr/>
              <p:nvPr/>
            </p:nvSpPr>
            <p:spPr>
              <a:xfrm>
                <a:off x="5261726" y="3116489"/>
                <a:ext cx="1113872" cy="20002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Carbon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removal</a:t>
                </a:r>
                <a:endPar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4" name="Image 53" descr="sol.jpg">
                <a:extLst>
                  <a:ext uri="{FF2B5EF4-FFF2-40B4-BE49-F238E27FC236}">
                    <a16:creationId xmlns:a16="http://schemas.microsoft.com/office/drawing/2014/main" id="{7915E29C-D054-EC3F-F453-5720708F35D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90650" y="3426065"/>
                <a:ext cx="1091160" cy="851500"/>
              </a:xfrm>
              <a:prstGeom prst="rect">
                <a:avLst/>
              </a:prstGeom>
              <a:ln>
                <a:noFill/>
              </a:ln>
              <a:effectLst>
                <a:softEdge rad="112500"/>
              </a:effectLst>
            </p:spPr>
          </p:pic>
          <p:sp>
            <p:nvSpPr>
              <p:cNvPr id="55" name="Rectangle à coins arrondis 27">
                <a:extLst>
                  <a:ext uri="{FF2B5EF4-FFF2-40B4-BE49-F238E27FC236}">
                    <a16:creationId xmlns:a16="http://schemas.microsoft.com/office/drawing/2014/main" id="{E27DA5A4-A7E4-2F8A-DECD-315FA5B9FB37}"/>
                  </a:ext>
                </a:extLst>
              </p:cNvPr>
              <p:cNvSpPr/>
              <p:nvPr/>
            </p:nvSpPr>
            <p:spPr>
              <a:xfrm>
                <a:off x="5556649" y="4270639"/>
                <a:ext cx="954881" cy="20814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Soils</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fertility</a:t>
                </a:r>
                <a:endPar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 Box 48">
                <a:extLst>
                  <a:ext uri="{FF2B5EF4-FFF2-40B4-BE49-F238E27FC236}">
                    <a16:creationId xmlns:a16="http://schemas.microsoft.com/office/drawing/2014/main" id="{FD0C270C-426E-92A2-3831-E3B15D219366}"/>
                  </a:ext>
                </a:extLst>
              </p:cNvPr>
              <p:cNvSpPr txBox="1">
                <a:spLocks noChangeArrowheads="1"/>
              </p:cNvSpPr>
              <p:nvPr/>
            </p:nvSpPr>
            <p:spPr bwMode="auto">
              <a:xfrm>
                <a:off x="5219701" y="3488399"/>
                <a:ext cx="686991" cy="323165"/>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err="1">
                    <a:ln>
                      <a:noFill/>
                    </a:ln>
                    <a:solidFill>
                      <a:srgbClr val="44546A"/>
                    </a:solidFill>
                    <a:effectLst/>
                    <a:uLnTx/>
                    <a:uFillTx/>
                    <a:latin typeface="Calibri Light" panose="020F0302020204030204"/>
                    <a:ea typeface="+mn-ea"/>
                    <a:cs typeface="+mn-cs"/>
                  </a:rPr>
                  <a:t>Soil</a:t>
                </a:r>
                <a:r>
                  <a:rPr kumimoji="0" lang="fr-FR" sz="1500" b="1" i="0" u="none" strike="noStrike" kern="1200" cap="none" spc="0" normalizeH="0" baseline="0" noProof="0" dirty="0">
                    <a:ln>
                      <a:noFill/>
                    </a:ln>
                    <a:solidFill>
                      <a:srgbClr val="44546A"/>
                    </a:solidFill>
                    <a:effectLst/>
                    <a:uLnTx/>
                    <a:uFillTx/>
                    <a:latin typeface="Calibri Light" panose="020F0302020204030204"/>
                    <a:ea typeface="+mn-ea"/>
                    <a:cs typeface="+mn-cs"/>
                  </a:rPr>
                  <a:t> </a:t>
                </a:r>
              </a:p>
            </p:txBody>
          </p:sp>
          <p:pic>
            <p:nvPicPr>
              <p:cNvPr id="57" name="Image 56" descr="eau1.jpg">
                <a:extLst>
                  <a:ext uri="{FF2B5EF4-FFF2-40B4-BE49-F238E27FC236}">
                    <a16:creationId xmlns:a16="http://schemas.microsoft.com/office/drawing/2014/main" id="{7B595645-62C5-20C4-5BB6-6C8A1BB9035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035081" y="4834443"/>
                <a:ext cx="1220063" cy="626807"/>
              </a:xfrm>
              <a:prstGeom prst="rect">
                <a:avLst/>
              </a:prstGeom>
              <a:ln>
                <a:noFill/>
              </a:ln>
              <a:effectLst>
                <a:softEdge rad="112500"/>
              </a:effectLst>
            </p:spPr>
          </p:pic>
          <p:sp>
            <p:nvSpPr>
              <p:cNvPr id="58" name="Rectangle à coins arrondis 16">
                <a:extLst>
                  <a:ext uri="{FF2B5EF4-FFF2-40B4-BE49-F238E27FC236}">
                    <a16:creationId xmlns:a16="http://schemas.microsoft.com/office/drawing/2014/main" id="{57B2990E-14DC-EAB2-1C63-47A78DB17741}"/>
                  </a:ext>
                </a:extLst>
              </p:cNvPr>
              <p:cNvSpPr/>
              <p:nvPr/>
            </p:nvSpPr>
            <p:spPr>
              <a:xfrm>
                <a:off x="5035081" y="5580543"/>
                <a:ext cx="1400175" cy="25122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Water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consumption</a:t>
                </a:r>
                <a:endPar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à coins arrondis 15">
                <a:extLst>
                  <a:ext uri="{FF2B5EF4-FFF2-40B4-BE49-F238E27FC236}">
                    <a16:creationId xmlns:a16="http://schemas.microsoft.com/office/drawing/2014/main" id="{9142D6B0-197E-8081-57CF-7952AA5A1AB0}"/>
                  </a:ext>
                </a:extLst>
              </p:cNvPr>
              <p:cNvSpPr/>
              <p:nvPr/>
            </p:nvSpPr>
            <p:spPr>
              <a:xfrm>
                <a:off x="5481639" y="2531136"/>
                <a:ext cx="981075" cy="25122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Ammonia</a:t>
                </a:r>
                <a:endParaRPr kumimoji="0" lang="fr-FR" sz="105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0" name="Connecteur droit avec flèche 59">
                <a:extLst>
                  <a:ext uri="{FF2B5EF4-FFF2-40B4-BE49-F238E27FC236}">
                    <a16:creationId xmlns:a16="http://schemas.microsoft.com/office/drawing/2014/main" id="{0FB80514-DA6D-71C4-8C7E-7ECCE494E084}"/>
                  </a:ext>
                </a:extLst>
              </p:cNvPr>
              <p:cNvCxnSpPr/>
              <p:nvPr/>
            </p:nvCxnSpPr>
            <p:spPr>
              <a:xfrm>
                <a:off x="8924926" y="2395405"/>
                <a:ext cx="351235" cy="245269"/>
              </a:xfrm>
              <a:prstGeom prst="straightConnector1">
                <a:avLst/>
              </a:prstGeom>
              <a:ln w="1143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B869C7AB-8087-EAA7-F724-DA5173CB19B2}"/>
                  </a:ext>
                </a:extLst>
              </p:cNvPr>
              <p:cNvCxnSpPr/>
              <p:nvPr/>
            </p:nvCxnSpPr>
            <p:spPr>
              <a:xfrm flipH="1">
                <a:off x="9552385" y="4107523"/>
                <a:ext cx="107156" cy="361950"/>
              </a:xfrm>
              <a:prstGeom prst="straightConnector1">
                <a:avLst/>
              </a:prstGeom>
              <a:ln w="1079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7580F42B-4AA0-E8D6-9EC4-9833B413AFE4}"/>
                  </a:ext>
                </a:extLst>
              </p:cNvPr>
              <p:cNvCxnSpPr/>
              <p:nvPr/>
            </p:nvCxnSpPr>
            <p:spPr>
              <a:xfrm flipH="1" flipV="1">
                <a:off x="7016354" y="5413640"/>
                <a:ext cx="350044" cy="105965"/>
              </a:xfrm>
              <a:prstGeom prst="straightConnector1">
                <a:avLst/>
              </a:prstGeom>
              <a:ln w="104775">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E145883C-0EAB-D4D9-2723-D8DD3ED44EF1}"/>
                  </a:ext>
                </a:extLst>
              </p:cNvPr>
              <p:cNvCxnSpPr/>
              <p:nvPr/>
            </p:nvCxnSpPr>
            <p:spPr>
              <a:xfrm flipH="1" flipV="1">
                <a:off x="5869782" y="4539720"/>
                <a:ext cx="246460" cy="308372"/>
              </a:xfrm>
              <a:prstGeom prst="straightConnector1">
                <a:avLst/>
              </a:prstGeom>
              <a:ln w="1143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7" name="Line 52">
                <a:extLst>
                  <a:ext uri="{FF2B5EF4-FFF2-40B4-BE49-F238E27FC236}">
                    <a16:creationId xmlns:a16="http://schemas.microsoft.com/office/drawing/2014/main" id="{284030A0-6F9B-806C-EB44-5C6AD0FD1BB8}"/>
                  </a:ext>
                </a:extLst>
              </p:cNvPr>
              <p:cNvSpPr>
                <a:spLocks noChangeShapeType="1"/>
              </p:cNvSpPr>
              <p:nvPr/>
            </p:nvSpPr>
            <p:spPr bwMode="auto">
              <a:xfrm flipH="1">
                <a:off x="5128572" y="3908689"/>
                <a:ext cx="742950" cy="0"/>
              </a:xfrm>
              <a:prstGeom prst="line">
                <a:avLst/>
              </a:prstGeom>
              <a:noFill/>
              <a:ln w="28575">
                <a:solidFill>
                  <a:schemeClr val="tx1"/>
                </a:solidFill>
                <a:round/>
                <a:headEnd type="triangle" w="med" len="me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0" b="1" i="0" u="none" strike="noStrike" kern="1200" cap="none" spc="0" normalizeH="0" baseline="0" noProof="0">
                  <a:ln>
                    <a:noFill/>
                  </a:ln>
                  <a:solidFill>
                    <a:srgbClr val="336600"/>
                  </a:solidFill>
                  <a:effectLst/>
                  <a:uLnTx/>
                  <a:uFillTx/>
                  <a:latin typeface="Calibri Light" panose="020F0302020204030204"/>
                  <a:ea typeface="+mn-ea"/>
                  <a:cs typeface="+mn-cs"/>
                </a:endParaRPr>
              </a:p>
            </p:txBody>
          </p:sp>
        </p:grpSp>
        <p:pic>
          <p:nvPicPr>
            <p:cNvPr id="64" name="Image 63">
              <a:extLst>
                <a:ext uri="{FF2B5EF4-FFF2-40B4-BE49-F238E27FC236}">
                  <a16:creationId xmlns:a16="http://schemas.microsoft.com/office/drawing/2014/main" id="{A27E408F-E4B6-9FA6-C423-58F4D4EFB02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92184" y="2315761"/>
              <a:ext cx="1626705" cy="1352155"/>
            </a:xfrm>
            <a:prstGeom prst="rect">
              <a:avLst/>
            </a:prstGeom>
          </p:spPr>
        </p:pic>
      </p:grpSp>
    </p:spTree>
    <p:extLst>
      <p:ext uri="{BB962C8B-B14F-4D97-AF65-F5344CB8AC3E}">
        <p14:creationId xmlns:p14="http://schemas.microsoft.com/office/powerpoint/2010/main" val="406068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7830" y="1497069"/>
            <a:ext cx="1129661" cy="1129661"/>
          </a:xfrm>
          <a:prstGeom prst="rect">
            <a:avLst/>
          </a:prstGeom>
        </p:spPr>
      </p:pic>
      <p:sp>
        <p:nvSpPr>
          <p:cNvPr id="2" name="Titre 1">
            <a:extLst>
              <a:ext uri="{FF2B5EF4-FFF2-40B4-BE49-F238E27FC236}">
                <a16:creationId xmlns:a16="http://schemas.microsoft.com/office/drawing/2014/main" id="{138E89B9-E824-AFD9-F198-BE4F50BA20C7}"/>
              </a:ext>
            </a:extLst>
          </p:cNvPr>
          <p:cNvSpPr>
            <a:spLocks noGrp="1"/>
          </p:cNvSpPr>
          <p:nvPr>
            <p:ph type="title"/>
          </p:nvPr>
        </p:nvSpPr>
        <p:spPr>
          <a:xfrm>
            <a:off x="148080" y="439313"/>
            <a:ext cx="11572125" cy="946317"/>
          </a:xfrm>
        </p:spPr>
        <p:txBody>
          <a:bodyPr>
            <a:normAutofit fontScale="90000"/>
          </a:bodyPr>
          <a:lstStyle/>
          <a:p>
            <a:r>
              <a:rPr lang="en-AU" dirty="0"/>
              <a:t>SMRV, </a:t>
            </a:r>
            <a:br>
              <a:rPr lang="en-AU" dirty="0"/>
            </a:br>
            <a:r>
              <a:rPr lang="en-AU" dirty="0"/>
              <a:t>Supporting, Monitoring, Reporting, Verifying</a:t>
            </a:r>
            <a:br>
              <a:rPr lang="en-AU" dirty="0"/>
            </a:br>
            <a:endParaRPr lang="fr-FR" dirty="0"/>
          </a:p>
        </p:txBody>
      </p:sp>
      <p:graphicFrame>
        <p:nvGraphicFramePr>
          <p:cNvPr id="7" name="Espace réservé du contenu 6"/>
          <p:cNvGraphicFramePr>
            <a:graphicFrameLocks noGrp="1"/>
          </p:cNvGraphicFramePr>
          <p:nvPr>
            <p:ph idx="1"/>
          </p:nvPr>
        </p:nvGraphicFramePr>
        <p:xfrm>
          <a:off x="284163" y="1479550"/>
          <a:ext cx="11572875" cy="46974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11762" y="2226838"/>
            <a:ext cx="1129661" cy="1129661"/>
          </a:xfrm>
          <a:prstGeom prst="rect">
            <a:avLst/>
          </a:prstGeom>
        </p:spPr>
      </p:pic>
      <p:pic>
        <p:nvPicPr>
          <p:cNvPr id="11" name="Imag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94676" y="5027021"/>
            <a:ext cx="1129661" cy="1129661"/>
          </a:xfrm>
          <a:prstGeom prst="rect">
            <a:avLst/>
          </a:prstGeom>
        </p:spPr>
      </p:pic>
      <p:pic>
        <p:nvPicPr>
          <p:cNvPr id="13" name="Imag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12855" y="2206976"/>
            <a:ext cx="1129661" cy="1129661"/>
          </a:xfrm>
          <a:prstGeom prst="rect">
            <a:avLst/>
          </a:prstGeom>
        </p:spPr>
      </p:pic>
      <p:pic>
        <p:nvPicPr>
          <p:cNvPr id="16" name="Imag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18761" y="4236029"/>
            <a:ext cx="1129661" cy="1129661"/>
          </a:xfrm>
          <a:prstGeom prst="rect">
            <a:avLst/>
          </a:prstGeom>
        </p:spPr>
      </p:pic>
      <p:sp>
        <p:nvSpPr>
          <p:cNvPr id="17" name="ZoneTexte 16"/>
          <p:cNvSpPr txBox="1"/>
          <p:nvPr/>
        </p:nvSpPr>
        <p:spPr>
          <a:xfrm>
            <a:off x="5469924" y="2564005"/>
            <a:ext cx="129279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Defining baseline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200" b="1"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Audit</a:t>
            </a:r>
          </a:p>
        </p:txBody>
      </p:sp>
      <p:sp>
        <p:nvSpPr>
          <p:cNvPr id="18" name="ZoneTexte 17"/>
          <p:cNvSpPr txBox="1"/>
          <p:nvPr/>
        </p:nvSpPr>
        <p:spPr>
          <a:xfrm>
            <a:off x="6882372" y="3340284"/>
            <a:ext cx="18461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Building up mitigation action plan</a:t>
            </a:r>
          </a:p>
        </p:txBody>
      </p:sp>
      <p:sp>
        <p:nvSpPr>
          <p:cNvPr id="19" name="ZoneTexte 18"/>
          <p:cNvSpPr txBox="1"/>
          <p:nvPr/>
        </p:nvSpPr>
        <p:spPr>
          <a:xfrm>
            <a:off x="7034207" y="5410742"/>
            <a:ext cx="18197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Applying mitigation measures</a:t>
            </a:r>
          </a:p>
        </p:txBody>
      </p:sp>
      <p:sp>
        <p:nvSpPr>
          <p:cNvPr id="20" name="ZoneTexte 19"/>
          <p:cNvSpPr txBox="1"/>
          <p:nvPr/>
        </p:nvSpPr>
        <p:spPr>
          <a:xfrm>
            <a:off x="5203590" y="6105236"/>
            <a:ext cx="195245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Quantifying CO</a:t>
            </a:r>
            <a:r>
              <a:rPr kumimoji="0" lang="en-US" sz="12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reductions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200" b="1"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Audit</a:t>
            </a:r>
          </a:p>
        </p:txBody>
      </p:sp>
      <p:sp>
        <p:nvSpPr>
          <p:cNvPr id="22" name="ZoneTexte 21"/>
          <p:cNvSpPr txBox="1"/>
          <p:nvPr/>
        </p:nvSpPr>
        <p:spPr>
          <a:xfrm>
            <a:off x="3737425" y="5324498"/>
            <a:ext cx="14788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Verifying and certifying the carbon reduction</a:t>
            </a:r>
          </a:p>
        </p:txBody>
      </p:sp>
      <p:grpSp>
        <p:nvGrpSpPr>
          <p:cNvPr id="25" name="Groupe 24"/>
          <p:cNvGrpSpPr/>
          <p:nvPr/>
        </p:nvGrpSpPr>
        <p:grpSpPr>
          <a:xfrm>
            <a:off x="3856959" y="4218880"/>
            <a:ext cx="1143293" cy="1143293"/>
            <a:chOff x="3856959" y="4218880"/>
            <a:chExt cx="1143293" cy="1143293"/>
          </a:xfrm>
        </p:grpSpPr>
        <p:pic>
          <p:nvPicPr>
            <p:cNvPr id="21" name="Imag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56959" y="4218880"/>
              <a:ext cx="1143293" cy="1143293"/>
            </a:xfrm>
            <a:prstGeom prst="rect">
              <a:avLst/>
            </a:prstGeom>
          </p:spPr>
        </p:pic>
        <p:sp>
          <p:nvSpPr>
            <p:cNvPr id="23" name="ZoneTexte 22"/>
            <p:cNvSpPr txBox="1"/>
            <p:nvPr/>
          </p:nvSpPr>
          <p:spPr>
            <a:xfrm rot="20621476">
              <a:off x="4033692" y="4872805"/>
              <a:ext cx="6190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rPr>
                <a:t>tons CO2</a:t>
              </a:r>
            </a:p>
          </p:txBody>
        </p:sp>
      </p:grpSp>
      <p:sp>
        <p:nvSpPr>
          <p:cNvPr id="24" name="ZoneTexte 23"/>
          <p:cNvSpPr txBox="1"/>
          <p:nvPr/>
        </p:nvSpPr>
        <p:spPr>
          <a:xfrm>
            <a:off x="3828144" y="3415788"/>
            <a:ext cx="16287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Paying farmers for carbon reductions</a:t>
            </a:r>
          </a:p>
        </p:txBody>
      </p:sp>
      <p:sp>
        <p:nvSpPr>
          <p:cNvPr id="27" name="Rectangle 26"/>
          <p:cNvSpPr/>
          <p:nvPr/>
        </p:nvSpPr>
        <p:spPr>
          <a:xfrm>
            <a:off x="5018738" y="2272363"/>
            <a:ext cx="475938" cy="470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èche courbée vers la gauche 28"/>
          <p:cNvSpPr/>
          <p:nvPr/>
        </p:nvSpPr>
        <p:spPr>
          <a:xfrm>
            <a:off x="8934145" y="1871904"/>
            <a:ext cx="1353087" cy="4098925"/>
          </a:xfrm>
          <a:prstGeom prst="curved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ZoneTexte 13"/>
          <p:cNvSpPr txBox="1"/>
          <p:nvPr/>
        </p:nvSpPr>
        <p:spPr>
          <a:xfrm>
            <a:off x="9053813" y="3505090"/>
            <a:ext cx="2993295" cy="369332"/>
          </a:xfrm>
          <a:prstGeom prst="rect">
            <a:avLst/>
          </a:prstGeom>
          <a:solidFill>
            <a:schemeClr val="accent6">
              <a:lumMod val="75000"/>
            </a:schemeClr>
          </a:solidFill>
          <a:ln>
            <a:solidFill>
              <a:srgbClr val="5C79B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Farmers’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technical</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support</a:t>
            </a:r>
          </a:p>
        </p:txBody>
      </p:sp>
      <p:sp>
        <p:nvSpPr>
          <p:cNvPr id="30" name="Flèche courbée vers la gauche 29"/>
          <p:cNvSpPr/>
          <p:nvPr/>
        </p:nvSpPr>
        <p:spPr>
          <a:xfrm flipH="1" flipV="1">
            <a:off x="1664194" y="1686904"/>
            <a:ext cx="1473730" cy="4282702"/>
          </a:xfrm>
          <a:prstGeom prst="curved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ZoneTexte 25"/>
          <p:cNvSpPr txBox="1"/>
          <p:nvPr/>
        </p:nvSpPr>
        <p:spPr>
          <a:xfrm>
            <a:off x="820615" y="3505090"/>
            <a:ext cx="1781908" cy="369332"/>
          </a:xfrm>
          <a:prstGeom prst="rect">
            <a:avLst/>
          </a:prstGeom>
          <a:noFill/>
          <a:ln>
            <a:solidFill>
              <a:srgbClr val="5C79B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rPr>
              <a:t>MRV rules</a:t>
            </a:r>
          </a:p>
        </p:txBody>
      </p:sp>
      <p:sp>
        <p:nvSpPr>
          <p:cNvPr id="8" name="Titre 4">
            <a:extLst>
              <a:ext uri="{FF2B5EF4-FFF2-40B4-BE49-F238E27FC236}">
                <a16:creationId xmlns:a16="http://schemas.microsoft.com/office/drawing/2014/main" id="{425A895B-7626-9F3C-24AB-E22EA768B853}"/>
              </a:ext>
            </a:extLst>
          </p:cNvPr>
          <p:cNvSpPr txBox="1">
            <a:spLocks/>
          </p:cNvSpPr>
          <p:nvPr/>
        </p:nvSpPr>
        <p:spPr>
          <a:xfrm>
            <a:off x="922019" y="361171"/>
            <a:ext cx="10515600" cy="830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7F7042"/>
                </a:solidFill>
                <a:latin typeface="Leelawadee" panose="020B0502040204020203" pitchFamily="34" charset="-34"/>
                <a:ea typeface="+mj-ea"/>
                <a:cs typeface="Leelawadee"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3200" b="1" i="0" u="none" strike="noStrike" kern="1200" cap="none" spc="0" normalizeH="0" baseline="0" noProof="0" dirty="0">
              <a:ln>
                <a:noFill/>
              </a:ln>
              <a:solidFill>
                <a:srgbClr val="7F7042"/>
              </a:solidFill>
              <a:effectLst/>
              <a:uLnTx/>
              <a:uFillTx/>
              <a:latin typeface="Leelawadee" panose="020B0502040204020203" pitchFamily="34" charset="-34"/>
              <a:ea typeface="+mj-ea"/>
              <a:cs typeface="Leelawadee" panose="020B0502040204020203" pitchFamily="34" charset="-34"/>
            </a:endParaRPr>
          </a:p>
        </p:txBody>
      </p:sp>
      <p:pic>
        <p:nvPicPr>
          <p:cNvPr id="4" name="Image 3">
            <a:extLst>
              <a:ext uri="{FF2B5EF4-FFF2-40B4-BE49-F238E27FC236}">
                <a16:creationId xmlns:a16="http://schemas.microsoft.com/office/drawing/2014/main" id="{91B7FD9D-3A55-844B-F63B-4567F609283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0897" y="4924350"/>
            <a:ext cx="1183530" cy="424284"/>
          </a:xfrm>
          <a:prstGeom prst="rect">
            <a:avLst/>
          </a:prstGeom>
        </p:spPr>
      </p:pic>
      <p:pic>
        <p:nvPicPr>
          <p:cNvPr id="6" name="Image 5">
            <a:extLst>
              <a:ext uri="{FF2B5EF4-FFF2-40B4-BE49-F238E27FC236}">
                <a16:creationId xmlns:a16="http://schemas.microsoft.com/office/drawing/2014/main" id="{A37F5E64-B6E1-9F08-1C9D-47C3345172D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66115" y="2488345"/>
            <a:ext cx="1065430" cy="431079"/>
          </a:xfrm>
          <a:prstGeom prst="rect">
            <a:avLst/>
          </a:prstGeom>
        </p:spPr>
      </p:pic>
      <p:pic>
        <p:nvPicPr>
          <p:cNvPr id="28" name="Image 27">
            <a:extLst>
              <a:ext uri="{FF2B5EF4-FFF2-40B4-BE49-F238E27FC236}">
                <a16:creationId xmlns:a16="http://schemas.microsoft.com/office/drawing/2014/main" id="{4FAAE2BE-2708-998B-5D24-048906E8E7F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44882" y="2991636"/>
            <a:ext cx="577339" cy="570212"/>
          </a:xfrm>
          <a:prstGeom prst="rect">
            <a:avLst/>
          </a:prstGeom>
        </p:spPr>
      </p:pic>
      <p:pic>
        <p:nvPicPr>
          <p:cNvPr id="32" name="Image 31">
            <a:extLst>
              <a:ext uri="{FF2B5EF4-FFF2-40B4-BE49-F238E27FC236}">
                <a16:creationId xmlns:a16="http://schemas.microsoft.com/office/drawing/2014/main" id="{9412BA42-3619-8342-3B70-878B6D162B5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5828" y="4431510"/>
            <a:ext cx="962773" cy="333150"/>
          </a:xfrm>
          <a:prstGeom prst="rect">
            <a:avLst/>
          </a:prstGeom>
        </p:spPr>
      </p:pic>
      <p:pic>
        <p:nvPicPr>
          <p:cNvPr id="34" name="Image 33">
            <a:extLst>
              <a:ext uri="{FF2B5EF4-FFF2-40B4-BE49-F238E27FC236}">
                <a16:creationId xmlns:a16="http://schemas.microsoft.com/office/drawing/2014/main" id="{F2A4681B-AF93-2510-EF0A-F0387FA755A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47157" y="3729304"/>
            <a:ext cx="508439" cy="559282"/>
          </a:xfrm>
          <a:prstGeom prst="rect">
            <a:avLst/>
          </a:prstGeom>
        </p:spPr>
      </p:pic>
    </p:spTree>
    <p:extLst>
      <p:ext uri="{BB962C8B-B14F-4D97-AF65-F5344CB8AC3E}">
        <p14:creationId xmlns:p14="http://schemas.microsoft.com/office/powerpoint/2010/main" val="1075481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28982" y="155568"/>
            <a:ext cx="9229291" cy="946317"/>
          </a:xfrm>
        </p:spPr>
        <p:txBody>
          <a:bodyPr>
            <a:noAutofit/>
          </a:bodyPr>
          <a:lstStyle/>
          <a:p>
            <a:pPr algn="ctr"/>
            <a:r>
              <a:rPr lang="en-ZA" sz="4000" dirty="0"/>
              <a:t>Coordinating result based </a:t>
            </a:r>
            <a:br>
              <a:rPr lang="en-ZA" sz="4000" dirty="0"/>
            </a:br>
            <a:r>
              <a:rPr lang="en-ZA" sz="4000" dirty="0"/>
              <a:t>and practice based funding sources ?</a:t>
            </a:r>
          </a:p>
        </p:txBody>
      </p:sp>
      <p:sp>
        <p:nvSpPr>
          <p:cNvPr id="7" name="Espace réservé du contenu 1">
            <a:extLst>
              <a:ext uri="{FF2B5EF4-FFF2-40B4-BE49-F238E27FC236}">
                <a16:creationId xmlns:a16="http://schemas.microsoft.com/office/drawing/2014/main" id="{752E7943-EEB6-49A2-93FA-3A673ACA4E04}"/>
              </a:ext>
            </a:extLst>
          </p:cNvPr>
          <p:cNvSpPr txBox="1">
            <a:spLocks/>
          </p:cNvSpPr>
          <p:nvPr/>
        </p:nvSpPr>
        <p:spPr>
          <a:xfrm>
            <a:off x="2718166" y="1774928"/>
            <a:ext cx="3495787" cy="2103909"/>
          </a:xfrm>
          <a:prstGeom prst="rect">
            <a:avLst/>
          </a:prstGeom>
        </p:spPr>
        <p:txBody>
          <a:bodyPr vert="horz" lIns="91440" tIns="45720" rIns="91440" bIns="45720" rtlCol="0" anchor="t">
            <a:norm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Helvetica"/>
            </a:endParaRPr>
          </a:p>
        </p:txBody>
      </p:sp>
      <p:sp>
        <p:nvSpPr>
          <p:cNvPr id="8" name="Espace réservé du contenu 1">
            <a:extLst>
              <a:ext uri="{FF2B5EF4-FFF2-40B4-BE49-F238E27FC236}">
                <a16:creationId xmlns:a16="http://schemas.microsoft.com/office/drawing/2014/main" id="{F37CFEEE-B89E-4FB3-B593-7B9C7E5C84DB}"/>
              </a:ext>
            </a:extLst>
          </p:cNvPr>
          <p:cNvSpPr txBox="1">
            <a:spLocks/>
          </p:cNvSpPr>
          <p:nvPr/>
        </p:nvSpPr>
        <p:spPr>
          <a:xfrm>
            <a:off x="8150389" y="1688975"/>
            <a:ext cx="3359891" cy="804741"/>
          </a:xfrm>
          <a:prstGeom prst="rect">
            <a:avLst/>
          </a:prstGeom>
        </p:spPr>
        <p:txBody>
          <a:bodyPr vert="horz" lIns="91440" tIns="45720" rIns="91440" bIns="45720" rtlCol="0" anchor="t">
            <a:normAutofit/>
          </a:bodyPr>
          <a:lstStyle>
            <a:lvl1pPr marL="342900" indent="-342900" algn="l" defTabSz="914400" rtl="0" eaLnBrk="1" latinLnBrk="0" hangingPunct="1">
              <a:spcBef>
                <a:spcPts val="6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A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à coins arrondis 9">
            <a:extLst>
              <a:ext uri="{FF2B5EF4-FFF2-40B4-BE49-F238E27FC236}">
                <a16:creationId xmlns:a16="http://schemas.microsoft.com/office/drawing/2014/main" id="{F0FD8D8B-DFB0-88F7-51F6-E579796A2301}"/>
              </a:ext>
            </a:extLst>
          </p:cNvPr>
          <p:cNvSpPr/>
          <p:nvPr/>
        </p:nvSpPr>
        <p:spPr>
          <a:xfrm>
            <a:off x="329028" y="3270984"/>
            <a:ext cx="2310727" cy="173428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RISK AVERSION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à coins arrondis 11">
            <a:extLst>
              <a:ext uri="{FF2B5EF4-FFF2-40B4-BE49-F238E27FC236}">
                <a16:creationId xmlns:a16="http://schemas.microsoft.com/office/drawing/2014/main" id="{7C2D5911-6A18-F5CE-229C-B31D1427BD39}"/>
              </a:ext>
            </a:extLst>
          </p:cNvPr>
          <p:cNvSpPr/>
          <p:nvPr/>
        </p:nvSpPr>
        <p:spPr>
          <a:xfrm>
            <a:off x="167368" y="5055470"/>
            <a:ext cx="2611213" cy="156326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INVESTMENTS NEEDED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Image 18">
            <a:extLst>
              <a:ext uri="{FF2B5EF4-FFF2-40B4-BE49-F238E27FC236}">
                <a16:creationId xmlns:a16="http://schemas.microsoft.com/office/drawing/2014/main" id="{64585E66-02F8-9C27-AB2E-77E8DBB228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722" y="3766043"/>
            <a:ext cx="1164676" cy="1139022"/>
          </a:xfrm>
          <a:prstGeom prst="rect">
            <a:avLst/>
          </a:prstGeom>
        </p:spPr>
      </p:pic>
      <p:pic>
        <p:nvPicPr>
          <p:cNvPr id="20" name="Image 19">
            <a:extLst>
              <a:ext uri="{FF2B5EF4-FFF2-40B4-BE49-F238E27FC236}">
                <a16:creationId xmlns:a16="http://schemas.microsoft.com/office/drawing/2014/main" id="{9157EEF8-285F-BDFC-3D09-78BB332AFA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933" y="5436114"/>
            <a:ext cx="1896082" cy="972014"/>
          </a:xfrm>
          <a:prstGeom prst="rect">
            <a:avLst/>
          </a:prstGeom>
        </p:spPr>
      </p:pic>
      <p:sp>
        <p:nvSpPr>
          <p:cNvPr id="22" name="Rectangle à coins arrondis 9">
            <a:extLst>
              <a:ext uri="{FF2B5EF4-FFF2-40B4-BE49-F238E27FC236}">
                <a16:creationId xmlns:a16="http://schemas.microsoft.com/office/drawing/2014/main" id="{AFA775DC-7190-4BA2-1693-3F2D473799CD}"/>
              </a:ext>
            </a:extLst>
          </p:cNvPr>
          <p:cNvSpPr/>
          <p:nvPr/>
        </p:nvSpPr>
        <p:spPr>
          <a:xfrm>
            <a:off x="338343" y="1432737"/>
            <a:ext cx="2310727" cy="173428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SMRV </a:t>
            </a: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costs</a:t>
            </a: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4" name="Diagramme 23">
            <a:extLst>
              <a:ext uri="{FF2B5EF4-FFF2-40B4-BE49-F238E27FC236}">
                <a16:creationId xmlns:a16="http://schemas.microsoft.com/office/drawing/2014/main" id="{985007E1-FAF6-0A71-2292-D3EBC8CDEDFA}"/>
              </a:ext>
            </a:extLst>
          </p:cNvPr>
          <p:cNvGraphicFramePr/>
          <p:nvPr/>
        </p:nvGraphicFramePr>
        <p:xfrm>
          <a:off x="3305222" y="1375159"/>
          <a:ext cx="7800791"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7" name="Image 26">
            <a:extLst>
              <a:ext uri="{FF2B5EF4-FFF2-40B4-BE49-F238E27FC236}">
                <a16:creationId xmlns:a16="http://schemas.microsoft.com/office/drawing/2014/main" id="{BD2EB6A9-9EF9-6C3C-7B01-78A3FFC15552}"/>
              </a:ext>
            </a:extLst>
          </p:cNvPr>
          <p:cNvPicPr>
            <a:picLocks noChangeAspect="1"/>
          </p:cNvPicPr>
          <p:nvPr/>
        </p:nvPicPr>
        <p:blipFill>
          <a:blip r:embed="rId10"/>
          <a:stretch>
            <a:fillRect/>
          </a:stretch>
        </p:blipFill>
        <p:spPr>
          <a:xfrm>
            <a:off x="928982" y="1974596"/>
            <a:ext cx="1064927" cy="1004932"/>
          </a:xfrm>
          <a:prstGeom prst="rect">
            <a:avLst/>
          </a:prstGeom>
        </p:spPr>
      </p:pic>
    </p:spTree>
    <p:extLst>
      <p:ext uri="{BB962C8B-B14F-4D97-AF65-F5344CB8AC3E}">
        <p14:creationId xmlns:p14="http://schemas.microsoft.com/office/powerpoint/2010/main" val="1721769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09769F-D8ED-4726-B055-D4D451A0CEC1}"/>
              </a:ext>
            </a:extLst>
          </p:cNvPr>
          <p:cNvSpPr>
            <a:spLocks noGrp="1"/>
          </p:cNvSpPr>
          <p:nvPr>
            <p:ph type="title"/>
          </p:nvPr>
        </p:nvSpPr>
        <p:spPr>
          <a:xfrm>
            <a:off x="309937" y="217193"/>
            <a:ext cx="11572125" cy="946317"/>
          </a:xfrm>
        </p:spPr>
        <p:txBody>
          <a:bodyPr>
            <a:normAutofit/>
          </a:bodyPr>
          <a:lstStyle/>
          <a:p>
            <a:pPr algn="ctr"/>
            <a:r>
              <a:rPr lang="en-US" sz="4000" dirty="0">
                <a:latin typeface="+mn-lt"/>
              </a:rPr>
              <a:t>The partnership is crucial to success</a:t>
            </a:r>
            <a:endParaRPr lang="en-IE" sz="4000" dirty="0">
              <a:latin typeface="+mn-lt"/>
            </a:endParaRPr>
          </a:p>
        </p:txBody>
      </p:sp>
      <p:graphicFrame>
        <p:nvGraphicFramePr>
          <p:cNvPr id="10" name="Espace réservé du contenu 2">
            <a:extLst>
              <a:ext uri="{FF2B5EF4-FFF2-40B4-BE49-F238E27FC236}">
                <a16:creationId xmlns:a16="http://schemas.microsoft.com/office/drawing/2014/main" id="{0C02856B-65E6-4EC8-AC22-7C5DE3F8BE97}"/>
              </a:ext>
            </a:extLst>
          </p:cNvPr>
          <p:cNvGraphicFramePr>
            <a:graphicFrameLocks noGrp="1"/>
          </p:cNvGraphicFramePr>
          <p:nvPr>
            <p:ph idx="1"/>
          </p:nvPr>
        </p:nvGraphicFramePr>
        <p:xfrm>
          <a:off x="3062533" y="1479550"/>
          <a:ext cx="11572875" cy="4697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a:extLst>
              <a:ext uri="{FF2B5EF4-FFF2-40B4-BE49-F238E27FC236}">
                <a16:creationId xmlns:a16="http://schemas.microsoft.com/office/drawing/2014/main" id="{51B44458-2C84-4A33-B6D9-DEED832920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06BB5E-6CA2-4A75-B7B9-32881BEBFFCD}" type="slidenum">
              <a:rPr kumimoji="0" lang="fr-FR" sz="1800" b="0" i="0" u="none" strike="noStrike" kern="1200" cap="none" spc="0" normalizeH="0" baseline="0" noProof="0" smtClean="0">
                <a:ln>
                  <a:noFill/>
                </a:ln>
                <a:solidFill>
                  <a:srgbClr val="7F70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fr-FR" sz="1800" b="0" i="0" u="none" strike="noStrike" kern="1200" cap="none" spc="0" normalizeH="0" baseline="0" noProof="0" dirty="0">
              <a:ln>
                <a:noFill/>
              </a:ln>
              <a:solidFill>
                <a:srgbClr val="7F7042"/>
              </a:solidFill>
              <a:effectLst/>
              <a:uLnTx/>
              <a:uFillTx/>
              <a:latin typeface="Calibri" panose="020F0502020204030204"/>
              <a:ea typeface="+mn-ea"/>
              <a:cs typeface="+mn-cs"/>
            </a:endParaRPr>
          </a:p>
        </p:txBody>
      </p:sp>
      <p:sp>
        <p:nvSpPr>
          <p:cNvPr id="9" name="Ellipse 8">
            <a:extLst>
              <a:ext uri="{FF2B5EF4-FFF2-40B4-BE49-F238E27FC236}">
                <a16:creationId xmlns:a16="http://schemas.microsoft.com/office/drawing/2014/main" id="{9E091CD5-B875-46A8-9F37-9EE1773685BE}"/>
              </a:ext>
            </a:extLst>
          </p:cNvPr>
          <p:cNvSpPr/>
          <p:nvPr/>
        </p:nvSpPr>
        <p:spPr>
          <a:xfrm>
            <a:off x="7443660" y="3171310"/>
            <a:ext cx="2281757" cy="1154505"/>
          </a:xfrm>
          <a:prstGeom prst="ellipse">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Farmers</a:t>
            </a:r>
          </a:p>
        </p:txBody>
      </p:sp>
      <p:sp>
        <p:nvSpPr>
          <p:cNvPr id="8" name="Espace réservé du contenu 2">
            <a:extLst>
              <a:ext uri="{FF2B5EF4-FFF2-40B4-BE49-F238E27FC236}">
                <a16:creationId xmlns:a16="http://schemas.microsoft.com/office/drawing/2014/main" id="{EC98EABA-31FD-280A-1BCF-843A07C09A55}"/>
              </a:ext>
            </a:extLst>
          </p:cNvPr>
          <p:cNvSpPr txBox="1">
            <a:spLocks/>
          </p:cNvSpPr>
          <p:nvPr/>
        </p:nvSpPr>
        <p:spPr>
          <a:xfrm>
            <a:off x="-65161" y="2119609"/>
            <a:ext cx="659254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1"/>
              </a:buClr>
              <a:buSzPct val="100000"/>
              <a:buFont typeface="Arial" panose="020B0604020202020204" pitchFamily="34" charset="0"/>
              <a:buChar char="•"/>
              <a:defRPr sz="2800" kern="1200">
                <a:solidFill>
                  <a:srgbClr val="00509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509E"/>
                </a:solidFill>
                <a:effectLst/>
                <a:uLnTx/>
                <a:uFillTx/>
                <a:latin typeface="Segoe UI" panose="020B0502040204020203" pitchFamily="34" charset="0"/>
                <a:ea typeface="+mn-ea"/>
                <a:cs typeface="Segoe UI" panose="020B0502040204020203" pitchFamily="34" charset="0"/>
              </a:rPr>
              <a:t>National &amp; EU levels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Research activities and experimentation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Common framework (methodologies, tools,…)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Dissemination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Funding solutions</a:t>
            </a:r>
          </a:p>
          <a:p>
            <a:pPr marL="228600" marR="0" lvl="0" indent="-228600" algn="l" defTabSz="914400" rtl="0" eaLnBrk="1" fontAlgn="auto" latinLnBrk="0" hangingPunct="1">
              <a:lnSpc>
                <a:spcPct val="90000"/>
              </a:lnSpc>
              <a:spcBef>
                <a:spcPts val="1000"/>
              </a:spcBef>
              <a:spcAft>
                <a:spcPts val="0"/>
              </a:spcAft>
              <a:buClr>
                <a:prstClr val="black"/>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509E"/>
                </a:solidFill>
                <a:effectLst/>
                <a:uLnTx/>
                <a:uFillTx/>
                <a:latin typeface="Segoe UI" panose="020B0502040204020203" pitchFamily="34" charset="0"/>
                <a:ea typeface="+mn-ea"/>
                <a:cs typeface="Segoe UI" panose="020B0502040204020203" pitchFamily="34" charset="0"/>
              </a:rPr>
              <a:t>Complementary skills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Recruiting farmers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Technical/environmental expertise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Communication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Financial value and economic development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Pct val="100000"/>
              <a:buFont typeface="Arial" panose="020B0604020202020204" pitchFamily="34" charset="0"/>
              <a:buChar char="•"/>
              <a:tabLst/>
              <a:defRPr/>
            </a:pPr>
            <a:endParaRPr kumimoji="0" lang="en-US" sz="2400" b="1" i="0" u="none" strike="noStrike" kern="1200" cap="none" spc="0" normalizeH="0" baseline="0" noProof="0" dirty="0">
              <a:ln>
                <a:noFill/>
              </a:ln>
              <a:solidFill>
                <a:srgbClr val="00509E"/>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Pct val="100000"/>
              <a:buFont typeface="Arial" panose="020B0604020202020204" pitchFamily="34" charset="0"/>
              <a:buChar char="•"/>
              <a:tabLst/>
              <a:defRPr/>
            </a:pPr>
            <a:endParaRPr kumimoji="0" lang="en-US" sz="2400" b="1" i="0" u="none" strike="noStrike" kern="1200" cap="none" spc="0" normalizeH="0" baseline="0" noProof="0" dirty="0">
              <a:ln>
                <a:noFill/>
              </a:ln>
              <a:solidFill>
                <a:srgbClr val="00509E"/>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Pct val="100000"/>
              <a:buFont typeface="Arial" panose="020B0604020202020204" pitchFamily="34" charset="0"/>
              <a:buChar char="•"/>
              <a:tabLst/>
              <a:defRPr/>
            </a:pPr>
            <a:endParaRPr kumimoji="0" lang="en-US" sz="2400" b="1" i="0" u="none" strike="noStrike" kern="1200" cap="none" spc="0" normalizeH="0" baseline="0" noProof="0" dirty="0">
              <a:ln>
                <a:noFill/>
              </a:ln>
              <a:solidFill>
                <a:srgbClr val="00509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791632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en-US" altLang="fr-FR" sz="4000" dirty="0"/>
              <a:t>LIFE CARBON FARMING</a:t>
            </a:r>
            <a:br>
              <a:rPr lang="en-US" altLang="fr-FR" sz="4000" dirty="0"/>
            </a:br>
            <a:endParaRPr lang="fr-FR" sz="4000" dirty="0"/>
          </a:p>
        </p:txBody>
      </p:sp>
      <p:sp>
        <p:nvSpPr>
          <p:cNvPr id="17410" name="Espace réservé du texte 2"/>
          <p:cNvSpPr>
            <a:spLocks noGrp="1"/>
          </p:cNvSpPr>
          <p:nvPr>
            <p:ph idx="1"/>
          </p:nvPr>
        </p:nvSpPr>
        <p:spPr>
          <a:xfrm>
            <a:off x="227930" y="1389256"/>
            <a:ext cx="11572125" cy="4697431"/>
          </a:xfrm>
        </p:spPr>
        <p:txBody>
          <a:bodyPr>
            <a:normAutofit/>
          </a:bodyPr>
          <a:lstStyle/>
          <a:p>
            <a:pPr marL="0" indent="0">
              <a:buNone/>
            </a:pPr>
            <a:r>
              <a:rPr lang="en-US" altLang="fr-FR" b="1" dirty="0"/>
              <a:t>Building the successive steps for involving farmers</a:t>
            </a:r>
          </a:p>
        </p:txBody>
      </p:sp>
      <p:graphicFrame>
        <p:nvGraphicFramePr>
          <p:cNvPr id="5" name="Espace réservé du contenu 5"/>
          <p:cNvGraphicFramePr>
            <a:graphicFrameLocks/>
          </p:cNvGraphicFramePr>
          <p:nvPr/>
        </p:nvGraphicFramePr>
        <p:xfrm>
          <a:off x="1364955" y="2720956"/>
          <a:ext cx="7210208" cy="2911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lèche courbée vers la gauche 7"/>
          <p:cNvSpPr/>
          <p:nvPr/>
        </p:nvSpPr>
        <p:spPr>
          <a:xfrm rot="15285946">
            <a:off x="4547869" y="1143538"/>
            <a:ext cx="669131" cy="26157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solidFill>
              <a:effectLst/>
              <a:uLnTx/>
              <a:uFillTx/>
              <a:latin typeface="Calibri"/>
              <a:ea typeface="+mn-ea"/>
              <a:cs typeface="+mn-cs"/>
            </a:endParaRPr>
          </a:p>
        </p:txBody>
      </p:sp>
      <p:sp>
        <p:nvSpPr>
          <p:cNvPr id="2" name="ZoneTexte 1"/>
          <p:cNvSpPr txBox="1"/>
          <p:nvPr/>
        </p:nvSpPr>
        <p:spPr>
          <a:xfrm>
            <a:off x="5524268" y="2487977"/>
            <a:ext cx="3097108" cy="36933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Carbon Certification</a:t>
            </a:r>
          </a:p>
        </p:txBody>
      </p:sp>
      <p:sp>
        <p:nvSpPr>
          <p:cNvPr id="6" name="Ellipse 5"/>
          <p:cNvSpPr/>
          <p:nvPr/>
        </p:nvSpPr>
        <p:spPr>
          <a:xfrm rot="20714630">
            <a:off x="226778" y="2582576"/>
            <a:ext cx="5494031" cy="3013546"/>
          </a:xfrm>
          <a:prstGeom prst="ellipse">
            <a:avLst/>
          </a:prstGeom>
          <a:noFill/>
          <a:ln w="825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Ellipse 13"/>
          <p:cNvSpPr/>
          <p:nvPr/>
        </p:nvSpPr>
        <p:spPr>
          <a:xfrm rot="20804446">
            <a:off x="4647544" y="1965247"/>
            <a:ext cx="4388842" cy="2651760"/>
          </a:xfrm>
          <a:prstGeom prst="ellipse">
            <a:avLst/>
          </a:prstGeom>
          <a:noFill/>
          <a:ln w="825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8199BDEE-02E6-6C08-FFB1-66785C51F491}"/>
              </a:ext>
            </a:extLst>
          </p:cNvPr>
          <p:cNvSpPr txBox="1"/>
          <p:nvPr/>
        </p:nvSpPr>
        <p:spPr>
          <a:xfrm>
            <a:off x="1364955" y="3106461"/>
            <a:ext cx="4159313" cy="36933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Carbon Mitigation</a:t>
            </a:r>
          </a:p>
        </p:txBody>
      </p:sp>
      <p:sp>
        <p:nvSpPr>
          <p:cNvPr id="7" name="Espace réservé du contenu 2">
            <a:extLst>
              <a:ext uri="{FF2B5EF4-FFF2-40B4-BE49-F238E27FC236}">
                <a16:creationId xmlns:a16="http://schemas.microsoft.com/office/drawing/2014/main" id="{59825FD5-99CF-E17F-7C1D-11F6743695C4}"/>
              </a:ext>
            </a:extLst>
          </p:cNvPr>
          <p:cNvSpPr txBox="1">
            <a:spLocks/>
          </p:cNvSpPr>
          <p:nvPr/>
        </p:nvSpPr>
        <p:spPr>
          <a:xfrm>
            <a:off x="4250493" y="4332696"/>
            <a:ext cx="7901354" cy="4697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1"/>
              </a:buClr>
              <a:buSzPct val="100000"/>
              <a:buFont typeface="Arial" panose="020B0604020202020204" pitchFamily="34" charset="0"/>
              <a:buChar char="•"/>
              <a:defRPr sz="2800" kern="1200">
                <a:solidFill>
                  <a:srgbClr val="00509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whole farm approach for avoiding leakages</a:t>
            </a: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GHG emissions and C sequestration</a:t>
            </a: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common carbon accounting methodology</a:t>
            </a: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Ensuring a strong environmental integrity</a:t>
            </a: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Partnership for upscaling</a:t>
            </a: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 cost-effective MRV</a:t>
            </a: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Rewarding mechanisms</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pic>
        <p:nvPicPr>
          <p:cNvPr id="9" name="Image 8">
            <a:extLst>
              <a:ext uri="{FF2B5EF4-FFF2-40B4-BE49-F238E27FC236}">
                <a16:creationId xmlns:a16="http://schemas.microsoft.com/office/drawing/2014/main" id="{5389A2E0-44EB-EB27-8B18-7B44C4B0C1C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184254"/>
            <a:ext cx="954474" cy="673746"/>
          </a:xfrm>
          <a:prstGeom prst="rect">
            <a:avLst/>
          </a:prstGeom>
        </p:spPr>
      </p:pic>
      <p:pic>
        <p:nvPicPr>
          <p:cNvPr id="1026" name="Picture 2" descr="Life Carbon Farming">
            <a:extLst>
              <a:ext uri="{FF2B5EF4-FFF2-40B4-BE49-F238E27FC236}">
                <a16:creationId xmlns:a16="http://schemas.microsoft.com/office/drawing/2014/main" id="{71561D14-AE86-3870-61E8-8FF3F3C755F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0648" y="75233"/>
            <a:ext cx="1073318" cy="107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907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123495"/>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84246" y="151595"/>
            <a:ext cx="10457040" cy="971900"/>
          </a:xfrm>
        </p:spPr>
        <p:txBody>
          <a:bodyPr>
            <a:normAutofit/>
          </a:bodyPr>
          <a:lstStyle/>
          <a:p>
            <a:r>
              <a:rPr lang="fr-FR" sz="3600" b="1" dirty="0">
                <a:solidFill>
                  <a:schemeClr val="bg1"/>
                </a:solidFill>
              </a:rPr>
              <a:t>LIFE CARBON FARMING </a:t>
            </a:r>
            <a:r>
              <a:rPr lang="fr-FR" sz="3600" b="1" dirty="0" err="1">
                <a:solidFill>
                  <a:schemeClr val="bg1"/>
                </a:solidFill>
              </a:rPr>
              <a:t>wokshop</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676381" y="1348142"/>
            <a:ext cx="11251916" cy="4261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nSpc>
                <a:spcPct val="100000"/>
              </a:lnSpc>
              <a:buFont typeface="Wingdings" panose="05000000000000000000" pitchFamily="2" charset="2"/>
              <a:buChar char="Ø"/>
            </a:pPr>
            <a:r>
              <a:rPr lang="fr-FR" sz="3600" b="1" i="1" dirty="0" err="1"/>
              <a:t>Presentation</a:t>
            </a:r>
            <a:r>
              <a:rPr lang="fr-FR" sz="3600" b="1" i="1" dirty="0"/>
              <a:t> of the LIFE CARBON FARMING </a:t>
            </a:r>
            <a:r>
              <a:rPr lang="fr-FR" sz="3600" b="1" i="1" dirty="0" err="1"/>
              <a:t>project</a:t>
            </a:r>
            <a:endParaRPr lang="fr-FR" sz="3600" b="1" i="1" dirty="0"/>
          </a:p>
        </p:txBody>
      </p:sp>
      <p:pic>
        <p:nvPicPr>
          <p:cNvPr id="16" name="Image 15" descr="Une image contenant texte&#10;&#10;Description générée automatiquement">
            <a:extLst>
              <a:ext uri="{FF2B5EF4-FFF2-40B4-BE49-F238E27FC236}">
                <a16:creationId xmlns:a16="http://schemas.microsoft.com/office/drawing/2014/main" id="{3753F975-4DD5-2A86-6991-71D23006FA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5542" y="42871"/>
            <a:ext cx="1028454" cy="1041817"/>
          </a:xfrm>
          <a:prstGeom prst="rect">
            <a:avLst/>
          </a:prstGeom>
        </p:spPr>
      </p:pic>
      <p:pic>
        <p:nvPicPr>
          <p:cNvPr id="2" name="Image 1">
            <a:extLst>
              <a:ext uri="{FF2B5EF4-FFF2-40B4-BE49-F238E27FC236}">
                <a16:creationId xmlns:a16="http://schemas.microsoft.com/office/drawing/2014/main" id="{B7405216-2799-BEEE-748D-71F1EE8A7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 name="Image 2">
            <a:extLst>
              <a:ext uri="{FF2B5EF4-FFF2-40B4-BE49-F238E27FC236}">
                <a16:creationId xmlns:a16="http://schemas.microsoft.com/office/drawing/2014/main" id="{22FE18A5-79AC-87E1-4BAA-EFB735FD43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a:extLst>
              <a:ext uri="{FF2B5EF4-FFF2-40B4-BE49-F238E27FC236}">
                <a16:creationId xmlns:a16="http://schemas.microsoft.com/office/drawing/2014/main" id="{DFD7AAE7-61F1-F918-B892-F9EB7507B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6" name="Image 5">
            <a:extLst>
              <a:ext uri="{FF2B5EF4-FFF2-40B4-BE49-F238E27FC236}">
                <a16:creationId xmlns:a16="http://schemas.microsoft.com/office/drawing/2014/main" id="{0A1B52FD-71E0-3362-E6B6-1635AE095C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10" name="Image 9">
            <a:extLst>
              <a:ext uri="{FF2B5EF4-FFF2-40B4-BE49-F238E27FC236}">
                <a16:creationId xmlns:a16="http://schemas.microsoft.com/office/drawing/2014/main" id="{73094A7C-1AA6-D93C-F525-D089397E7A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AA000AFA-7710-39DD-70B0-E3CF2954BBC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F65D2CA2-5D8A-F622-DADB-7FE22E4517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DCA0A7B7-1401-3954-1F9F-1EC2FDDD90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1127553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3785652"/>
          </a:xfrm>
          <a:prstGeom prst="rect">
            <a:avLst/>
          </a:prstGeom>
          <a:noFill/>
        </p:spPr>
        <p:txBody>
          <a:bodyPr wrap="square" rtlCol="0">
            <a:spAutoFit/>
          </a:bodyPr>
          <a:lstStyle/>
          <a:p>
            <a:pPr marL="342900" indent="-342900">
              <a:buFont typeface="Arial" panose="020B0604020202020204" pitchFamily="34" charset="0"/>
              <a:buChar char="•"/>
            </a:pPr>
            <a:r>
              <a:rPr lang="fr-FR" sz="2400" b="1" dirty="0">
                <a:solidFill>
                  <a:srgbClr val="49D35D"/>
                </a:solidFill>
                <a:latin typeface="Calibri" panose="020F0502020204030204" pitchFamily="34" charset="0"/>
                <a:ea typeface="Calibri" panose="020F0502020204030204" pitchFamily="34" charset="0"/>
                <a:sym typeface="Wingdings" panose="05000000000000000000" pitchFamily="2" charset="2"/>
              </a:rPr>
              <a:t>Objectives and </a:t>
            </a:r>
            <a:r>
              <a:rPr lang="fr-FR" sz="2400" b="1" dirty="0" err="1">
                <a:solidFill>
                  <a:srgbClr val="49D35D"/>
                </a:solidFill>
                <a:latin typeface="Calibri" panose="020F0502020204030204" pitchFamily="34" charset="0"/>
                <a:ea typeface="Calibri" panose="020F0502020204030204" pitchFamily="34" charset="0"/>
                <a:sym typeface="Wingdings" panose="05000000000000000000" pitchFamily="2" charset="2"/>
              </a:rPr>
              <a:t>partners</a:t>
            </a:r>
            <a:endParaRPr lang="fr-FR" sz="2400" b="1" dirty="0">
              <a:solidFill>
                <a:srgbClr val="49D35D"/>
              </a:solidFill>
              <a:latin typeface="Calibri" panose="020F0502020204030204" pitchFamily="34" charset="0"/>
              <a:ea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Calibri" panose="020F0502020204030204" pitchFamily="34" charset="0"/>
              </a:rPr>
              <a:t>Elaborating </a:t>
            </a:r>
            <a:r>
              <a:rPr lang="en-US" sz="2400" dirty="0" err="1">
                <a:latin typeface="Calibri" panose="020F0502020204030204" pitchFamily="34" charset="0"/>
              </a:rPr>
              <a:t>harmonised</a:t>
            </a:r>
            <a:r>
              <a:rPr lang="en-US" sz="2400" dirty="0">
                <a:latin typeface="Calibri" panose="020F0502020204030204" pitchFamily="34" charset="0"/>
              </a:rPr>
              <a:t> tools and standards to implement low carbon initiatives on farms</a:t>
            </a:r>
          </a:p>
          <a:p>
            <a:pPr marL="800100" lvl="1" indent="-342900">
              <a:buFont typeface="Arial" panose="020B0604020202020204" pitchFamily="34" charset="0"/>
              <a:buChar char="•"/>
            </a:pPr>
            <a:r>
              <a:rPr lang="fr-FR" sz="2400" dirty="0" err="1">
                <a:latin typeface="Calibri" panose="020F0502020204030204" pitchFamily="34" charset="0"/>
                <a:sym typeface="Wingdings" panose="05000000000000000000" pitchFamily="2" charset="2"/>
              </a:rPr>
              <a:t>Sustainable</a:t>
            </a:r>
            <a:r>
              <a:rPr lang="fr-FR" sz="2400" dirty="0">
                <a:latin typeface="Calibri" panose="020F0502020204030204" pitchFamily="34" charset="0"/>
                <a:sym typeface="Wingdings" panose="05000000000000000000" pitchFamily="2" charset="2"/>
              </a:rPr>
              <a:t> </a:t>
            </a:r>
            <a:r>
              <a:rPr lang="fr-FR" sz="2400" dirty="0" err="1">
                <a:latin typeface="Calibri" panose="020F0502020204030204" pitchFamily="34" charset="0"/>
                <a:sym typeface="Wingdings" panose="05000000000000000000" pitchFamily="2" charset="2"/>
              </a:rPr>
              <a:t>assessment</a:t>
            </a:r>
            <a:r>
              <a:rPr lang="fr-FR" sz="2400" dirty="0">
                <a:latin typeface="Calibri" panose="020F0502020204030204" pitchFamily="34" charset="0"/>
                <a:sym typeface="Wingdings" panose="05000000000000000000" pitchFamily="2" charset="2"/>
              </a:rPr>
              <a:t> of </a:t>
            </a:r>
            <a:r>
              <a:rPr lang="fr-FR" sz="2400" dirty="0" err="1">
                <a:latin typeface="Calibri" panose="020F0502020204030204" pitchFamily="34" charset="0"/>
                <a:sym typeface="Wingdings" panose="05000000000000000000" pitchFamily="2" charset="2"/>
              </a:rPr>
              <a:t>farms</a:t>
            </a:r>
            <a:endParaRPr lang="en-US" sz="2400" dirty="0">
              <a:latin typeface="Calibri" panose="020F0502020204030204" pitchFamily="34" charset="0"/>
            </a:endParaRPr>
          </a:p>
          <a:p>
            <a:pPr marL="800100" lvl="2" indent="-342900">
              <a:buFont typeface="Arial" panose="020B0604020202020204" pitchFamily="34" charset="0"/>
              <a:buChar char="•"/>
            </a:pPr>
            <a:r>
              <a:rPr lang="fr-FR" sz="2400" dirty="0">
                <a:latin typeface="Calibri" panose="020F0502020204030204" pitchFamily="34" charset="0"/>
              </a:rPr>
              <a:t>A </a:t>
            </a:r>
            <a:r>
              <a:rPr lang="fr-FR" sz="2400" dirty="0" err="1">
                <a:latin typeface="Calibri" panose="020F0502020204030204" pitchFamily="34" charset="0"/>
              </a:rPr>
              <a:t>common</a:t>
            </a:r>
            <a:r>
              <a:rPr lang="fr-FR" sz="2400" dirty="0">
                <a:latin typeface="Calibri" panose="020F0502020204030204" pitchFamily="34" charset="0"/>
              </a:rPr>
              <a:t> MRV </a:t>
            </a:r>
            <a:r>
              <a:rPr lang="fr-FR" sz="2400" dirty="0" err="1">
                <a:latin typeface="Calibri" panose="020F0502020204030204" pitchFamily="34" charset="0"/>
              </a:rPr>
              <a:t>framework</a:t>
            </a:r>
            <a:r>
              <a:rPr lang="fr-FR" sz="2400" dirty="0">
                <a:latin typeface="Calibri" panose="020F0502020204030204" pitchFamily="34" charset="0"/>
              </a:rPr>
              <a:t> to </a:t>
            </a:r>
            <a:r>
              <a:rPr lang="fr-FR" sz="2400" dirty="0" err="1">
                <a:latin typeface="Calibri" panose="020F0502020204030204" pitchFamily="34" charset="0"/>
              </a:rPr>
              <a:t>certify</a:t>
            </a:r>
            <a:r>
              <a:rPr lang="fr-FR" sz="2400" dirty="0">
                <a:latin typeface="Calibri" panose="020F0502020204030204" pitchFamily="34" charset="0"/>
              </a:rPr>
              <a:t> </a:t>
            </a:r>
            <a:r>
              <a:rPr lang="fr-FR" sz="2400" dirty="0" err="1">
                <a:latin typeface="Calibri" panose="020F0502020204030204" pitchFamily="34" charset="0"/>
              </a:rPr>
              <a:t>low</a:t>
            </a:r>
            <a:r>
              <a:rPr lang="fr-FR" sz="2400" dirty="0">
                <a:latin typeface="Calibri" panose="020F0502020204030204" pitchFamily="34" charset="0"/>
              </a:rPr>
              <a:t> </a:t>
            </a:r>
            <a:r>
              <a:rPr lang="fr-FR" sz="2400" dirty="0" err="1">
                <a:latin typeface="Calibri" panose="020F0502020204030204" pitchFamily="34" charset="0"/>
              </a:rPr>
              <a:t>carbon</a:t>
            </a:r>
            <a:r>
              <a:rPr lang="fr-FR" sz="2400" dirty="0">
                <a:latin typeface="Calibri" panose="020F0502020204030204" pitchFamily="34" charset="0"/>
              </a:rPr>
              <a:t> </a:t>
            </a:r>
            <a:r>
              <a:rPr lang="fr-FR" sz="2400" dirty="0" err="1">
                <a:latin typeface="Calibri" panose="020F0502020204030204" pitchFamily="34" charset="0"/>
              </a:rPr>
              <a:t>projects</a:t>
            </a:r>
            <a:r>
              <a:rPr lang="fr-FR" sz="2400" dirty="0">
                <a:latin typeface="Calibri" panose="020F0502020204030204" pitchFamily="34" charset="0"/>
              </a:rPr>
              <a:t> on </a:t>
            </a:r>
            <a:r>
              <a:rPr lang="fr-FR" sz="2400" dirty="0" err="1">
                <a:latin typeface="Calibri" panose="020F0502020204030204" pitchFamily="34" charset="0"/>
              </a:rPr>
              <a:t>European</a:t>
            </a:r>
            <a:r>
              <a:rPr lang="fr-FR" sz="2400" dirty="0">
                <a:latin typeface="Calibri" panose="020F0502020204030204" pitchFamily="34" charset="0"/>
              </a:rPr>
              <a:t> </a:t>
            </a:r>
            <a:r>
              <a:rPr lang="fr-FR" sz="2400" dirty="0" err="1">
                <a:latin typeface="Calibri" panose="020F0502020204030204" pitchFamily="34" charset="0"/>
              </a:rPr>
              <a:t>farms</a:t>
            </a:r>
            <a:endParaRPr lang="fr-FR" sz="2400" dirty="0">
              <a:latin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rPr>
              <a:t>Implementing low carbon projects in 700 mixed-crops livestock farms </a:t>
            </a:r>
          </a:p>
          <a:p>
            <a:pPr marL="342900" lvl="1" indent="-342900">
              <a:buFont typeface="Arial" panose="020B0604020202020204" pitchFamily="34" charset="0"/>
              <a:buChar char="•"/>
            </a:pPr>
            <a:r>
              <a:rPr lang="en-US" sz="2400" dirty="0"/>
              <a:t>Elaborating reference costs of low carbon projects</a:t>
            </a:r>
            <a:endParaRPr lang="en-US" sz="2400" dirty="0">
              <a:latin typeface="Calibri" panose="020F0502020204030204" pitchFamily="34" charset="0"/>
            </a:endParaRPr>
          </a:p>
          <a:p>
            <a:pPr marL="342900" lvl="1" indent="-342900">
              <a:buFont typeface="Arial" panose="020B0604020202020204" pitchFamily="34" charset="0"/>
              <a:buChar char="•"/>
            </a:pPr>
            <a:r>
              <a:rPr lang="en-US" sz="2400" dirty="0"/>
              <a:t>Implementing a result-based rewarding mechanism</a:t>
            </a:r>
          </a:p>
          <a:p>
            <a:pPr marL="342900" lvl="1" indent="-342900">
              <a:buFont typeface="Arial" panose="020B0604020202020204" pitchFamily="34" charset="0"/>
              <a:buChar char="•"/>
            </a:pPr>
            <a:r>
              <a:rPr lang="en-US" sz="2400" dirty="0"/>
              <a:t>Implementing a low carbon network</a:t>
            </a:r>
          </a:p>
          <a:p>
            <a:pPr marL="342900" lvl="1" indent="-342900">
              <a:buFont typeface="Arial" panose="020B0604020202020204" pitchFamily="34" charset="0"/>
              <a:buChar char="•"/>
            </a:pPr>
            <a:r>
              <a:rPr lang="en-US" sz="2400" dirty="0"/>
              <a:t>Inputs of the project for the Carbon Farming</a:t>
            </a:r>
            <a:endParaRPr lang="fr-FR" sz="2400" dirty="0">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1853248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173319" y="1372600"/>
            <a:ext cx="11845362" cy="3728393"/>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sym typeface="Wingdings" panose="05000000000000000000" pitchFamily="2" charset="2"/>
              </a:rPr>
              <a:t>Objectives of the </a:t>
            </a:r>
            <a:r>
              <a:rPr lang="fr-FR" sz="2400" dirty="0" err="1">
                <a:latin typeface="Calibri" panose="020F0502020204030204" pitchFamily="34" charset="0"/>
                <a:ea typeface="Calibri" panose="020F0502020204030204" pitchFamily="34" charset="0"/>
                <a:sym typeface="Wingdings" panose="05000000000000000000" pitchFamily="2" charset="2"/>
              </a:rPr>
              <a:t>project</a:t>
            </a:r>
            <a:r>
              <a:rPr lang="fr-FR" sz="2400" dirty="0">
                <a:latin typeface="Calibri" panose="020F0502020204030204" pitchFamily="34" charset="0"/>
                <a:ea typeface="Calibri" panose="020F0502020204030204" pitchFamily="34" charset="0"/>
                <a:sym typeface="Wingdings" panose="05000000000000000000" pitchFamily="2" charset="2"/>
              </a:rPr>
              <a:t>:</a:t>
            </a:r>
          </a:p>
          <a:p>
            <a:pPr marL="342900" indent="-342900">
              <a:lnSpc>
                <a:spcPct val="150000"/>
              </a:lnSpc>
              <a:buFont typeface="Wingdings" panose="05000000000000000000" pitchFamily="2" charset="2"/>
              <a:buChar char="à"/>
            </a:pPr>
            <a:r>
              <a:rPr lang="fr-FR" sz="2400" b="1" dirty="0" err="1">
                <a:solidFill>
                  <a:srgbClr val="49D35D"/>
                </a:solidFill>
                <a:latin typeface="+mn-lt"/>
                <a:sym typeface="Wingdings" panose="05000000000000000000" pitchFamily="2" charset="2"/>
              </a:rPr>
              <a:t>Tackling</a:t>
            </a:r>
            <a:r>
              <a:rPr lang="fr-FR" sz="2400" b="1" dirty="0">
                <a:solidFill>
                  <a:srgbClr val="49D35D"/>
                </a:solidFill>
                <a:latin typeface="+mn-lt"/>
                <a:sym typeface="Wingdings" panose="05000000000000000000" pitchFamily="2" charset="2"/>
              </a:rPr>
              <a:t> </a:t>
            </a:r>
            <a:r>
              <a:rPr lang="fr-FR" sz="2400" b="1" dirty="0" err="1">
                <a:solidFill>
                  <a:srgbClr val="49D35D"/>
                </a:solidFill>
                <a:latin typeface="+mn-lt"/>
                <a:sym typeface="Wingdings" panose="05000000000000000000" pitchFamily="2" charset="2"/>
              </a:rPr>
              <a:t>climate</a:t>
            </a:r>
            <a:r>
              <a:rPr lang="fr-FR" sz="2400" b="1" dirty="0">
                <a:solidFill>
                  <a:srgbClr val="49D35D"/>
                </a:solidFill>
                <a:latin typeface="+mn-lt"/>
                <a:sym typeface="Wingdings" panose="05000000000000000000" pitchFamily="2" charset="2"/>
              </a:rPr>
              <a:t> change </a:t>
            </a:r>
            <a:r>
              <a:rPr lang="fr-FR" sz="2400" b="1" dirty="0">
                <a:latin typeface="+mn-lt"/>
                <a:sym typeface="Wingdings" panose="05000000000000000000" pitchFamily="2" charset="2"/>
              </a:rPr>
              <a:t>by </a:t>
            </a:r>
            <a:r>
              <a:rPr lang="fr-FR" sz="2400" b="1" dirty="0" err="1">
                <a:latin typeface="+mn-lt"/>
                <a:sym typeface="Wingdings" panose="05000000000000000000" pitchFamily="2" charset="2"/>
              </a:rPr>
              <a:t>reducing</a:t>
            </a:r>
            <a:r>
              <a:rPr lang="fr-FR" sz="2400" b="1" dirty="0">
                <a:latin typeface="+mn-lt"/>
                <a:sym typeface="Wingdings" panose="05000000000000000000" pitchFamily="2" charset="2"/>
              </a:rPr>
              <a:t> by 15% the </a:t>
            </a:r>
            <a:r>
              <a:rPr lang="fr-FR" sz="2400" b="1" dirty="0" err="1">
                <a:latin typeface="+mn-lt"/>
                <a:sym typeface="Wingdings" panose="05000000000000000000" pitchFamily="2" charset="2"/>
              </a:rPr>
              <a:t>carbon</a:t>
            </a:r>
            <a:r>
              <a:rPr lang="fr-FR" sz="2400" b="1" dirty="0">
                <a:latin typeface="+mn-lt"/>
                <a:sym typeface="Wingdings" panose="05000000000000000000" pitchFamily="2" charset="2"/>
              </a:rPr>
              <a:t> </a:t>
            </a:r>
            <a:r>
              <a:rPr lang="fr-FR" sz="2400" b="1" dirty="0" err="1">
                <a:latin typeface="+mn-lt"/>
                <a:sym typeface="Wingdings" panose="05000000000000000000" pitchFamily="2" charset="2"/>
              </a:rPr>
              <a:t>footprint</a:t>
            </a:r>
            <a:r>
              <a:rPr lang="fr-FR" sz="2400" b="1" dirty="0">
                <a:latin typeface="+mn-lt"/>
                <a:sym typeface="Wingdings" panose="05000000000000000000" pitchFamily="2" charset="2"/>
              </a:rPr>
              <a:t> of 700 </a:t>
            </a:r>
            <a:r>
              <a:rPr lang="fr-FR" sz="2400" b="1" dirty="0" err="1">
                <a:latin typeface="+mn-lt"/>
                <a:sym typeface="Wingdings" panose="05000000000000000000" pitchFamily="2" charset="2"/>
              </a:rPr>
              <a:t>farms</a:t>
            </a:r>
            <a:r>
              <a:rPr lang="fr-FR" sz="2400" b="1" dirty="0">
                <a:latin typeface="+mn-lt"/>
                <a:sym typeface="Wingdings" panose="05000000000000000000" pitchFamily="2" charset="2"/>
              </a:rPr>
              <a:t> in 5 </a:t>
            </a:r>
            <a:r>
              <a:rPr lang="fr-FR" sz="2400" b="1" dirty="0" err="1">
                <a:latin typeface="+mn-lt"/>
                <a:sym typeface="Wingdings" panose="05000000000000000000" pitchFamily="2" charset="2"/>
              </a:rPr>
              <a:t>years</a:t>
            </a:r>
            <a:endParaRPr lang="fr-FR" sz="2400" b="1" dirty="0">
              <a:latin typeface="+mn-lt"/>
              <a:sym typeface="Wingdings" panose="05000000000000000000" pitchFamily="2" charset="2"/>
            </a:endParaRPr>
          </a:p>
          <a:p>
            <a:pPr marL="342900" indent="-342900">
              <a:lnSpc>
                <a:spcPct val="150000"/>
              </a:lnSpc>
              <a:buFont typeface="Wingdings" panose="05000000000000000000" pitchFamily="2" charset="2"/>
              <a:buChar char="à"/>
            </a:pPr>
            <a:r>
              <a:rPr lang="fr-FR" sz="2400" b="1" dirty="0" err="1">
                <a:solidFill>
                  <a:srgbClr val="49D35D"/>
                </a:solidFill>
                <a:latin typeface="+mn-lt"/>
                <a:sym typeface="Wingdings" panose="05000000000000000000" pitchFamily="2" charset="2"/>
              </a:rPr>
              <a:t>Involving</a:t>
            </a:r>
            <a:r>
              <a:rPr lang="fr-FR" sz="2400" b="1" dirty="0">
                <a:solidFill>
                  <a:srgbClr val="49D35D"/>
                </a:solidFill>
                <a:latin typeface="+mn-lt"/>
                <a:sym typeface="Wingdings" panose="05000000000000000000" pitchFamily="2" charset="2"/>
              </a:rPr>
              <a:t> the </a:t>
            </a:r>
            <a:r>
              <a:rPr lang="fr-FR" sz="2400" b="1" dirty="0" err="1">
                <a:solidFill>
                  <a:srgbClr val="49D35D"/>
                </a:solidFill>
                <a:latin typeface="+mn-lt"/>
                <a:sym typeface="Wingdings" panose="05000000000000000000" pitchFamily="2" charset="2"/>
              </a:rPr>
              <a:t>farmers</a:t>
            </a:r>
            <a:r>
              <a:rPr lang="fr-FR" sz="2400" b="1" dirty="0">
                <a:solidFill>
                  <a:srgbClr val="49D35D"/>
                </a:solidFill>
                <a:latin typeface="+mn-lt"/>
                <a:sym typeface="Wingdings" panose="05000000000000000000" pitchFamily="2" charset="2"/>
              </a:rPr>
              <a:t> </a:t>
            </a:r>
            <a:r>
              <a:rPr lang="fr-FR" sz="2400" b="1" dirty="0">
                <a:latin typeface="+mn-lt"/>
                <a:sym typeface="Wingdings" panose="05000000000000000000" pitchFamily="2" charset="2"/>
              </a:rPr>
              <a:t>for the </a:t>
            </a:r>
            <a:r>
              <a:rPr lang="fr-FR" sz="2400" b="1" dirty="0" err="1">
                <a:latin typeface="+mn-lt"/>
                <a:sym typeface="Wingdings" panose="05000000000000000000" pitchFamily="2" charset="2"/>
              </a:rPr>
              <a:t>implementation</a:t>
            </a:r>
            <a:r>
              <a:rPr lang="fr-FR" sz="2400" b="1" dirty="0">
                <a:latin typeface="+mn-lt"/>
                <a:sym typeface="Wingdings" panose="05000000000000000000" pitchFamily="2" charset="2"/>
              </a:rPr>
              <a:t> of </a:t>
            </a:r>
            <a:r>
              <a:rPr lang="fr-FR" sz="2400" b="1" dirty="0" err="1">
                <a:latin typeface="+mn-lt"/>
                <a:sym typeface="Wingdings" panose="05000000000000000000" pitchFamily="2" charset="2"/>
              </a:rPr>
              <a:t>low</a:t>
            </a:r>
            <a:r>
              <a:rPr lang="fr-FR" sz="2400" b="1" dirty="0">
                <a:latin typeface="+mn-lt"/>
                <a:sym typeface="Wingdings" panose="05000000000000000000" pitchFamily="2" charset="2"/>
              </a:rPr>
              <a:t> </a:t>
            </a:r>
            <a:r>
              <a:rPr lang="fr-FR" sz="2400" b="1" dirty="0" err="1">
                <a:latin typeface="+mn-lt"/>
                <a:sym typeface="Wingdings" panose="05000000000000000000" pitchFamily="2" charset="2"/>
              </a:rPr>
              <a:t>carbon</a:t>
            </a:r>
            <a:r>
              <a:rPr lang="fr-FR" sz="2400" b="1" dirty="0">
                <a:latin typeface="+mn-lt"/>
                <a:sym typeface="Wingdings" panose="05000000000000000000" pitchFamily="2" charset="2"/>
              </a:rPr>
              <a:t> practices</a:t>
            </a:r>
          </a:p>
          <a:p>
            <a:pPr marL="342900" indent="-342900">
              <a:lnSpc>
                <a:spcPct val="150000"/>
              </a:lnSpc>
              <a:buFont typeface="Wingdings" panose="05000000000000000000" pitchFamily="2" charset="2"/>
              <a:buChar char="à"/>
            </a:pPr>
            <a:r>
              <a:rPr lang="fr-FR" sz="2400" b="1" dirty="0" err="1">
                <a:latin typeface="+mn-lt"/>
                <a:sym typeface="Wingdings" panose="05000000000000000000" pitchFamily="2" charset="2"/>
              </a:rPr>
              <a:t>Developing</a:t>
            </a:r>
            <a:r>
              <a:rPr lang="fr-FR" sz="2400" b="1" dirty="0">
                <a:latin typeface="+mn-lt"/>
                <a:sym typeface="Wingdings" panose="05000000000000000000" pitchFamily="2" charset="2"/>
              </a:rPr>
              <a:t> a </a:t>
            </a:r>
            <a:r>
              <a:rPr lang="fr-FR" sz="2400" b="1" dirty="0" err="1">
                <a:solidFill>
                  <a:srgbClr val="49D35D"/>
                </a:solidFill>
                <a:latin typeface="+mn-lt"/>
                <a:sym typeface="Wingdings" panose="05000000000000000000" pitchFamily="2" charset="2"/>
              </a:rPr>
              <a:t>result-based</a:t>
            </a:r>
            <a:r>
              <a:rPr lang="fr-FR" sz="2400" b="1" dirty="0">
                <a:solidFill>
                  <a:srgbClr val="49D35D"/>
                </a:solidFill>
                <a:latin typeface="+mn-lt"/>
                <a:sym typeface="Wingdings" panose="05000000000000000000" pitchFamily="2" charset="2"/>
              </a:rPr>
              <a:t> </a:t>
            </a:r>
            <a:r>
              <a:rPr lang="fr-FR" sz="2400" b="1" dirty="0" err="1">
                <a:solidFill>
                  <a:srgbClr val="49D35D"/>
                </a:solidFill>
                <a:latin typeface="+mn-lt"/>
                <a:sym typeface="Wingdings" panose="05000000000000000000" pitchFamily="2" charset="2"/>
              </a:rPr>
              <a:t>rewarding</a:t>
            </a:r>
            <a:r>
              <a:rPr lang="fr-FR" sz="2400" b="1" dirty="0">
                <a:solidFill>
                  <a:srgbClr val="49D35D"/>
                </a:solidFill>
                <a:latin typeface="+mn-lt"/>
                <a:sym typeface="Wingdings" panose="05000000000000000000" pitchFamily="2" charset="2"/>
              </a:rPr>
              <a:t> </a:t>
            </a:r>
            <a:r>
              <a:rPr lang="fr-FR" sz="2400" b="1" dirty="0" err="1">
                <a:solidFill>
                  <a:srgbClr val="49D35D"/>
                </a:solidFill>
                <a:latin typeface="+mn-lt"/>
                <a:sym typeface="Wingdings" panose="05000000000000000000" pitchFamily="2" charset="2"/>
              </a:rPr>
              <a:t>mechanism</a:t>
            </a:r>
            <a:r>
              <a:rPr lang="fr-FR" sz="2400" b="1" dirty="0">
                <a:solidFill>
                  <a:srgbClr val="49D35D"/>
                </a:solidFill>
                <a:latin typeface="+mn-lt"/>
                <a:sym typeface="Wingdings" panose="05000000000000000000" pitchFamily="2" charset="2"/>
              </a:rPr>
              <a:t> </a:t>
            </a:r>
            <a:r>
              <a:rPr lang="fr-FR" sz="2400" b="1" dirty="0" err="1">
                <a:latin typeface="+mn-lt"/>
                <a:sym typeface="Wingdings" panose="05000000000000000000" pitchFamily="2" charset="2"/>
              </a:rPr>
              <a:t>through</a:t>
            </a:r>
            <a:r>
              <a:rPr lang="fr-FR" sz="2400" b="1" dirty="0">
                <a:latin typeface="+mn-lt"/>
                <a:sym typeface="Wingdings" panose="05000000000000000000" pitchFamily="2" charset="2"/>
              </a:rPr>
              <a:t> a </a:t>
            </a:r>
            <a:r>
              <a:rPr lang="fr-FR" sz="2400" b="1" dirty="0" err="1">
                <a:solidFill>
                  <a:srgbClr val="49D35D"/>
                </a:solidFill>
                <a:latin typeface="+mn-lt"/>
                <a:sym typeface="Wingdings" panose="05000000000000000000" pitchFamily="2" charset="2"/>
              </a:rPr>
              <a:t>common</a:t>
            </a:r>
            <a:r>
              <a:rPr lang="fr-FR" sz="2400" b="1" dirty="0">
                <a:solidFill>
                  <a:srgbClr val="49D35D"/>
                </a:solidFill>
                <a:latin typeface="+mn-lt"/>
                <a:sym typeface="Wingdings" panose="05000000000000000000" pitchFamily="2" charset="2"/>
              </a:rPr>
              <a:t> certification </a:t>
            </a:r>
            <a:r>
              <a:rPr lang="fr-FR" sz="2400" b="1" dirty="0" err="1">
                <a:latin typeface="+mn-lt"/>
                <a:sym typeface="Wingdings" panose="05000000000000000000" pitchFamily="2" charset="2"/>
              </a:rPr>
              <a:t>framework</a:t>
            </a:r>
            <a:r>
              <a:rPr lang="fr-FR" sz="2400" b="1" dirty="0">
                <a:latin typeface="+mn-lt"/>
                <a:sym typeface="Wingdings" panose="05000000000000000000" pitchFamily="2" charset="2"/>
              </a:rPr>
              <a:t>, MRV</a:t>
            </a:r>
          </a:p>
          <a:p>
            <a:pPr marL="342900" indent="-342900">
              <a:lnSpc>
                <a:spcPct val="150000"/>
              </a:lnSpc>
              <a:buFont typeface="Wingdings" panose="05000000000000000000" pitchFamily="2" charset="2"/>
              <a:buChar char="à"/>
            </a:pPr>
            <a:r>
              <a:rPr lang="fr-FR" sz="2400" b="1" dirty="0">
                <a:solidFill>
                  <a:srgbClr val="49D35D"/>
                </a:solidFill>
                <a:sym typeface="Wingdings" panose="05000000000000000000" pitchFamily="2" charset="2"/>
              </a:rPr>
              <a:t>Positive impacts </a:t>
            </a:r>
            <a:r>
              <a:rPr lang="fr-FR" sz="2400" b="1" dirty="0">
                <a:sym typeface="Wingdings" panose="05000000000000000000" pitchFamily="2" charset="2"/>
              </a:rPr>
              <a:t>on </a:t>
            </a:r>
            <a:r>
              <a:rPr lang="fr-FR" sz="2400" b="1" dirty="0" err="1">
                <a:sym typeface="Wingdings" panose="05000000000000000000" pitchFamily="2" charset="2"/>
              </a:rPr>
              <a:t>other</a:t>
            </a:r>
            <a:r>
              <a:rPr lang="fr-FR" sz="2400" b="1" dirty="0">
                <a:sym typeface="Wingdings" panose="05000000000000000000" pitchFamily="2" charset="2"/>
              </a:rPr>
              <a:t> </a:t>
            </a:r>
            <a:r>
              <a:rPr lang="fr-FR" sz="2400" b="1" dirty="0" err="1">
                <a:sym typeface="Wingdings" panose="05000000000000000000" pitchFamily="2" charset="2"/>
              </a:rPr>
              <a:t>environmental</a:t>
            </a:r>
            <a:r>
              <a:rPr lang="fr-FR" sz="2400" b="1" dirty="0">
                <a:sym typeface="Wingdings" panose="05000000000000000000" pitchFamily="2" charset="2"/>
              </a:rPr>
              <a:t> and </a:t>
            </a:r>
            <a:r>
              <a:rPr lang="fr-FR" sz="2400" b="1" dirty="0" err="1">
                <a:sym typeface="Wingdings" panose="05000000000000000000" pitchFamily="2" charset="2"/>
              </a:rPr>
              <a:t>socio-economic</a:t>
            </a:r>
            <a:r>
              <a:rPr lang="fr-FR" sz="2400" b="1" dirty="0">
                <a:sym typeface="Wingdings" panose="05000000000000000000" pitchFamily="2" charset="2"/>
              </a:rPr>
              <a:t> </a:t>
            </a:r>
            <a:r>
              <a:rPr lang="fr-FR" sz="2400" b="1" dirty="0" err="1">
                <a:sym typeface="Wingdings" panose="05000000000000000000" pitchFamily="2" charset="2"/>
              </a:rPr>
              <a:t>indicators</a:t>
            </a:r>
            <a:endParaRPr lang="fr-FR" sz="2400" b="1" dirty="0">
              <a:sym typeface="Wingdings" panose="05000000000000000000" pitchFamily="2" charset="2"/>
            </a:endParaRPr>
          </a:p>
          <a:p>
            <a:pPr marL="342900" indent="-342900">
              <a:lnSpc>
                <a:spcPct val="150000"/>
              </a:lnSpc>
              <a:buFont typeface="Wingdings" panose="05000000000000000000" pitchFamily="2" charset="2"/>
              <a:buChar char="à"/>
            </a:pPr>
            <a:r>
              <a:rPr lang="fr-FR" sz="2400" b="1" dirty="0" err="1">
                <a:latin typeface="+mn-lt"/>
                <a:sym typeface="Wingdings" panose="05000000000000000000" pitchFamily="2" charset="2"/>
              </a:rPr>
              <a:t>Elaborating</a:t>
            </a:r>
            <a:r>
              <a:rPr lang="fr-FR" sz="2400" b="1" dirty="0">
                <a:latin typeface="+mn-lt"/>
                <a:sym typeface="Wingdings" panose="05000000000000000000" pitchFamily="2" charset="2"/>
              </a:rPr>
              <a:t> </a:t>
            </a:r>
            <a:r>
              <a:rPr lang="fr-FR" sz="2400" b="1" dirty="0" err="1">
                <a:solidFill>
                  <a:srgbClr val="49D35D"/>
                </a:solidFill>
                <a:latin typeface="+mn-lt"/>
                <a:sym typeface="Wingdings" panose="05000000000000000000" pitchFamily="2" charset="2"/>
              </a:rPr>
              <a:t>reference</a:t>
            </a:r>
            <a:r>
              <a:rPr lang="fr-FR" sz="2400" b="1" dirty="0">
                <a:solidFill>
                  <a:srgbClr val="49D35D"/>
                </a:solidFill>
                <a:latin typeface="+mn-lt"/>
                <a:sym typeface="Wingdings" panose="05000000000000000000" pitchFamily="2" charset="2"/>
              </a:rPr>
              <a:t> </a:t>
            </a:r>
            <a:r>
              <a:rPr lang="fr-FR" sz="2400" b="1" dirty="0" err="1">
                <a:solidFill>
                  <a:srgbClr val="49D35D"/>
                </a:solidFill>
                <a:latin typeface="+mn-lt"/>
                <a:sym typeface="Wingdings" panose="05000000000000000000" pitchFamily="2" charset="2"/>
              </a:rPr>
              <a:t>costs</a:t>
            </a:r>
            <a:r>
              <a:rPr lang="fr-FR" sz="2400" b="1" dirty="0">
                <a:solidFill>
                  <a:srgbClr val="49D35D"/>
                </a:solidFill>
                <a:latin typeface="+mn-lt"/>
                <a:sym typeface="Wingdings" panose="05000000000000000000" pitchFamily="2" charset="2"/>
              </a:rPr>
              <a:t> </a:t>
            </a:r>
            <a:r>
              <a:rPr lang="fr-FR" sz="2400" b="1" dirty="0">
                <a:latin typeface="+mn-lt"/>
                <a:sym typeface="Wingdings" panose="05000000000000000000" pitchFamily="2" charset="2"/>
              </a:rPr>
              <a:t>of </a:t>
            </a:r>
            <a:r>
              <a:rPr lang="fr-FR" sz="2400" b="1" dirty="0" err="1">
                <a:latin typeface="+mn-lt"/>
                <a:sym typeface="Wingdings" panose="05000000000000000000" pitchFamily="2" charset="2"/>
              </a:rPr>
              <a:t>low</a:t>
            </a:r>
            <a:r>
              <a:rPr lang="fr-FR" sz="2400" b="1" dirty="0">
                <a:latin typeface="+mn-lt"/>
                <a:sym typeface="Wingdings" panose="05000000000000000000" pitchFamily="2" charset="2"/>
              </a:rPr>
              <a:t> </a:t>
            </a:r>
            <a:r>
              <a:rPr lang="fr-FR" sz="2400" b="1" dirty="0" err="1">
                <a:latin typeface="+mn-lt"/>
                <a:sym typeface="Wingdings" panose="05000000000000000000" pitchFamily="2" charset="2"/>
              </a:rPr>
              <a:t>carbon</a:t>
            </a:r>
            <a:r>
              <a:rPr lang="fr-FR" sz="2400" b="1" dirty="0">
                <a:latin typeface="+mn-lt"/>
                <a:sym typeface="Wingdings" panose="05000000000000000000" pitchFamily="2" charset="2"/>
              </a:rPr>
              <a:t> </a:t>
            </a:r>
            <a:r>
              <a:rPr lang="fr-FR" sz="2400" b="1" dirty="0" err="1">
                <a:latin typeface="+mn-lt"/>
                <a:sym typeface="Wingdings" panose="05000000000000000000" pitchFamily="2" charset="2"/>
              </a:rPr>
              <a:t>projects</a:t>
            </a:r>
            <a:endParaRPr lang="fr-FR" sz="2400" b="1" dirty="0">
              <a:latin typeface="+mn-lt"/>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1633871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Partners</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Titre 1">
            <a:extLst>
              <a:ext uri="{FF2B5EF4-FFF2-40B4-BE49-F238E27FC236}">
                <a16:creationId xmlns:a16="http://schemas.microsoft.com/office/drawing/2014/main" id="{3E3BF81A-17E9-DC30-B8FE-EA459BC461D1}"/>
              </a:ext>
            </a:extLst>
          </p:cNvPr>
          <p:cNvSpPr txBox="1">
            <a:spLocks/>
          </p:cNvSpPr>
          <p:nvPr/>
        </p:nvSpPr>
        <p:spPr>
          <a:xfrm>
            <a:off x="888969" y="1077296"/>
            <a:ext cx="10839235" cy="15153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Wingdings" panose="05000000000000000000" pitchFamily="2" charset="2"/>
              <a:buChar char="à"/>
            </a:pPr>
            <a:endParaRPr lang="fr-FR" sz="1800" b="1" dirty="0">
              <a:latin typeface="+mn-lt"/>
            </a:endParaRPr>
          </a:p>
        </p:txBody>
      </p:sp>
      <p:graphicFrame>
        <p:nvGraphicFramePr>
          <p:cNvPr id="3" name="Tableau 10">
            <a:extLst>
              <a:ext uri="{FF2B5EF4-FFF2-40B4-BE49-F238E27FC236}">
                <a16:creationId xmlns:a16="http://schemas.microsoft.com/office/drawing/2014/main" id="{436A59DD-7F0B-B425-C6FE-6747AC68BB46}"/>
              </a:ext>
            </a:extLst>
          </p:cNvPr>
          <p:cNvGraphicFramePr>
            <a:graphicFrameLocks noGrp="1"/>
          </p:cNvGraphicFramePr>
          <p:nvPr>
            <p:extLst>
              <p:ext uri="{D42A27DB-BD31-4B8C-83A1-F6EECF244321}">
                <p14:modId xmlns:p14="http://schemas.microsoft.com/office/powerpoint/2010/main" val="2819554951"/>
              </p:ext>
            </p:extLst>
          </p:nvPr>
        </p:nvGraphicFramePr>
        <p:xfrm>
          <a:off x="258534" y="1337060"/>
          <a:ext cx="8334713" cy="4931484"/>
        </p:xfrm>
        <a:graphic>
          <a:graphicData uri="http://schemas.openxmlformats.org/drawingml/2006/table">
            <a:tbl>
              <a:tblPr firstRow="1" bandRow="1">
                <a:tableStyleId>{5C22544A-7EE6-4342-B048-85BDC9FD1C3A}</a:tableStyleId>
              </a:tblPr>
              <a:tblGrid>
                <a:gridCol w="2906589">
                  <a:extLst>
                    <a:ext uri="{9D8B030D-6E8A-4147-A177-3AD203B41FA5}">
                      <a16:colId xmlns:a16="http://schemas.microsoft.com/office/drawing/2014/main" val="448478255"/>
                    </a:ext>
                  </a:extLst>
                </a:gridCol>
                <a:gridCol w="5428124">
                  <a:extLst>
                    <a:ext uri="{9D8B030D-6E8A-4147-A177-3AD203B41FA5}">
                      <a16:colId xmlns:a16="http://schemas.microsoft.com/office/drawing/2014/main" val="3049780842"/>
                    </a:ext>
                  </a:extLst>
                </a:gridCol>
              </a:tblGrid>
              <a:tr h="613372">
                <a:tc>
                  <a:txBody>
                    <a:bodyPr/>
                    <a:lstStyle/>
                    <a:p>
                      <a:r>
                        <a:rPr lang="fr-FR" dirty="0"/>
                        <a:t>Country</a:t>
                      </a:r>
                    </a:p>
                  </a:txBody>
                  <a:tcPr/>
                </a:tc>
                <a:tc>
                  <a:txBody>
                    <a:bodyPr/>
                    <a:lstStyle/>
                    <a:p>
                      <a:r>
                        <a:rPr lang="fr-FR" dirty="0" err="1"/>
                        <a:t>Partners</a:t>
                      </a:r>
                      <a:endParaRPr lang="fr-FR" dirty="0"/>
                    </a:p>
                  </a:txBody>
                  <a:tcPr/>
                </a:tc>
                <a:extLst>
                  <a:ext uri="{0D108BD9-81ED-4DB2-BD59-A6C34878D82A}">
                    <a16:rowId xmlns:a16="http://schemas.microsoft.com/office/drawing/2014/main" val="3660512377"/>
                  </a:ext>
                </a:extLst>
              </a:tr>
              <a:tr h="528528">
                <a:tc>
                  <a:txBody>
                    <a:bodyPr/>
                    <a:lstStyle/>
                    <a:p>
                      <a:r>
                        <a:rPr lang="fr-FR" dirty="0"/>
                        <a:t>Germany</a:t>
                      </a:r>
                    </a:p>
                  </a:txBody>
                  <a:tcPr/>
                </a:tc>
                <a:tc>
                  <a:txBody>
                    <a:bodyPr/>
                    <a:lstStyle/>
                    <a:p>
                      <a:r>
                        <a:rPr lang="fr-FR" b="1" dirty="0"/>
                        <a:t>ATB</a:t>
                      </a:r>
                    </a:p>
                  </a:txBody>
                  <a:tcPr/>
                </a:tc>
                <a:extLst>
                  <a:ext uri="{0D108BD9-81ED-4DB2-BD59-A6C34878D82A}">
                    <a16:rowId xmlns:a16="http://schemas.microsoft.com/office/drawing/2014/main" val="51560121"/>
                  </a:ext>
                </a:extLst>
              </a:tr>
              <a:tr h="531648">
                <a:tc>
                  <a:txBody>
                    <a:bodyPr/>
                    <a:lstStyle/>
                    <a:p>
                      <a:r>
                        <a:rPr lang="fr-FR" dirty="0" err="1"/>
                        <a:t>Belgium</a:t>
                      </a:r>
                      <a:endParaRPr lang="fr-FR" dirty="0"/>
                    </a:p>
                  </a:txBody>
                  <a:tcPr/>
                </a:tc>
                <a:tc>
                  <a:txBody>
                    <a:bodyPr/>
                    <a:lstStyle/>
                    <a:p>
                      <a:r>
                        <a:rPr lang="fr-FR" b="1" dirty="0"/>
                        <a:t>Université de Liège</a:t>
                      </a:r>
                    </a:p>
                  </a:txBody>
                  <a:tcPr/>
                </a:tc>
                <a:extLst>
                  <a:ext uri="{0D108BD9-81ED-4DB2-BD59-A6C34878D82A}">
                    <a16:rowId xmlns:a16="http://schemas.microsoft.com/office/drawing/2014/main" val="1225649415"/>
                  </a:ext>
                </a:extLst>
              </a:tr>
              <a:tr h="828545">
                <a:tc>
                  <a:txBody>
                    <a:bodyPr/>
                    <a:lstStyle/>
                    <a:p>
                      <a:r>
                        <a:rPr lang="fr-FR" dirty="0"/>
                        <a:t>Spain</a:t>
                      </a:r>
                    </a:p>
                  </a:txBody>
                  <a:tcPr/>
                </a:tc>
                <a:tc>
                  <a:txBody>
                    <a:bodyPr/>
                    <a:lstStyle/>
                    <a:p>
                      <a:r>
                        <a:rPr lang="fr-FR" b="1" dirty="0"/>
                        <a:t>ASOPROVAC, </a:t>
                      </a:r>
                      <a:r>
                        <a:rPr lang="fr-FR" b="0" dirty="0"/>
                        <a:t>Factor CO2, </a:t>
                      </a:r>
                      <a:r>
                        <a:rPr lang="fr-FR" b="0" dirty="0" err="1"/>
                        <a:t>Neiker</a:t>
                      </a:r>
                      <a:endParaRPr lang="fr-FR" b="0" dirty="0"/>
                    </a:p>
                    <a:p>
                      <a:endParaRPr lang="fr-FR" b="1" dirty="0"/>
                    </a:p>
                  </a:txBody>
                  <a:tcPr/>
                </a:tc>
                <a:extLst>
                  <a:ext uri="{0D108BD9-81ED-4DB2-BD59-A6C34878D82A}">
                    <a16:rowId xmlns:a16="http://schemas.microsoft.com/office/drawing/2014/main" val="2316725319"/>
                  </a:ext>
                </a:extLst>
              </a:tr>
              <a:tr h="828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France</a:t>
                      </a:r>
                    </a:p>
                  </a:txBody>
                  <a:tcPr/>
                </a:tc>
                <a:tc>
                  <a:txBody>
                    <a:bodyPr/>
                    <a:lstStyle/>
                    <a:p>
                      <a:r>
                        <a:rPr lang="fr-FR" b="1" dirty="0"/>
                        <a:t>Idele, I4CE</a:t>
                      </a:r>
                      <a:r>
                        <a:rPr lang="fr-FR" b="0" dirty="0"/>
                        <a:t>, </a:t>
                      </a:r>
                      <a:r>
                        <a:rPr lang="fr-FR" b="0" dirty="0" err="1"/>
                        <a:t>Eliance</a:t>
                      </a:r>
                      <a:r>
                        <a:rPr lang="fr-FR" b="0" dirty="0"/>
                        <a:t>, </a:t>
                      </a:r>
                      <a:r>
                        <a:rPr lang="fr-FR" b="0" dirty="0" err="1"/>
                        <a:t>Interbev</a:t>
                      </a:r>
                      <a:r>
                        <a:rPr lang="fr-FR" b="0" dirty="0"/>
                        <a:t>, CNIEL, La Coopération Agricole, Chambres d’Agriculture France</a:t>
                      </a:r>
                    </a:p>
                    <a:p>
                      <a:endParaRPr lang="fr-FR" b="0" dirty="0"/>
                    </a:p>
                    <a:p>
                      <a:endParaRPr lang="fr-FR" b="0" dirty="0"/>
                    </a:p>
                  </a:txBody>
                  <a:tcPr/>
                </a:tc>
                <a:extLst>
                  <a:ext uri="{0D108BD9-81ED-4DB2-BD59-A6C34878D82A}">
                    <a16:rowId xmlns:a16="http://schemas.microsoft.com/office/drawing/2014/main" val="1604013281"/>
                  </a:ext>
                </a:extLst>
              </a:tr>
              <a:tr h="6858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Ireland</a:t>
                      </a:r>
                    </a:p>
                  </a:txBody>
                  <a:tcPr/>
                </a:tc>
                <a:tc>
                  <a:txBody>
                    <a:bodyPr/>
                    <a:lstStyle/>
                    <a:p>
                      <a:r>
                        <a:rPr lang="fr-FR" b="1" dirty="0" err="1"/>
                        <a:t>Teagasc</a:t>
                      </a:r>
                      <a:endParaRPr lang="fr-FR" b="1" dirty="0"/>
                    </a:p>
                  </a:txBody>
                  <a:tcPr/>
                </a:tc>
                <a:extLst>
                  <a:ext uri="{0D108BD9-81ED-4DB2-BD59-A6C34878D82A}">
                    <a16:rowId xmlns:a16="http://schemas.microsoft.com/office/drawing/2014/main" val="35591701"/>
                  </a:ext>
                </a:extLst>
              </a:tr>
              <a:tr h="554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Italy</a:t>
                      </a:r>
                      <a:endParaRPr lang="fr-FR" dirty="0"/>
                    </a:p>
                  </a:txBody>
                  <a:tcPr/>
                </a:tc>
                <a:tc>
                  <a:txBody>
                    <a:bodyPr/>
                    <a:lstStyle/>
                    <a:p>
                      <a:r>
                        <a:rPr lang="fr-FR" b="1" dirty="0"/>
                        <a:t>CREA, </a:t>
                      </a:r>
                      <a:r>
                        <a:rPr lang="fr-FR" b="0" dirty="0"/>
                        <a:t>CRPA</a:t>
                      </a:r>
                    </a:p>
                  </a:txBody>
                  <a:tcPr/>
                </a:tc>
                <a:extLst>
                  <a:ext uri="{0D108BD9-81ED-4DB2-BD59-A6C34878D82A}">
                    <a16:rowId xmlns:a16="http://schemas.microsoft.com/office/drawing/2014/main" val="1770905854"/>
                  </a:ext>
                </a:extLst>
              </a:tr>
            </a:tbl>
          </a:graphicData>
        </a:graphic>
      </p:graphicFrame>
      <p:pic>
        <p:nvPicPr>
          <p:cNvPr id="16" name="Image 15">
            <a:extLst>
              <a:ext uri="{FF2B5EF4-FFF2-40B4-BE49-F238E27FC236}">
                <a16:creationId xmlns:a16="http://schemas.microsoft.com/office/drawing/2014/main" id="{3300B795-121D-5F1B-C5F9-0EC31913F59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35498" y="5733714"/>
            <a:ext cx="822790" cy="449800"/>
          </a:xfrm>
          <a:prstGeom prst="rect">
            <a:avLst/>
          </a:prstGeom>
        </p:spPr>
      </p:pic>
      <p:pic>
        <p:nvPicPr>
          <p:cNvPr id="17" name="Image 16">
            <a:extLst>
              <a:ext uri="{FF2B5EF4-FFF2-40B4-BE49-F238E27FC236}">
                <a16:creationId xmlns:a16="http://schemas.microsoft.com/office/drawing/2014/main" id="{E50D09E3-CE29-0246-B2E1-D3B3AB636FD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36968" y="2059365"/>
            <a:ext cx="822790" cy="253582"/>
          </a:xfrm>
          <a:prstGeom prst="rect">
            <a:avLst/>
          </a:prstGeom>
        </p:spPr>
      </p:pic>
      <p:pic>
        <p:nvPicPr>
          <p:cNvPr id="18" name="Image 17">
            <a:extLst>
              <a:ext uri="{FF2B5EF4-FFF2-40B4-BE49-F238E27FC236}">
                <a16:creationId xmlns:a16="http://schemas.microsoft.com/office/drawing/2014/main" id="{04632301-9424-8787-E84F-092693EE44D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81131" y="2545157"/>
            <a:ext cx="692165" cy="303300"/>
          </a:xfrm>
          <a:prstGeom prst="rect">
            <a:avLst/>
          </a:prstGeom>
        </p:spPr>
      </p:pic>
      <p:pic>
        <p:nvPicPr>
          <p:cNvPr id="19" name="Image 18" descr="Une image contenant texte, signe&#10;&#10;Description générée automatiquement">
            <a:extLst>
              <a:ext uri="{FF2B5EF4-FFF2-40B4-BE49-F238E27FC236}">
                <a16:creationId xmlns:a16="http://schemas.microsoft.com/office/drawing/2014/main" id="{0DE97FFD-4F0A-15E8-520D-D7A96669300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87993" y="3387953"/>
            <a:ext cx="717801" cy="303300"/>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776E97AA-F95C-D297-917F-3C2867385B7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05068" y="5816002"/>
            <a:ext cx="736456" cy="304801"/>
          </a:xfrm>
          <a:prstGeom prst="rect">
            <a:avLst/>
          </a:prstGeom>
        </p:spPr>
      </p:pic>
      <p:pic>
        <p:nvPicPr>
          <p:cNvPr id="21" name="Image 20">
            <a:extLst>
              <a:ext uri="{FF2B5EF4-FFF2-40B4-BE49-F238E27FC236}">
                <a16:creationId xmlns:a16="http://schemas.microsoft.com/office/drawing/2014/main" id="{C3883AF1-ECBC-64CA-3950-6618FA6A4B3E}"/>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392332" y="4464492"/>
            <a:ext cx="668517" cy="455302"/>
          </a:xfrm>
          <a:prstGeom prst="rect">
            <a:avLst/>
          </a:prstGeom>
        </p:spPr>
      </p:pic>
      <p:pic>
        <p:nvPicPr>
          <p:cNvPr id="22" name="Image 21" descr="Une image contenant texte&#10;&#10;Description générée automatiquement">
            <a:extLst>
              <a:ext uri="{FF2B5EF4-FFF2-40B4-BE49-F238E27FC236}">
                <a16:creationId xmlns:a16="http://schemas.microsoft.com/office/drawing/2014/main" id="{702464D6-2214-5EFB-D84F-79847DC02AB3}"/>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658754" y="3298971"/>
            <a:ext cx="731682" cy="531666"/>
          </a:xfrm>
          <a:prstGeom prst="rect">
            <a:avLst/>
          </a:prstGeom>
        </p:spPr>
      </p:pic>
      <p:pic>
        <p:nvPicPr>
          <p:cNvPr id="23" name="Imagen 4">
            <a:extLst>
              <a:ext uri="{FF2B5EF4-FFF2-40B4-BE49-F238E27FC236}">
                <a16:creationId xmlns:a16="http://schemas.microsoft.com/office/drawing/2014/main" id="{AC19AFFF-937A-A17B-B258-281DECA304AF}"/>
              </a:ext>
            </a:extLst>
          </p:cNvPr>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250522" y="3330236"/>
            <a:ext cx="1120325" cy="390958"/>
          </a:xfrm>
          <a:prstGeom prst="rect">
            <a:avLst/>
          </a:prstGeom>
        </p:spPr>
      </p:pic>
      <p:pic>
        <p:nvPicPr>
          <p:cNvPr id="24" name="Image 23">
            <a:extLst>
              <a:ext uri="{FF2B5EF4-FFF2-40B4-BE49-F238E27FC236}">
                <a16:creationId xmlns:a16="http://schemas.microsoft.com/office/drawing/2014/main" id="{3798BDE4-890E-3192-B2DD-A6007D46BB3E}"/>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277203" y="5105943"/>
            <a:ext cx="922330" cy="378753"/>
          </a:xfrm>
          <a:prstGeom prst="rect">
            <a:avLst/>
          </a:prstGeom>
        </p:spPr>
      </p:pic>
      <p:pic>
        <p:nvPicPr>
          <p:cNvPr id="25" name="Image 24" descr="Une image contenant carte&#10;&#10;Description générée automatiquement">
            <a:extLst>
              <a:ext uri="{FF2B5EF4-FFF2-40B4-BE49-F238E27FC236}">
                <a16:creationId xmlns:a16="http://schemas.microsoft.com/office/drawing/2014/main" id="{02254D0E-62F8-658C-2C07-71071523BA60}"/>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9030802" y="2405487"/>
            <a:ext cx="2902664" cy="2700456"/>
          </a:xfrm>
          <a:prstGeom prst="rect">
            <a:avLst/>
          </a:prstGeom>
        </p:spPr>
      </p:pic>
      <p:pic>
        <p:nvPicPr>
          <p:cNvPr id="26" name="Image 25" descr="Une image contenant texte&#10;&#10;Description générée automatiquement">
            <a:extLst>
              <a:ext uri="{FF2B5EF4-FFF2-40B4-BE49-F238E27FC236}">
                <a16:creationId xmlns:a16="http://schemas.microsoft.com/office/drawing/2014/main" id="{08859840-8E9C-94C1-193F-A2ECD91FB800}"/>
              </a:ext>
            </a:extLst>
          </p:cNvPr>
          <p:cNvPicPr>
            <a:picLocks noChangeAspect="1"/>
          </p:cNvPicPr>
          <p:nvPr/>
        </p:nvPicPr>
        <p:blipFill rotWithShape="1">
          <a:blip r:embed="rId23">
            <a:extLst>
              <a:ext uri="{28A0092B-C50C-407E-A947-70E740481C1C}">
                <a14:useLocalDpi xmlns:a14="http://schemas.microsoft.com/office/drawing/2010/main" val="0"/>
              </a:ext>
            </a:extLst>
          </a:blip>
          <a:srcRect l="27025" t="9804" r="26905" b="9580"/>
          <a:stretch/>
        </p:blipFill>
        <p:spPr>
          <a:xfrm>
            <a:off x="7266721" y="4464492"/>
            <a:ext cx="437555" cy="510438"/>
          </a:xfrm>
          <a:prstGeom prst="rect">
            <a:avLst/>
          </a:prstGeom>
        </p:spPr>
      </p:pic>
      <p:pic>
        <p:nvPicPr>
          <p:cNvPr id="28" name="Image 27">
            <a:extLst>
              <a:ext uri="{FF2B5EF4-FFF2-40B4-BE49-F238E27FC236}">
                <a16:creationId xmlns:a16="http://schemas.microsoft.com/office/drawing/2014/main" id="{8089AEFB-68B2-4CED-D9C3-8F858380C75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73296" y="4571573"/>
            <a:ext cx="658485" cy="374158"/>
          </a:xfrm>
          <a:prstGeom prst="rect">
            <a:avLst/>
          </a:prstGeom>
        </p:spPr>
      </p:pic>
      <p:pic>
        <p:nvPicPr>
          <p:cNvPr id="31" name="Image 30">
            <a:extLst>
              <a:ext uri="{FF2B5EF4-FFF2-40B4-BE49-F238E27FC236}">
                <a16:creationId xmlns:a16="http://schemas.microsoft.com/office/drawing/2014/main" id="{AF60F82D-11E1-3C4A-562B-0DD24235BE4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864745" y="4458008"/>
            <a:ext cx="410023" cy="461757"/>
          </a:xfrm>
          <a:prstGeom prst="rect">
            <a:avLst/>
          </a:prstGeom>
        </p:spPr>
      </p:pic>
      <p:pic>
        <p:nvPicPr>
          <p:cNvPr id="33" name="Image 32">
            <a:extLst>
              <a:ext uri="{FF2B5EF4-FFF2-40B4-BE49-F238E27FC236}">
                <a16:creationId xmlns:a16="http://schemas.microsoft.com/office/drawing/2014/main" id="{16D8ACD8-EBB3-9562-B1D5-AEADEF49E14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33733" y="4567703"/>
            <a:ext cx="729342" cy="289222"/>
          </a:xfrm>
          <a:prstGeom prst="rect">
            <a:avLst/>
          </a:prstGeom>
        </p:spPr>
      </p:pic>
      <p:pic>
        <p:nvPicPr>
          <p:cNvPr id="35" name="Image 34" descr="Une image contenant texte, clipart&#10;&#10;Description générée automatiquement">
            <a:extLst>
              <a:ext uri="{FF2B5EF4-FFF2-40B4-BE49-F238E27FC236}">
                <a16:creationId xmlns:a16="http://schemas.microsoft.com/office/drawing/2014/main" id="{B26A7ADE-DA7D-025B-83AC-5985896683C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57768" y="4625904"/>
            <a:ext cx="835294" cy="212739"/>
          </a:xfrm>
          <a:prstGeom prst="rect">
            <a:avLst/>
          </a:prstGeom>
        </p:spPr>
      </p:pic>
      <p:pic>
        <p:nvPicPr>
          <p:cNvPr id="37" name="Image 36">
            <a:extLst>
              <a:ext uri="{FF2B5EF4-FFF2-40B4-BE49-F238E27FC236}">
                <a16:creationId xmlns:a16="http://schemas.microsoft.com/office/drawing/2014/main" id="{8832697A-7E62-D1AC-4E8A-4C948F42810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58813" y="4575640"/>
            <a:ext cx="396100" cy="344125"/>
          </a:xfrm>
          <a:prstGeom prst="rect">
            <a:avLst/>
          </a:prstGeom>
        </p:spPr>
      </p:pic>
    </p:spTree>
    <p:extLst>
      <p:ext uri="{BB962C8B-B14F-4D97-AF65-F5344CB8AC3E}">
        <p14:creationId xmlns:p14="http://schemas.microsoft.com/office/powerpoint/2010/main" val="2905182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123495"/>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84246" y="151595"/>
            <a:ext cx="10457040" cy="971900"/>
          </a:xfrm>
        </p:spPr>
        <p:txBody>
          <a:bodyPr>
            <a:normAutofit/>
          </a:bodyPr>
          <a:lstStyle/>
          <a:p>
            <a:r>
              <a:rPr lang="fr-FR" sz="3600" b="1" dirty="0">
                <a:solidFill>
                  <a:schemeClr val="bg1"/>
                </a:solidFill>
              </a:rPr>
              <a:t>LIFE CARBON FARMING </a:t>
            </a:r>
            <a:r>
              <a:rPr lang="fr-FR" sz="3600" b="1" dirty="0" err="1">
                <a:solidFill>
                  <a:schemeClr val="bg1"/>
                </a:solidFill>
              </a:rPr>
              <a:t>wokshop</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676381" y="1348142"/>
            <a:ext cx="11251916" cy="4261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nSpc>
                <a:spcPct val="100000"/>
              </a:lnSpc>
              <a:buFont typeface="Wingdings" panose="05000000000000000000" pitchFamily="2" charset="2"/>
              <a:buChar char="Ø"/>
            </a:pPr>
            <a:r>
              <a:rPr lang="en-US" sz="3600" b="1" i="1" dirty="0"/>
              <a:t>GHG </a:t>
            </a:r>
            <a:r>
              <a:rPr lang="en-IE" sz="3600" b="1" i="1" dirty="0"/>
              <a:t>mitigation policies in agriculture and carbon removals certification framework</a:t>
            </a:r>
            <a:r>
              <a:rPr lang="fr-FR" sz="3600" b="1" i="1" dirty="0"/>
              <a:t> – Valeria </a:t>
            </a:r>
            <a:r>
              <a:rPr lang="fr-FR" sz="3600" b="1" i="1" dirty="0" err="1"/>
              <a:t>Forlin</a:t>
            </a:r>
            <a:endParaRPr lang="fr-FR" sz="3600" i="1" dirty="0"/>
          </a:p>
        </p:txBody>
      </p:sp>
      <p:pic>
        <p:nvPicPr>
          <p:cNvPr id="16" name="Image 15" descr="Une image contenant texte&#10;&#10;Description générée automatiquement">
            <a:extLst>
              <a:ext uri="{FF2B5EF4-FFF2-40B4-BE49-F238E27FC236}">
                <a16:creationId xmlns:a16="http://schemas.microsoft.com/office/drawing/2014/main" id="{3753F975-4DD5-2A86-6991-71D23006FA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5542" y="42871"/>
            <a:ext cx="1028454" cy="1041817"/>
          </a:xfrm>
          <a:prstGeom prst="rect">
            <a:avLst/>
          </a:prstGeom>
        </p:spPr>
      </p:pic>
      <p:pic>
        <p:nvPicPr>
          <p:cNvPr id="2" name="Image 1">
            <a:extLst>
              <a:ext uri="{FF2B5EF4-FFF2-40B4-BE49-F238E27FC236}">
                <a16:creationId xmlns:a16="http://schemas.microsoft.com/office/drawing/2014/main" id="{B7405216-2799-BEEE-748D-71F1EE8A7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 name="Image 2">
            <a:extLst>
              <a:ext uri="{FF2B5EF4-FFF2-40B4-BE49-F238E27FC236}">
                <a16:creationId xmlns:a16="http://schemas.microsoft.com/office/drawing/2014/main" id="{22FE18A5-79AC-87E1-4BAA-EFB735FD43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a:extLst>
              <a:ext uri="{FF2B5EF4-FFF2-40B4-BE49-F238E27FC236}">
                <a16:creationId xmlns:a16="http://schemas.microsoft.com/office/drawing/2014/main" id="{DFD7AAE7-61F1-F918-B892-F9EB7507B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6" name="Image 5">
            <a:extLst>
              <a:ext uri="{FF2B5EF4-FFF2-40B4-BE49-F238E27FC236}">
                <a16:creationId xmlns:a16="http://schemas.microsoft.com/office/drawing/2014/main" id="{0A1B52FD-71E0-3362-E6B6-1635AE095C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10" name="Image 9">
            <a:extLst>
              <a:ext uri="{FF2B5EF4-FFF2-40B4-BE49-F238E27FC236}">
                <a16:creationId xmlns:a16="http://schemas.microsoft.com/office/drawing/2014/main" id="{73094A7C-1AA6-D93C-F525-D089397E7A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AA000AFA-7710-39DD-70B0-E3CF2954BBC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F65D2CA2-5D8A-F622-DADB-7FE22E4517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DCA0A7B7-1401-3954-1F9F-1EC2FDDD90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4134301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1121889" y="135710"/>
            <a:ext cx="9816568" cy="971900"/>
          </a:xfrm>
        </p:spPr>
        <p:txBody>
          <a:bodyPr>
            <a:normAutofit fontScale="90000"/>
          </a:bodyPr>
          <a:lstStyle/>
          <a:p>
            <a:pPr algn="ctr"/>
            <a:r>
              <a:rPr lang="en-US" sz="3600" b="1" dirty="0">
                <a:solidFill>
                  <a:schemeClr val="bg1"/>
                </a:solidFill>
              </a:rPr>
              <a:t>What can bring the LIFE Carbon Farming project regarding the context in </a:t>
            </a:r>
            <a:r>
              <a:rPr lang="en-US" sz="3600" b="1">
                <a:solidFill>
                  <a:schemeClr val="bg1"/>
                </a:solidFill>
              </a:rPr>
              <a:t>Germany?</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822792" y="2833766"/>
            <a:ext cx="11056778" cy="1405641"/>
          </a:xfrm>
          <a:prstGeom prst="rect">
            <a:avLst/>
          </a:prstGeom>
          <a:noFill/>
        </p:spPr>
        <p:txBody>
          <a:bodyPr wrap="square" rtlCol="0">
            <a:spAutoFit/>
          </a:bodyPr>
          <a:lstStyle/>
          <a:p>
            <a:r>
              <a:rPr lang="en-US" sz="2400" dirty="0"/>
              <a:t>LIFE Carbon Farming – Workshop on 25</a:t>
            </a:r>
            <a:r>
              <a:rPr lang="en-US" sz="2400" baseline="30000" dirty="0"/>
              <a:t>th</a:t>
            </a:r>
            <a:r>
              <a:rPr lang="en-US" sz="2400" dirty="0"/>
              <a:t> January</a:t>
            </a:r>
            <a:endParaRPr lang="de-DE" sz="2400" dirty="0"/>
          </a:p>
          <a:p>
            <a:endParaRPr lang="en-US" sz="2400" dirty="0"/>
          </a:p>
          <a:p>
            <a:pPr lvl="1"/>
            <a:r>
              <a:rPr lang="en-US" sz="1867" b="1" dirty="0"/>
              <a:t> </a:t>
            </a:r>
            <a:r>
              <a:rPr lang="en-US" sz="1867" b="1" dirty="0">
                <a:sym typeface="Wingdings" panose="05000000000000000000" pitchFamily="2" charset="2"/>
              </a:rPr>
              <a:t> </a:t>
            </a:r>
            <a:r>
              <a:rPr lang="en-US" sz="1867" b="1" dirty="0"/>
              <a:t>A first project on certification in a country where there is no existing certification framework on farm’s scale.</a:t>
            </a:r>
            <a:endParaRPr lang="de-DE" sz="1867" b="1" dirty="0"/>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5" name="ZoneTexte 14">
            <a:extLst>
              <a:ext uri="{FF2B5EF4-FFF2-40B4-BE49-F238E27FC236}">
                <a16:creationId xmlns:a16="http://schemas.microsoft.com/office/drawing/2014/main" id="{BE8B8AE5-39CE-CF8F-1983-B45983A8EE62}"/>
              </a:ext>
            </a:extLst>
          </p:cNvPr>
          <p:cNvSpPr txBox="1"/>
          <p:nvPr/>
        </p:nvSpPr>
        <p:spPr>
          <a:xfrm>
            <a:off x="2785730" y="5108979"/>
            <a:ext cx="6103088" cy="923330"/>
          </a:xfrm>
          <a:prstGeom prst="rect">
            <a:avLst/>
          </a:prstGeom>
          <a:noFill/>
        </p:spPr>
        <p:txBody>
          <a:bodyPr wrap="square">
            <a:spAutoFit/>
          </a:bodyPr>
          <a:lstStyle/>
          <a:p>
            <a:pPr algn="ctr"/>
            <a:r>
              <a:rPr lang="en-US" sz="1800" b="0" cap="none" dirty="0">
                <a:latin typeface="+mn-lt"/>
                <a:ea typeface="+mn-ea"/>
                <a:cs typeface="+mn-cs"/>
              </a:rPr>
              <a:t>Aura Cárdenas and Barbara Amon</a:t>
            </a:r>
          </a:p>
          <a:p>
            <a:pPr algn="ctr"/>
            <a:endParaRPr lang="en-US" sz="1800" b="0" cap="none" dirty="0">
              <a:latin typeface="+mn-lt"/>
              <a:ea typeface="+mn-ea"/>
              <a:cs typeface="+mn-cs"/>
            </a:endParaRPr>
          </a:p>
          <a:p>
            <a:pPr algn="ctr"/>
            <a:r>
              <a:rPr lang="en-US" sz="1800" b="0" cap="none" dirty="0" err="1">
                <a:latin typeface="+mn-lt"/>
                <a:ea typeface="+mn-ea"/>
                <a:cs typeface="+mn-cs"/>
              </a:rPr>
              <a:t>Acardenas</a:t>
            </a:r>
            <a:r>
              <a:rPr lang="de-DE" altLang="de-DE" sz="1800" b="0" cap="none" dirty="0">
                <a:latin typeface="+mn-lt"/>
                <a:ea typeface="+mn-ea"/>
                <a:cs typeface="+mn-cs"/>
              </a:rPr>
              <a:t>@</a:t>
            </a:r>
            <a:r>
              <a:rPr lang="en-US" sz="1800" b="0" cap="none" dirty="0">
                <a:latin typeface="+mn-lt"/>
                <a:ea typeface="+mn-ea"/>
                <a:cs typeface="+mn-cs"/>
              </a:rPr>
              <a:t>atb-Potsdam.de</a:t>
            </a:r>
            <a:endParaRPr lang="fr-FR" dirty="0"/>
          </a:p>
        </p:txBody>
      </p:sp>
    </p:spTree>
    <p:extLst>
      <p:ext uri="{BB962C8B-B14F-4D97-AF65-F5344CB8AC3E}">
        <p14:creationId xmlns:p14="http://schemas.microsoft.com/office/powerpoint/2010/main" val="1752094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1121889" y="135710"/>
            <a:ext cx="9816568" cy="971900"/>
          </a:xfrm>
        </p:spPr>
        <p:txBody>
          <a:bodyPr>
            <a:normAutofit fontScale="90000"/>
          </a:bodyPr>
          <a:lstStyle/>
          <a:p>
            <a:pPr algn="ctr"/>
            <a:r>
              <a:rPr lang="en-US" sz="3600" b="1" dirty="0">
                <a:solidFill>
                  <a:schemeClr val="bg1"/>
                </a:solidFill>
              </a:rPr>
              <a:t>What can bring the LIFE Carbon Farming project regarding the context in </a:t>
            </a:r>
            <a:r>
              <a:rPr lang="en-US" sz="3600" b="1">
                <a:solidFill>
                  <a:schemeClr val="bg1"/>
                </a:solidFill>
              </a:rPr>
              <a:t>Germany?</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4400692"/>
          </a:xfrm>
          <a:prstGeom prst="rect">
            <a:avLst/>
          </a:prstGeom>
          <a:noFill/>
        </p:spPr>
        <p:txBody>
          <a:bodyPr wrap="square" rtlCol="0">
            <a:spAutoFit/>
          </a:bodyPr>
          <a:lstStyle/>
          <a:p>
            <a:pPr>
              <a:lnSpc>
                <a:spcPct val="150000"/>
              </a:lnSpc>
            </a:pPr>
            <a:r>
              <a:rPr lang="de-DE" sz="2133" dirty="0"/>
              <a:t>German </a:t>
            </a:r>
            <a:r>
              <a:rPr lang="en-US" sz="2133" dirty="0"/>
              <a:t>participation</a:t>
            </a:r>
            <a:endParaRPr lang="de-DE" sz="2133" dirty="0"/>
          </a:p>
          <a:p>
            <a:pPr lvl="1">
              <a:lnSpc>
                <a:spcPct val="150000"/>
              </a:lnSpc>
            </a:pPr>
            <a:r>
              <a:rPr lang="en-US" sz="2133" dirty="0"/>
              <a:t>- will allow us to evaluate which measures are best suited to the German context.</a:t>
            </a:r>
          </a:p>
          <a:p>
            <a:pPr lvl="1">
              <a:lnSpc>
                <a:spcPct val="150000"/>
              </a:lnSpc>
            </a:pPr>
            <a:r>
              <a:rPr lang="en-US" sz="2133" dirty="0"/>
              <a:t>- will allow to follow closely the advances in terms of carbon certification and to see its applicability in the country.</a:t>
            </a:r>
            <a:endParaRPr lang="de-DE" sz="2133" dirty="0"/>
          </a:p>
          <a:p>
            <a:pPr lvl="1">
              <a:lnSpc>
                <a:spcPct val="150000"/>
              </a:lnSpc>
            </a:pPr>
            <a:r>
              <a:rPr lang="de-DE" sz="2133" dirty="0"/>
              <a:t>- Baseline </a:t>
            </a:r>
            <a:r>
              <a:rPr lang="de-DE" sz="2133" dirty="0" err="1"/>
              <a:t>for</a:t>
            </a:r>
            <a:r>
              <a:rPr lang="de-DE" sz="2133" dirty="0"/>
              <a:t> </a:t>
            </a:r>
            <a:r>
              <a:rPr lang="de-DE" sz="2133" dirty="0" err="1"/>
              <a:t>future</a:t>
            </a:r>
            <a:r>
              <a:rPr lang="de-DE" sz="2133" dirty="0"/>
              <a:t> </a:t>
            </a:r>
            <a:r>
              <a:rPr lang="de-DE" sz="2133" dirty="0" err="1"/>
              <a:t>Scale</a:t>
            </a:r>
            <a:r>
              <a:rPr lang="de-DE" sz="2133" dirty="0"/>
              <a:t> </a:t>
            </a:r>
            <a:r>
              <a:rPr lang="de-DE" sz="2133" dirty="0" err="1"/>
              <a:t>up</a:t>
            </a:r>
            <a:r>
              <a:rPr lang="de-DE" sz="2133" dirty="0"/>
              <a:t> </a:t>
            </a:r>
          </a:p>
          <a:p>
            <a:pPr lvl="1">
              <a:lnSpc>
                <a:spcPct val="150000"/>
              </a:lnSpc>
            </a:pPr>
            <a:r>
              <a:rPr lang="en-US" sz="2133" dirty="0"/>
              <a:t>- We will be a reference point for future projects, the lessons learned will be taken into account to formulate and execute new projects at the farm level</a:t>
            </a:r>
          </a:p>
          <a:p>
            <a:pPr lvl="1">
              <a:lnSpc>
                <a:spcPct val="150000"/>
              </a:lnSpc>
            </a:pPr>
            <a:r>
              <a:rPr lang="en-US" sz="2133" dirty="0"/>
              <a:t>…..</a:t>
            </a:r>
            <a:endParaRPr lang="de-DE" sz="2133" dirty="0"/>
          </a:p>
          <a:p>
            <a:pPr marL="342900" lvl="1" indent="-342900">
              <a:buFont typeface="Arial" panose="020B0604020202020204" pitchFamily="34" charset="0"/>
              <a:buChar char="•"/>
            </a:pPr>
            <a:endParaRPr lang="fr-FR" sz="2400" dirty="0">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3583972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Technical</a:t>
            </a:r>
            <a:r>
              <a:rPr lang="fr-FR" sz="3600" b="1" dirty="0">
                <a:solidFill>
                  <a:schemeClr val="bg1"/>
                </a:solidFill>
              </a:rPr>
              <a:t> actions</a:t>
            </a: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Rectangle 13">
            <a:extLst>
              <a:ext uri="{FF2B5EF4-FFF2-40B4-BE49-F238E27FC236}">
                <a16:creationId xmlns:a16="http://schemas.microsoft.com/office/drawing/2014/main" id="{DD08DECF-A7E8-491A-A844-17CC5635C2A5}"/>
              </a:ext>
            </a:extLst>
          </p:cNvPr>
          <p:cNvSpPr/>
          <p:nvPr/>
        </p:nvSpPr>
        <p:spPr>
          <a:xfrm>
            <a:off x="2338265" y="1382555"/>
            <a:ext cx="7611809" cy="73974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5">
                    <a:lumMod val="50000"/>
                  </a:schemeClr>
                </a:solidFill>
              </a:rPr>
              <a:t>Action C.1. : </a:t>
            </a:r>
            <a:r>
              <a:rPr lang="fr-FR" dirty="0" err="1">
                <a:solidFill>
                  <a:schemeClr val="accent5">
                    <a:lumMod val="50000"/>
                  </a:schemeClr>
                </a:solidFill>
              </a:rPr>
              <a:t>Elaborating</a:t>
            </a:r>
            <a:r>
              <a:rPr lang="fr-FR" dirty="0">
                <a:solidFill>
                  <a:schemeClr val="accent5">
                    <a:lumMod val="50000"/>
                  </a:schemeClr>
                </a:solidFill>
              </a:rPr>
              <a:t> </a:t>
            </a:r>
            <a:r>
              <a:rPr lang="fr-FR" dirty="0" err="1">
                <a:solidFill>
                  <a:schemeClr val="accent5">
                    <a:lumMod val="50000"/>
                  </a:schemeClr>
                </a:solidFill>
              </a:rPr>
              <a:t>harmonised</a:t>
            </a:r>
            <a:r>
              <a:rPr lang="fr-FR" dirty="0">
                <a:solidFill>
                  <a:schemeClr val="accent5">
                    <a:lumMod val="50000"/>
                  </a:schemeClr>
                </a:solidFill>
              </a:rPr>
              <a:t> </a:t>
            </a:r>
            <a:r>
              <a:rPr lang="fr-FR" dirty="0" err="1">
                <a:solidFill>
                  <a:schemeClr val="accent5">
                    <a:lumMod val="50000"/>
                  </a:schemeClr>
                </a:solidFill>
              </a:rPr>
              <a:t>tools</a:t>
            </a:r>
            <a:r>
              <a:rPr lang="fr-FR" dirty="0">
                <a:solidFill>
                  <a:schemeClr val="accent5">
                    <a:lumMod val="50000"/>
                  </a:schemeClr>
                </a:solidFill>
              </a:rPr>
              <a:t> and standards to </a:t>
            </a:r>
            <a:r>
              <a:rPr lang="fr-FR" dirty="0" err="1">
                <a:solidFill>
                  <a:schemeClr val="accent5">
                    <a:lumMod val="50000"/>
                  </a:schemeClr>
                </a:solidFill>
              </a:rPr>
              <a:t>implement</a:t>
            </a:r>
            <a:r>
              <a:rPr lang="fr-FR" dirty="0">
                <a:solidFill>
                  <a:schemeClr val="accent5">
                    <a:lumMod val="50000"/>
                  </a:schemeClr>
                </a:solidFill>
              </a:rPr>
              <a:t> </a:t>
            </a:r>
            <a:r>
              <a:rPr lang="fr-FR" dirty="0" err="1">
                <a:solidFill>
                  <a:schemeClr val="accent5">
                    <a:lumMod val="50000"/>
                  </a:schemeClr>
                </a:solidFill>
              </a:rPr>
              <a:t>low</a:t>
            </a:r>
            <a:r>
              <a:rPr lang="fr-FR" dirty="0">
                <a:solidFill>
                  <a:schemeClr val="accent5">
                    <a:lumMod val="50000"/>
                  </a:schemeClr>
                </a:solidFill>
              </a:rPr>
              <a:t> </a:t>
            </a:r>
            <a:r>
              <a:rPr lang="fr-FR" dirty="0" err="1">
                <a:solidFill>
                  <a:schemeClr val="accent5">
                    <a:lumMod val="50000"/>
                  </a:schemeClr>
                </a:solidFill>
              </a:rPr>
              <a:t>carbon</a:t>
            </a:r>
            <a:r>
              <a:rPr lang="fr-FR" dirty="0">
                <a:solidFill>
                  <a:schemeClr val="accent5">
                    <a:lumMod val="50000"/>
                  </a:schemeClr>
                </a:solidFill>
              </a:rPr>
              <a:t> initiatives on </a:t>
            </a:r>
            <a:r>
              <a:rPr lang="fr-FR" dirty="0" err="1">
                <a:solidFill>
                  <a:schemeClr val="accent5">
                    <a:lumMod val="50000"/>
                  </a:schemeClr>
                </a:solidFill>
              </a:rPr>
              <a:t>farms</a:t>
            </a:r>
            <a:endParaRPr lang="fr-FR" dirty="0">
              <a:solidFill>
                <a:schemeClr val="accent5">
                  <a:lumMod val="50000"/>
                </a:schemeClr>
              </a:solidFill>
            </a:endParaRPr>
          </a:p>
        </p:txBody>
      </p:sp>
      <p:sp>
        <p:nvSpPr>
          <p:cNvPr id="15" name="Rectangle 14">
            <a:extLst>
              <a:ext uri="{FF2B5EF4-FFF2-40B4-BE49-F238E27FC236}">
                <a16:creationId xmlns:a16="http://schemas.microsoft.com/office/drawing/2014/main" id="{D5DD5CE0-4029-2173-9C56-7A17A7D921CE}"/>
              </a:ext>
            </a:extLst>
          </p:cNvPr>
          <p:cNvSpPr/>
          <p:nvPr/>
        </p:nvSpPr>
        <p:spPr>
          <a:xfrm>
            <a:off x="458094" y="2442024"/>
            <a:ext cx="4880225" cy="183607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5">
                    <a:lumMod val="50000"/>
                  </a:schemeClr>
                </a:solidFill>
              </a:rPr>
              <a:t>Action C.2. : </a:t>
            </a:r>
            <a:r>
              <a:rPr lang="fr-FR" dirty="0" err="1">
                <a:solidFill>
                  <a:schemeClr val="accent5">
                    <a:lumMod val="50000"/>
                  </a:schemeClr>
                </a:solidFill>
              </a:rPr>
              <a:t>Implementing</a:t>
            </a:r>
            <a:r>
              <a:rPr lang="fr-FR" dirty="0">
                <a:solidFill>
                  <a:schemeClr val="accent5">
                    <a:lumMod val="50000"/>
                  </a:schemeClr>
                </a:solidFill>
              </a:rPr>
              <a:t> </a:t>
            </a:r>
            <a:r>
              <a:rPr lang="fr-FR" dirty="0" err="1">
                <a:solidFill>
                  <a:schemeClr val="accent5">
                    <a:lumMod val="50000"/>
                  </a:schemeClr>
                </a:solidFill>
              </a:rPr>
              <a:t>low</a:t>
            </a:r>
            <a:r>
              <a:rPr lang="fr-FR" dirty="0">
                <a:solidFill>
                  <a:schemeClr val="accent5">
                    <a:lumMod val="50000"/>
                  </a:schemeClr>
                </a:solidFill>
              </a:rPr>
              <a:t> </a:t>
            </a:r>
            <a:r>
              <a:rPr lang="fr-FR" dirty="0" err="1">
                <a:solidFill>
                  <a:schemeClr val="accent5">
                    <a:lumMod val="50000"/>
                  </a:schemeClr>
                </a:solidFill>
              </a:rPr>
              <a:t>carbon</a:t>
            </a:r>
            <a:r>
              <a:rPr lang="fr-FR" dirty="0">
                <a:solidFill>
                  <a:schemeClr val="accent5">
                    <a:lumMod val="50000"/>
                  </a:schemeClr>
                </a:solidFill>
              </a:rPr>
              <a:t> </a:t>
            </a:r>
            <a:r>
              <a:rPr lang="fr-FR" dirty="0" err="1">
                <a:solidFill>
                  <a:schemeClr val="accent5">
                    <a:lumMod val="50000"/>
                  </a:schemeClr>
                </a:solidFill>
              </a:rPr>
              <a:t>projects</a:t>
            </a:r>
            <a:r>
              <a:rPr lang="fr-FR" dirty="0">
                <a:solidFill>
                  <a:schemeClr val="accent5">
                    <a:lumMod val="50000"/>
                  </a:schemeClr>
                </a:solidFill>
              </a:rPr>
              <a:t> in 700 mixed-</a:t>
            </a:r>
            <a:r>
              <a:rPr lang="fr-FR" dirty="0" err="1">
                <a:solidFill>
                  <a:schemeClr val="accent5">
                    <a:lumMod val="50000"/>
                  </a:schemeClr>
                </a:solidFill>
              </a:rPr>
              <a:t>crops</a:t>
            </a:r>
            <a:r>
              <a:rPr lang="fr-FR" dirty="0">
                <a:solidFill>
                  <a:schemeClr val="accent5">
                    <a:lumMod val="50000"/>
                  </a:schemeClr>
                </a:solidFill>
              </a:rPr>
              <a:t> </a:t>
            </a:r>
            <a:r>
              <a:rPr lang="fr-FR" dirty="0" err="1">
                <a:solidFill>
                  <a:schemeClr val="accent5">
                    <a:lumMod val="50000"/>
                  </a:schemeClr>
                </a:solidFill>
              </a:rPr>
              <a:t>livestock</a:t>
            </a:r>
            <a:r>
              <a:rPr lang="fr-FR" dirty="0">
                <a:solidFill>
                  <a:schemeClr val="accent5">
                    <a:lumMod val="50000"/>
                  </a:schemeClr>
                </a:solidFill>
              </a:rPr>
              <a:t> </a:t>
            </a:r>
            <a:r>
              <a:rPr lang="fr-FR" dirty="0" err="1">
                <a:solidFill>
                  <a:schemeClr val="accent5">
                    <a:lumMod val="50000"/>
                  </a:schemeClr>
                </a:solidFill>
              </a:rPr>
              <a:t>farms</a:t>
            </a:r>
            <a:r>
              <a:rPr lang="fr-FR" dirty="0">
                <a:solidFill>
                  <a:schemeClr val="accent5">
                    <a:lumMod val="50000"/>
                  </a:schemeClr>
                </a:solidFill>
              </a:rPr>
              <a:t> in France, </a:t>
            </a:r>
            <a:r>
              <a:rPr lang="fr-FR" dirty="0" err="1">
                <a:solidFill>
                  <a:schemeClr val="accent5">
                    <a:lumMod val="50000"/>
                  </a:schemeClr>
                </a:solidFill>
              </a:rPr>
              <a:t>Belgium</a:t>
            </a:r>
            <a:r>
              <a:rPr lang="fr-FR" dirty="0">
                <a:solidFill>
                  <a:schemeClr val="accent5">
                    <a:lumMod val="50000"/>
                  </a:schemeClr>
                </a:solidFill>
              </a:rPr>
              <a:t>, Germany, Ireland, </a:t>
            </a:r>
            <a:r>
              <a:rPr lang="fr-FR" dirty="0" err="1">
                <a:solidFill>
                  <a:schemeClr val="accent5">
                    <a:lumMod val="50000"/>
                  </a:schemeClr>
                </a:solidFill>
              </a:rPr>
              <a:t>Italy</a:t>
            </a:r>
            <a:r>
              <a:rPr lang="fr-FR" dirty="0">
                <a:solidFill>
                  <a:schemeClr val="accent5">
                    <a:lumMod val="50000"/>
                  </a:schemeClr>
                </a:solidFill>
              </a:rPr>
              <a:t> and Spain</a:t>
            </a:r>
          </a:p>
        </p:txBody>
      </p:sp>
      <p:sp>
        <p:nvSpPr>
          <p:cNvPr id="16" name="Rectangle 15">
            <a:extLst>
              <a:ext uri="{FF2B5EF4-FFF2-40B4-BE49-F238E27FC236}">
                <a16:creationId xmlns:a16="http://schemas.microsoft.com/office/drawing/2014/main" id="{B8469096-D64C-8C76-2270-E7266DFAE5B0}"/>
              </a:ext>
            </a:extLst>
          </p:cNvPr>
          <p:cNvSpPr/>
          <p:nvPr/>
        </p:nvSpPr>
        <p:spPr>
          <a:xfrm>
            <a:off x="5728389" y="2452404"/>
            <a:ext cx="6174421" cy="73974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5">
                    <a:lumMod val="50000"/>
                  </a:schemeClr>
                </a:solidFill>
              </a:rPr>
              <a:t>Action C.3. : </a:t>
            </a:r>
            <a:r>
              <a:rPr lang="fr-FR" dirty="0" err="1">
                <a:solidFill>
                  <a:schemeClr val="accent5">
                    <a:lumMod val="50000"/>
                  </a:schemeClr>
                </a:solidFill>
              </a:rPr>
              <a:t>Elaborating</a:t>
            </a:r>
            <a:r>
              <a:rPr lang="fr-FR" dirty="0">
                <a:solidFill>
                  <a:schemeClr val="accent5">
                    <a:lumMod val="50000"/>
                  </a:schemeClr>
                </a:solidFill>
              </a:rPr>
              <a:t> </a:t>
            </a:r>
            <a:r>
              <a:rPr lang="fr-FR" dirty="0" err="1">
                <a:solidFill>
                  <a:schemeClr val="accent5">
                    <a:lumMod val="50000"/>
                  </a:schemeClr>
                </a:solidFill>
              </a:rPr>
              <a:t>reference</a:t>
            </a:r>
            <a:r>
              <a:rPr lang="fr-FR" dirty="0">
                <a:solidFill>
                  <a:schemeClr val="accent5">
                    <a:lumMod val="50000"/>
                  </a:schemeClr>
                </a:solidFill>
              </a:rPr>
              <a:t> </a:t>
            </a:r>
            <a:r>
              <a:rPr lang="fr-FR" dirty="0" err="1">
                <a:solidFill>
                  <a:schemeClr val="accent5">
                    <a:lumMod val="50000"/>
                  </a:schemeClr>
                </a:solidFill>
              </a:rPr>
              <a:t>costs</a:t>
            </a:r>
            <a:r>
              <a:rPr lang="fr-FR" dirty="0">
                <a:solidFill>
                  <a:schemeClr val="accent5">
                    <a:lumMod val="50000"/>
                  </a:schemeClr>
                </a:solidFill>
              </a:rPr>
              <a:t> of </a:t>
            </a:r>
            <a:r>
              <a:rPr lang="fr-FR" dirty="0" err="1">
                <a:solidFill>
                  <a:schemeClr val="accent5">
                    <a:lumMod val="50000"/>
                  </a:schemeClr>
                </a:solidFill>
              </a:rPr>
              <a:t>low</a:t>
            </a:r>
            <a:r>
              <a:rPr lang="fr-FR" dirty="0">
                <a:solidFill>
                  <a:schemeClr val="accent5">
                    <a:lumMod val="50000"/>
                  </a:schemeClr>
                </a:solidFill>
              </a:rPr>
              <a:t> </a:t>
            </a:r>
            <a:r>
              <a:rPr lang="fr-FR" dirty="0" err="1">
                <a:solidFill>
                  <a:schemeClr val="accent5">
                    <a:lumMod val="50000"/>
                  </a:schemeClr>
                </a:solidFill>
              </a:rPr>
              <a:t>carbon</a:t>
            </a:r>
            <a:r>
              <a:rPr lang="fr-FR" dirty="0">
                <a:solidFill>
                  <a:schemeClr val="accent5">
                    <a:lumMod val="50000"/>
                  </a:schemeClr>
                </a:solidFill>
              </a:rPr>
              <a:t> </a:t>
            </a:r>
            <a:r>
              <a:rPr lang="fr-FR" dirty="0" err="1">
                <a:solidFill>
                  <a:schemeClr val="accent5">
                    <a:lumMod val="50000"/>
                  </a:schemeClr>
                </a:solidFill>
              </a:rPr>
              <a:t>projects</a:t>
            </a:r>
            <a:endParaRPr lang="fr-FR" dirty="0">
              <a:solidFill>
                <a:schemeClr val="accent5">
                  <a:lumMod val="50000"/>
                </a:schemeClr>
              </a:solidFill>
            </a:endParaRPr>
          </a:p>
        </p:txBody>
      </p:sp>
      <p:sp>
        <p:nvSpPr>
          <p:cNvPr id="17" name="Rectangle 16">
            <a:extLst>
              <a:ext uri="{FF2B5EF4-FFF2-40B4-BE49-F238E27FC236}">
                <a16:creationId xmlns:a16="http://schemas.microsoft.com/office/drawing/2014/main" id="{CF4012A3-41F1-7CB9-8C04-A4DD28085036}"/>
              </a:ext>
            </a:extLst>
          </p:cNvPr>
          <p:cNvSpPr/>
          <p:nvPr/>
        </p:nvSpPr>
        <p:spPr>
          <a:xfrm>
            <a:off x="5728389" y="3538354"/>
            <a:ext cx="6174421" cy="73974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5">
                    <a:lumMod val="50000"/>
                  </a:schemeClr>
                </a:solidFill>
              </a:rPr>
              <a:t>Action C.4. : </a:t>
            </a:r>
            <a:r>
              <a:rPr lang="fr-FR" dirty="0" err="1">
                <a:solidFill>
                  <a:schemeClr val="accent5">
                    <a:lumMod val="50000"/>
                  </a:schemeClr>
                </a:solidFill>
              </a:rPr>
              <a:t>Implementing</a:t>
            </a:r>
            <a:r>
              <a:rPr lang="fr-FR" dirty="0">
                <a:solidFill>
                  <a:schemeClr val="accent5">
                    <a:lumMod val="50000"/>
                  </a:schemeClr>
                </a:solidFill>
              </a:rPr>
              <a:t> a </a:t>
            </a:r>
            <a:r>
              <a:rPr lang="fr-FR" dirty="0" err="1">
                <a:solidFill>
                  <a:schemeClr val="accent5">
                    <a:lumMod val="50000"/>
                  </a:schemeClr>
                </a:solidFill>
              </a:rPr>
              <a:t>result-based</a:t>
            </a:r>
            <a:r>
              <a:rPr lang="fr-FR" dirty="0">
                <a:solidFill>
                  <a:schemeClr val="accent5">
                    <a:lumMod val="50000"/>
                  </a:schemeClr>
                </a:solidFill>
              </a:rPr>
              <a:t> </a:t>
            </a:r>
            <a:r>
              <a:rPr lang="fr-FR" dirty="0" err="1">
                <a:solidFill>
                  <a:schemeClr val="accent5">
                    <a:lumMod val="50000"/>
                  </a:schemeClr>
                </a:solidFill>
              </a:rPr>
              <a:t>rewarding</a:t>
            </a:r>
            <a:r>
              <a:rPr lang="fr-FR" dirty="0">
                <a:solidFill>
                  <a:schemeClr val="accent5">
                    <a:lumMod val="50000"/>
                  </a:schemeClr>
                </a:solidFill>
              </a:rPr>
              <a:t> </a:t>
            </a:r>
            <a:r>
              <a:rPr lang="fr-FR" dirty="0" err="1">
                <a:solidFill>
                  <a:schemeClr val="accent5">
                    <a:lumMod val="50000"/>
                  </a:schemeClr>
                </a:solidFill>
              </a:rPr>
              <a:t>mechanism</a:t>
            </a:r>
            <a:endParaRPr lang="fr-FR" dirty="0">
              <a:solidFill>
                <a:schemeClr val="accent5">
                  <a:lumMod val="50000"/>
                </a:schemeClr>
              </a:solidFill>
            </a:endParaRPr>
          </a:p>
        </p:txBody>
      </p:sp>
      <p:sp>
        <p:nvSpPr>
          <p:cNvPr id="18" name="Rectangle 17">
            <a:extLst>
              <a:ext uri="{FF2B5EF4-FFF2-40B4-BE49-F238E27FC236}">
                <a16:creationId xmlns:a16="http://schemas.microsoft.com/office/drawing/2014/main" id="{A5A25CB4-43A2-9771-3F08-F33D498B2A3B}"/>
              </a:ext>
            </a:extLst>
          </p:cNvPr>
          <p:cNvSpPr/>
          <p:nvPr/>
        </p:nvSpPr>
        <p:spPr>
          <a:xfrm>
            <a:off x="818059" y="4750520"/>
            <a:ext cx="10588583" cy="57486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5">
                    <a:lumMod val="50000"/>
                  </a:schemeClr>
                </a:solidFill>
              </a:rPr>
              <a:t>Action C.5. : </a:t>
            </a:r>
            <a:r>
              <a:rPr lang="fr-FR" dirty="0" err="1">
                <a:solidFill>
                  <a:schemeClr val="accent5">
                    <a:lumMod val="50000"/>
                  </a:schemeClr>
                </a:solidFill>
              </a:rPr>
              <a:t>Implementing</a:t>
            </a:r>
            <a:r>
              <a:rPr lang="fr-FR" dirty="0">
                <a:solidFill>
                  <a:schemeClr val="accent5">
                    <a:lumMod val="50000"/>
                  </a:schemeClr>
                </a:solidFill>
              </a:rPr>
              <a:t> a </a:t>
            </a:r>
            <a:r>
              <a:rPr lang="fr-FR" dirty="0" err="1">
                <a:solidFill>
                  <a:schemeClr val="accent5">
                    <a:lumMod val="50000"/>
                  </a:schemeClr>
                </a:solidFill>
              </a:rPr>
              <a:t>low</a:t>
            </a:r>
            <a:r>
              <a:rPr lang="fr-FR" dirty="0">
                <a:solidFill>
                  <a:schemeClr val="accent5">
                    <a:lumMod val="50000"/>
                  </a:schemeClr>
                </a:solidFill>
              </a:rPr>
              <a:t> </a:t>
            </a:r>
            <a:r>
              <a:rPr lang="fr-FR" dirty="0" err="1">
                <a:solidFill>
                  <a:schemeClr val="accent5">
                    <a:lumMod val="50000"/>
                  </a:schemeClr>
                </a:solidFill>
              </a:rPr>
              <a:t>carbon</a:t>
            </a:r>
            <a:r>
              <a:rPr lang="fr-FR" dirty="0">
                <a:solidFill>
                  <a:schemeClr val="accent5">
                    <a:lumMod val="50000"/>
                  </a:schemeClr>
                </a:solidFill>
              </a:rPr>
              <a:t> network</a:t>
            </a:r>
          </a:p>
        </p:txBody>
      </p:sp>
      <p:sp>
        <p:nvSpPr>
          <p:cNvPr id="19" name="Rectangle 18">
            <a:extLst>
              <a:ext uri="{FF2B5EF4-FFF2-40B4-BE49-F238E27FC236}">
                <a16:creationId xmlns:a16="http://schemas.microsoft.com/office/drawing/2014/main" id="{CF60E61E-4323-16EA-3191-4C9E98FF5AB3}"/>
              </a:ext>
            </a:extLst>
          </p:cNvPr>
          <p:cNvSpPr/>
          <p:nvPr/>
        </p:nvSpPr>
        <p:spPr>
          <a:xfrm>
            <a:off x="818059" y="5655650"/>
            <a:ext cx="10641279" cy="51705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5">
                    <a:lumMod val="50000"/>
                  </a:schemeClr>
                </a:solidFill>
              </a:rPr>
              <a:t>Action C.6. : </a:t>
            </a:r>
            <a:r>
              <a:rPr lang="fr-FR" dirty="0" err="1">
                <a:solidFill>
                  <a:schemeClr val="accent5">
                    <a:lumMod val="50000"/>
                  </a:schemeClr>
                </a:solidFill>
              </a:rPr>
              <a:t>Replication</a:t>
            </a:r>
            <a:r>
              <a:rPr lang="fr-FR" dirty="0">
                <a:solidFill>
                  <a:schemeClr val="accent5">
                    <a:lumMod val="50000"/>
                  </a:schemeClr>
                </a:solidFill>
              </a:rPr>
              <a:t> action – a </a:t>
            </a:r>
            <a:r>
              <a:rPr lang="fr-FR" dirty="0" err="1">
                <a:solidFill>
                  <a:schemeClr val="accent5">
                    <a:lumMod val="50000"/>
                  </a:schemeClr>
                </a:solidFill>
              </a:rPr>
              <a:t>common</a:t>
            </a:r>
            <a:r>
              <a:rPr lang="fr-FR" dirty="0">
                <a:solidFill>
                  <a:schemeClr val="accent5">
                    <a:lumMod val="50000"/>
                  </a:schemeClr>
                </a:solidFill>
              </a:rPr>
              <a:t> </a:t>
            </a:r>
            <a:r>
              <a:rPr lang="fr-FR" dirty="0" err="1">
                <a:solidFill>
                  <a:schemeClr val="accent5">
                    <a:lumMod val="50000"/>
                  </a:schemeClr>
                </a:solidFill>
              </a:rPr>
              <a:t>framework</a:t>
            </a:r>
            <a:r>
              <a:rPr lang="fr-FR" dirty="0">
                <a:solidFill>
                  <a:schemeClr val="accent5">
                    <a:lumMod val="50000"/>
                  </a:schemeClr>
                </a:solidFill>
              </a:rPr>
              <a:t> for a </a:t>
            </a:r>
            <a:r>
              <a:rPr lang="fr-FR" dirty="0" err="1">
                <a:solidFill>
                  <a:schemeClr val="accent5">
                    <a:lumMod val="50000"/>
                  </a:schemeClr>
                </a:solidFill>
              </a:rPr>
              <a:t>European</a:t>
            </a:r>
            <a:r>
              <a:rPr lang="fr-FR" dirty="0">
                <a:solidFill>
                  <a:schemeClr val="accent5">
                    <a:lumMod val="50000"/>
                  </a:schemeClr>
                </a:solidFill>
              </a:rPr>
              <a:t> CARBON FARMING </a:t>
            </a:r>
            <a:r>
              <a:rPr lang="fr-FR" dirty="0" err="1">
                <a:solidFill>
                  <a:schemeClr val="accent5">
                    <a:lumMod val="50000"/>
                  </a:schemeClr>
                </a:solidFill>
              </a:rPr>
              <a:t>strategy</a:t>
            </a:r>
            <a:endParaRPr lang="fr-FR" dirty="0">
              <a:solidFill>
                <a:schemeClr val="accent5">
                  <a:lumMod val="50000"/>
                </a:schemeClr>
              </a:solidFill>
            </a:endParaRPr>
          </a:p>
        </p:txBody>
      </p:sp>
      <p:sp>
        <p:nvSpPr>
          <p:cNvPr id="20" name="Flèche : bas 19">
            <a:extLst>
              <a:ext uri="{FF2B5EF4-FFF2-40B4-BE49-F238E27FC236}">
                <a16:creationId xmlns:a16="http://schemas.microsoft.com/office/drawing/2014/main" id="{4B71970F-5B43-06DF-5A2A-98C3EC6E41C6}"/>
              </a:ext>
            </a:extLst>
          </p:cNvPr>
          <p:cNvSpPr/>
          <p:nvPr/>
        </p:nvSpPr>
        <p:spPr>
          <a:xfrm>
            <a:off x="3581079" y="2122295"/>
            <a:ext cx="340242" cy="33010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 bas 20">
            <a:extLst>
              <a:ext uri="{FF2B5EF4-FFF2-40B4-BE49-F238E27FC236}">
                <a16:creationId xmlns:a16="http://schemas.microsoft.com/office/drawing/2014/main" id="{B35F90C1-E8DD-BE23-538D-E00AB5511E22}"/>
              </a:ext>
            </a:extLst>
          </p:cNvPr>
          <p:cNvSpPr/>
          <p:nvPr/>
        </p:nvSpPr>
        <p:spPr>
          <a:xfrm>
            <a:off x="5740210" y="5325541"/>
            <a:ext cx="340242" cy="33010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bas 21">
            <a:extLst>
              <a:ext uri="{FF2B5EF4-FFF2-40B4-BE49-F238E27FC236}">
                <a16:creationId xmlns:a16="http://schemas.microsoft.com/office/drawing/2014/main" id="{B1FC0A01-BEF6-9236-7AE6-FFA68BECCD28}"/>
              </a:ext>
            </a:extLst>
          </p:cNvPr>
          <p:cNvSpPr/>
          <p:nvPr/>
        </p:nvSpPr>
        <p:spPr>
          <a:xfrm>
            <a:off x="3563358" y="4311458"/>
            <a:ext cx="340242" cy="33010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 bas 22">
            <a:extLst>
              <a:ext uri="{FF2B5EF4-FFF2-40B4-BE49-F238E27FC236}">
                <a16:creationId xmlns:a16="http://schemas.microsoft.com/office/drawing/2014/main" id="{D94FE504-4B31-B533-2764-AE094F101EFC}"/>
              </a:ext>
            </a:extLst>
          </p:cNvPr>
          <p:cNvSpPr/>
          <p:nvPr/>
        </p:nvSpPr>
        <p:spPr>
          <a:xfrm>
            <a:off x="7874162" y="4281299"/>
            <a:ext cx="340242" cy="33010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bas 23">
            <a:extLst>
              <a:ext uri="{FF2B5EF4-FFF2-40B4-BE49-F238E27FC236}">
                <a16:creationId xmlns:a16="http://schemas.microsoft.com/office/drawing/2014/main" id="{9A9765B1-5BA4-430E-1C73-01E53938C6D3}"/>
              </a:ext>
            </a:extLst>
          </p:cNvPr>
          <p:cNvSpPr/>
          <p:nvPr/>
        </p:nvSpPr>
        <p:spPr>
          <a:xfrm>
            <a:off x="7874162" y="3192144"/>
            <a:ext cx="340242" cy="33010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bas 24">
            <a:extLst>
              <a:ext uri="{FF2B5EF4-FFF2-40B4-BE49-F238E27FC236}">
                <a16:creationId xmlns:a16="http://schemas.microsoft.com/office/drawing/2014/main" id="{3A40ADCC-A7E1-EC43-4D23-B39EEBCEB408}"/>
              </a:ext>
            </a:extLst>
          </p:cNvPr>
          <p:cNvSpPr/>
          <p:nvPr/>
        </p:nvSpPr>
        <p:spPr>
          <a:xfrm>
            <a:off x="7859986" y="2130345"/>
            <a:ext cx="340242" cy="33010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 double flèche horizontale 25">
            <a:extLst>
              <a:ext uri="{FF2B5EF4-FFF2-40B4-BE49-F238E27FC236}">
                <a16:creationId xmlns:a16="http://schemas.microsoft.com/office/drawing/2014/main" id="{F2E6F203-0FE0-67C7-6115-D3CB10B6A3BC}"/>
              </a:ext>
            </a:extLst>
          </p:cNvPr>
          <p:cNvSpPr/>
          <p:nvPr/>
        </p:nvSpPr>
        <p:spPr>
          <a:xfrm>
            <a:off x="5338319" y="2822274"/>
            <a:ext cx="401891" cy="243654"/>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double flèche horizontale 26">
            <a:extLst>
              <a:ext uri="{FF2B5EF4-FFF2-40B4-BE49-F238E27FC236}">
                <a16:creationId xmlns:a16="http://schemas.microsoft.com/office/drawing/2014/main" id="{D1D34F74-80A4-C244-DD7E-8DA75866E9AD}"/>
              </a:ext>
            </a:extLst>
          </p:cNvPr>
          <p:cNvSpPr/>
          <p:nvPr/>
        </p:nvSpPr>
        <p:spPr>
          <a:xfrm>
            <a:off x="5338319" y="3755652"/>
            <a:ext cx="401891" cy="243654"/>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6388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3785652"/>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sym typeface="Wingdings" panose="05000000000000000000" pitchFamily="2" charset="2"/>
              </a:rPr>
              <a:t>Objectives and </a:t>
            </a:r>
            <a:r>
              <a:rPr lang="fr-FR" sz="2400" dirty="0" err="1">
                <a:latin typeface="Calibri" panose="020F0502020204030204" pitchFamily="34" charset="0"/>
                <a:ea typeface="Calibri" panose="020F0502020204030204" pitchFamily="34" charset="0"/>
                <a:sym typeface="Wingdings" panose="05000000000000000000" pitchFamily="2" charset="2"/>
              </a:rPr>
              <a:t>partners</a:t>
            </a:r>
            <a:endParaRPr lang="fr-FR" sz="2400" dirty="0">
              <a:latin typeface="Calibri" panose="020F0502020204030204" pitchFamily="34" charset="0"/>
              <a:ea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b="1" dirty="0">
                <a:solidFill>
                  <a:srgbClr val="49D35D"/>
                </a:solidFill>
                <a:latin typeface="Calibri" panose="020F0502020204030204" pitchFamily="34" charset="0"/>
              </a:rPr>
              <a:t>Elaborating </a:t>
            </a:r>
            <a:r>
              <a:rPr lang="en-US" sz="2400" b="1" dirty="0" err="1">
                <a:solidFill>
                  <a:srgbClr val="49D35D"/>
                </a:solidFill>
                <a:latin typeface="Calibri" panose="020F0502020204030204" pitchFamily="34" charset="0"/>
              </a:rPr>
              <a:t>harmonised</a:t>
            </a:r>
            <a:r>
              <a:rPr lang="en-US" sz="2400" b="1" dirty="0">
                <a:solidFill>
                  <a:srgbClr val="49D35D"/>
                </a:solidFill>
                <a:latin typeface="Calibri" panose="020F0502020204030204" pitchFamily="34" charset="0"/>
              </a:rPr>
              <a:t> tools and standards to implement low carbon initiatives on farms</a:t>
            </a:r>
          </a:p>
          <a:p>
            <a:pPr marL="800100" lvl="1" indent="-342900">
              <a:buFont typeface="Arial" panose="020B0604020202020204" pitchFamily="34" charset="0"/>
              <a:buChar char="•"/>
            </a:pPr>
            <a:r>
              <a:rPr lang="fr-FR" sz="2400" dirty="0" err="1">
                <a:latin typeface="Calibri" panose="020F0502020204030204" pitchFamily="34" charset="0"/>
                <a:sym typeface="Wingdings" panose="05000000000000000000" pitchFamily="2" charset="2"/>
              </a:rPr>
              <a:t>Sustainable</a:t>
            </a:r>
            <a:r>
              <a:rPr lang="fr-FR" sz="2400" dirty="0">
                <a:latin typeface="Calibri" panose="020F0502020204030204" pitchFamily="34" charset="0"/>
                <a:sym typeface="Wingdings" panose="05000000000000000000" pitchFamily="2" charset="2"/>
              </a:rPr>
              <a:t> </a:t>
            </a:r>
            <a:r>
              <a:rPr lang="fr-FR" sz="2400" dirty="0" err="1">
                <a:latin typeface="Calibri" panose="020F0502020204030204" pitchFamily="34" charset="0"/>
                <a:sym typeface="Wingdings" panose="05000000000000000000" pitchFamily="2" charset="2"/>
              </a:rPr>
              <a:t>assessment</a:t>
            </a:r>
            <a:r>
              <a:rPr lang="fr-FR" sz="2400" dirty="0">
                <a:latin typeface="Calibri" panose="020F0502020204030204" pitchFamily="34" charset="0"/>
                <a:sym typeface="Wingdings" panose="05000000000000000000" pitchFamily="2" charset="2"/>
              </a:rPr>
              <a:t> of </a:t>
            </a:r>
            <a:r>
              <a:rPr lang="fr-FR" sz="2400" dirty="0" err="1">
                <a:latin typeface="Calibri" panose="020F0502020204030204" pitchFamily="34" charset="0"/>
                <a:sym typeface="Wingdings" panose="05000000000000000000" pitchFamily="2" charset="2"/>
              </a:rPr>
              <a:t>farms</a:t>
            </a:r>
            <a:endParaRPr lang="en-US" sz="2400" dirty="0">
              <a:latin typeface="Calibri" panose="020F0502020204030204" pitchFamily="34" charset="0"/>
            </a:endParaRPr>
          </a:p>
          <a:p>
            <a:pPr marL="800100" lvl="2" indent="-342900">
              <a:buFont typeface="Arial" panose="020B0604020202020204" pitchFamily="34" charset="0"/>
              <a:buChar char="•"/>
            </a:pPr>
            <a:r>
              <a:rPr lang="fr-FR" sz="2400" dirty="0">
                <a:latin typeface="Calibri" panose="020F0502020204030204" pitchFamily="34" charset="0"/>
              </a:rPr>
              <a:t>A </a:t>
            </a:r>
            <a:r>
              <a:rPr lang="fr-FR" sz="2400" dirty="0" err="1">
                <a:latin typeface="Calibri" panose="020F0502020204030204" pitchFamily="34" charset="0"/>
              </a:rPr>
              <a:t>common</a:t>
            </a:r>
            <a:r>
              <a:rPr lang="fr-FR" sz="2400" dirty="0">
                <a:latin typeface="Calibri" panose="020F0502020204030204" pitchFamily="34" charset="0"/>
              </a:rPr>
              <a:t> MRV </a:t>
            </a:r>
            <a:r>
              <a:rPr lang="fr-FR" sz="2400" dirty="0" err="1">
                <a:latin typeface="Calibri" panose="020F0502020204030204" pitchFamily="34" charset="0"/>
              </a:rPr>
              <a:t>framework</a:t>
            </a:r>
            <a:r>
              <a:rPr lang="fr-FR" sz="2400" dirty="0">
                <a:latin typeface="Calibri" panose="020F0502020204030204" pitchFamily="34" charset="0"/>
              </a:rPr>
              <a:t> to </a:t>
            </a:r>
            <a:r>
              <a:rPr lang="fr-FR" sz="2400" dirty="0" err="1">
                <a:latin typeface="Calibri" panose="020F0502020204030204" pitchFamily="34" charset="0"/>
              </a:rPr>
              <a:t>certify</a:t>
            </a:r>
            <a:r>
              <a:rPr lang="fr-FR" sz="2400" dirty="0">
                <a:latin typeface="Calibri" panose="020F0502020204030204" pitchFamily="34" charset="0"/>
              </a:rPr>
              <a:t> </a:t>
            </a:r>
            <a:r>
              <a:rPr lang="fr-FR" sz="2400" dirty="0" err="1">
                <a:latin typeface="Calibri" panose="020F0502020204030204" pitchFamily="34" charset="0"/>
              </a:rPr>
              <a:t>low</a:t>
            </a:r>
            <a:r>
              <a:rPr lang="fr-FR" sz="2400" dirty="0">
                <a:latin typeface="Calibri" panose="020F0502020204030204" pitchFamily="34" charset="0"/>
              </a:rPr>
              <a:t> </a:t>
            </a:r>
            <a:r>
              <a:rPr lang="fr-FR" sz="2400" dirty="0" err="1">
                <a:latin typeface="Calibri" panose="020F0502020204030204" pitchFamily="34" charset="0"/>
              </a:rPr>
              <a:t>carbon</a:t>
            </a:r>
            <a:r>
              <a:rPr lang="fr-FR" sz="2400" dirty="0">
                <a:latin typeface="Calibri" panose="020F0502020204030204" pitchFamily="34" charset="0"/>
              </a:rPr>
              <a:t> </a:t>
            </a:r>
            <a:r>
              <a:rPr lang="fr-FR" sz="2400" dirty="0" err="1">
                <a:latin typeface="Calibri" panose="020F0502020204030204" pitchFamily="34" charset="0"/>
              </a:rPr>
              <a:t>projects</a:t>
            </a:r>
            <a:r>
              <a:rPr lang="fr-FR" sz="2400" dirty="0">
                <a:latin typeface="Calibri" panose="020F0502020204030204" pitchFamily="34" charset="0"/>
              </a:rPr>
              <a:t> on </a:t>
            </a:r>
            <a:r>
              <a:rPr lang="fr-FR" sz="2400" dirty="0" err="1">
                <a:latin typeface="Calibri" panose="020F0502020204030204" pitchFamily="34" charset="0"/>
              </a:rPr>
              <a:t>European</a:t>
            </a:r>
            <a:r>
              <a:rPr lang="fr-FR" sz="2400" dirty="0">
                <a:latin typeface="Calibri" panose="020F0502020204030204" pitchFamily="34" charset="0"/>
              </a:rPr>
              <a:t> </a:t>
            </a:r>
            <a:r>
              <a:rPr lang="fr-FR" sz="2400" dirty="0" err="1">
                <a:latin typeface="Calibri" panose="020F0502020204030204" pitchFamily="34" charset="0"/>
              </a:rPr>
              <a:t>farms</a:t>
            </a:r>
            <a:endParaRPr lang="fr-FR" sz="2400" dirty="0">
              <a:latin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rPr>
              <a:t>Implementing low carbon projects in 700 mixed-crops livestock farms </a:t>
            </a:r>
          </a:p>
          <a:p>
            <a:pPr marL="342900" lvl="1" indent="-342900">
              <a:buFont typeface="Arial" panose="020B0604020202020204" pitchFamily="34" charset="0"/>
              <a:buChar char="•"/>
            </a:pPr>
            <a:r>
              <a:rPr lang="en-US" sz="2400" dirty="0"/>
              <a:t>Elaborating reference costs of low carbon projects</a:t>
            </a:r>
            <a:endParaRPr lang="en-US" sz="2400" dirty="0">
              <a:latin typeface="Calibri" panose="020F0502020204030204" pitchFamily="34" charset="0"/>
            </a:endParaRPr>
          </a:p>
          <a:p>
            <a:pPr marL="342900" lvl="1" indent="-342900">
              <a:buFont typeface="Arial" panose="020B0604020202020204" pitchFamily="34" charset="0"/>
              <a:buChar char="•"/>
            </a:pPr>
            <a:r>
              <a:rPr lang="en-US" sz="2400" dirty="0"/>
              <a:t>Implementing a result-based rewarding mechanism</a:t>
            </a:r>
          </a:p>
          <a:p>
            <a:pPr marL="342900" lvl="1" indent="-342900">
              <a:buFont typeface="Arial" panose="020B0604020202020204" pitchFamily="34" charset="0"/>
              <a:buChar char="•"/>
            </a:pPr>
            <a:r>
              <a:rPr lang="en-US" sz="2400" dirty="0"/>
              <a:t>Implementing a low carbon network</a:t>
            </a:r>
          </a:p>
          <a:p>
            <a:pPr marL="342900" lvl="1" indent="-342900">
              <a:buFont typeface="Arial" panose="020B0604020202020204" pitchFamily="34" charset="0"/>
              <a:buChar char="•"/>
            </a:pPr>
            <a:r>
              <a:rPr lang="en-US" sz="2400" dirty="0"/>
              <a:t>Inputs of the project for the Carbon Farming</a:t>
            </a:r>
            <a:endParaRPr lang="fr-FR" sz="2400" dirty="0">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2326416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Elaborating </a:t>
            </a:r>
            <a:r>
              <a:rPr lang="en-US" sz="3600" b="1" dirty="0" err="1">
                <a:solidFill>
                  <a:schemeClr val="bg1"/>
                </a:solidFill>
              </a:rPr>
              <a:t>harmonised</a:t>
            </a:r>
            <a:r>
              <a:rPr lang="en-US" sz="3600" b="1" dirty="0">
                <a:solidFill>
                  <a:schemeClr val="bg1"/>
                </a:solidFill>
              </a:rPr>
              <a:t> tools and standards to implement low carbon initiatives on 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cxnSp>
        <p:nvCxnSpPr>
          <p:cNvPr id="14" name="Connecteur droit avec flèche 13">
            <a:extLst>
              <a:ext uri="{FF2B5EF4-FFF2-40B4-BE49-F238E27FC236}">
                <a16:creationId xmlns:a16="http://schemas.microsoft.com/office/drawing/2014/main" id="{FBE4B208-D215-7470-E1FA-043CFA9CEC8E}"/>
              </a:ext>
            </a:extLst>
          </p:cNvPr>
          <p:cNvCxnSpPr>
            <a:cxnSpLocks/>
          </p:cNvCxnSpPr>
          <p:nvPr/>
        </p:nvCxnSpPr>
        <p:spPr>
          <a:xfrm>
            <a:off x="5310077" y="2624133"/>
            <a:ext cx="0" cy="2049697"/>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F054BDAC-413C-E445-09D0-F8AEF9038209}"/>
              </a:ext>
            </a:extLst>
          </p:cNvPr>
          <p:cNvGrpSpPr/>
          <p:nvPr/>
        </p:nvGrpSpPr>
        <p:grpSpPr>
          <a:xfrm>
            <a:off x="2338265" y="1576169"/>
            <a:ext cx="6641347" cy="4145625"/>
            <a:chOff x="656771" y="1356188"/>
            <a:chExt cx="6641347" cy="4145625"/>
          </a:xfrm>
        </p:grpSpPr>
        <p:sp>
          <p:nvSpPr>
            <p:cNvPr id="17" name="Rectangle 16">
              <a:extLst>
                <a:ext uri="{FF2B5EF4-FFF2-40B4-BE49-F238E27FC236}">
                  <a16:creationId xmlns:a16="http://schemas.microsoft.com/office/drawing/2014/main" id="{0D2CD538-C418-21FB-F7D6-2746BDE37D31}"/>
                </a:ext>
              </a:extLst>
            </p:cNvPr>
            <p:cNvSpPr/>
            <p:nvPr/>
          </p:nvSpPr>
          <p:spPr>
            <a:xfrm>
              <a:off x="656771" y="1356188"/>
              <a:ext cx="6641347" cy="1047964"/>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Methodology</a:t>
              </a:r>
              <a:r>
                <a:rPr lang="fr-FR" dirty="0">
                  <a:solidFill>
                    <a:schemeClr val="tx1"/>
                  </a:solidFill>
                </a:rPr>
                <a:t> for an </a:t>
              </a:r>
              <a:r>
                <a:rPr lang="fr-FR" dirty="0" err="1">
                  <a:solidFill>
                    <a:schemeClr val="tx1"/>
                  </a:solidFill>
                </a:rPr>
                <a:t>environmental</a:t>
              </a:r>
              <a:r>
                <a:rPr lang="fr-FR" dirty="0">
                  <a:solidFill>
                    <a:schemeClr val="tx1"/>
                  </a:solidFill>
                </a:rPr>
                <a:t> and </a:t>
              </a:r>
              <a:r>
                <a:rPr lang="fr-FR" dirty="0" err="1">
                  <a:solidFill>
                    <a:schemeClr val="tx1"/>
                  </a:solidFill>
                </a:rPr>
                <a:t>socio-economic</a:t>
              </a:r>
              <a:r>
                <a:rPr lang="fr-FR" dirty="0">
                  <a:solidFill>
                    <a:schemeClr val="tx1"/>
                  </a:solidFill>
                </a:rPr>
                <a:t> </a:t>
              </a:r>
              <a:r>
                <a:rPr lang="fr-FR" dirty="0" err="1">
                  <a:solidFill>
                    <a:schemeClr val="tx1"/>
                  </a:solidFill>
                </a:rPr>
                <a:t>assessment</a:t>
              </a:r>
              <a:endParaRPr lang="fr-FR" dirty="0">
                <a:solidFill>
                  <a:schemeClr val="tx1"/>
                </a:solidFill>
              </a:endParaRPr>
            </a:p>
            <a:p>
              <a:pPr algn="ctr"/>
              <a:r>
                <a:rPr lang="fr-FR" dirty="0">
                  <a:solidFill>
                    <a:schemeClr val="tx1"/>
                  </a:solidFill>
                  <a:sym typeface="Wingdings" panose="05000000000000000000" pitchFamily="2" charset="2"/>
                </a:rPr>
                <a:t> State of </a:t>
              </a:r>
              <a:r>
                <a:rPr lang="fr-FR" dirty="0" err="1">
                  <a:solidFill>
                    <a:schemeClr val="tx1"/>
                  </a:solidFill>
                  <a:sym typeface="Wingdings" panose="05000000000000000000" pitchFamily="2" charset="2"/>
                </a:rPr>
                <a:t>play</a:t>
              </a:r>
              <a:r>
                <a:rPr lang="fr-FR" dirty="0">
                  <a:solidFill>
                    <a:schemeClr val="tx1"/>
                  </a:solidFill>
                  <a:sym typeface="Wingdings" panose="05000000000000000000" pitchFamily="2" charset="2"/>
                </a:rPr>
                <a:t> in </a:t>
              </a:r>
              <a:r>
                <a:rPr lang="fr-FR" dirty="0" err="1">
                  <a:solidFill>
                    <a:schemeClr val="tx1"/>
                  </a:solidFill>
                  <a:sym typeface="Wingdings" panose="05000000000000000000" pitchFamily="2" charset="2"/>
                </a:rPr>
                <a:t>year</a:t>
              </a:r>
              <a:r>
                <a:rPr lang="fr-FR" dirty="0">
                  <a:solidFill>
                    <a:schemeClr val="tx1"/>
                  </a:solidFill>
                  <a:sym typeface="Wingdings" panose="05000000000000000000" pitchFamily="2" charset="2"/>
                </a:rPr>
                <a:t> 1 : first </a:t>
              </a:r>
              <a:r>
                <a:rPr lang="fr-FR" dirty="0" err="1">
                  <a:solidFill>
                    <a:schemeClr val="tx1"/>
                  </a:solidFill>
                  <a:sym typeface="Wingdings" panose="05000000000000000000" pitchFamily="2" charset="2"/>
                </a:rPr>
                <a:t>carbon</a:t>
              </a:r>
              <a:r>
                <a:rPr lang="fr-FR" dirty="0">
                  <a:solidFill>
                    <a:schemeClr val="tx1"/>
                  </a:solidFill>
                  <a:sym typeface="Wingdings" panose="05000000000000000000" pitchFamily="2" charset="2"/>
                </a:rPr>
                <a:t> audit on </a:t>
              </a:r>
              <a:r>
                <a:rPr lang="fr-FR" dirty="0" err="1">
                  <a:solidFill>
                    <a:schemeClr val="tx1"/>
                  </a:solidFill>
                  <a:sym typeface="Wingdings" panose="05000000000000000000" pitchFamily="2" charset="2"/>
                </a:rPr>
                <a:t>farm</a:t>
              </a:r>
              <a:endParaRPr lang="fr-FR" dirty="0">
                <a:solidFill>
                  <a:schemeClr val="tx1"/>
                </a:solidFill>
              </a:endParaRPr>
            </a:p>
          </p:txBody>
        </p:sp>
        <p:sp>
          <p:nvSpPr>
            <p:cNvPr id="18" name="Rectangle 17">
              <a:extLst>
                <a:ext uri="{FF2B5EF4-FFF2-40B4-BE49-F238E27FC236}">
                  <a16:creationId xmlns:a16="http://schemas.microsoft.com/office/drawing/2014/main" id="{DB2EEA8A-0EE3-367E-BA92-2B71B6BB4287}"/>
                </a:ext>
              </a:extLst>
            </p:cNvPr>
            <p:cNvSpPr/>
            <p:nvPr/>
          </p:nvSpPr>
          <p:spPr>
            <a:xfrm>
              <a:off x="656771" y="4453849"/>
              <a:ext cx="6641347" cy="1047964"/>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Methodology</a:t>
              </a:r>
              <a:r>
                <a:rPr lang="fr-FR" dirty="0">
                  <a:solidFill>
                    <a:schemeClr val="tx1"/>
                  </a:solidFill>
                </a:rPr>
                <a:t> for an </a:t>
              </a:r>
              <a:r>
                <a:rPr lang="fr-FR" dirty="0" err="1">
                  <a:solidFill>
                    <a:schemeClr val="tx1"/>
                  </a:solidFill>
                </a:rPr>
                <a:t>environmental</a:t>
              </a:r>
              <a:r>
                <a:rPr lang="fr-FR" dirty="0">
                  <a:solidFill>
                    <a:schemeClr val="tx1"/>
                  </a:solidFill>
                </a:rPr>
                <a:t> and </a:t>
              </a:r>
              <a:r>
                <a:rPr lang="fr-FR" dirty="0" err="1">
                  <a:solidFill>
                    <a:schemeClr val="tx1"/>
                  </a:solidFill>
                </a:rPr>
                <a:t>socio-economic</a:t>
              </a:r>
              <a:r>
                <a:rPr lang="fr-FR" dirty="0">
                  <a:solidFill>
                    <a:schemeClr val="tx1"/>
                  </a:solidFill>
                </a:rPr>
                <a:t> </a:t>
              </a:r>
              <a:r>
                <a:rPr lang="fr-FR" dirty="0" err="1">
                  <a:solidFill>
                    <a:schemeClr val="tx1"/>
                  </a:solidFill>
                </a:rPr>
                <a:t>assessment</a:t>
              </a:r>
              <a:endParaRPr lang="fr-FR" dirty="0">
                <a:solidFill>
                  <a:schemeClr val="tx1"/>
                </a:solidFill>
              </a:endParaRPr>
            </a:p>
            <a:p>
              <a:pPr algn="ctr"/>
              <a:r>
                <a:rPr lang="fr-FR" dirty="0">
                  <a:solidFill>
                    <a:schemeClr val="tx1"/>
                  </a:solidFill>
                  <a:sym typeface="Wingdings" panose="05000000000000000000" pitchFamily="2" charset="2"/>
                </a:rPr>
                <a:t> State of </a:t>
              </a:r>
              <a:r>
                <a:rPr lang="fr-FR" dirty="0" err="1">
                  <a:solidFill>
                    <a:schemeClr val="tx1"/>
                  </a:solidFill>
                  <a:sym typeface="Wingdings" panose="05000000000000000000" pitchFamily="2" charset="2"/>
                </a:rPr>
                <a:t>play</a:t>
              </a:r>
              <a:r>
                <a:rPr lang="fr-FR" dirty="0">
                  <a:solidFill>
                    <a:schemeClr val="tx1"/>
                  </a:solidFill>
                  <a:sym typeface="Wingdings" panose="05000000000000000000" pitchFamily="2" charset="2"/>
                </a:rPr>
                <a:t> in </a:t>
              </a:r>
              <a:r>
                <a:rPr lang="fr-FR" dirty="0" err="1">
                  <a:solidFill>
                    <a:schemeClr val="tx1"/>
                  </a:solidFill>
                  <a:sym typeface="Wingdings" panose="05000000000000000000" pitchFamily="2" charset="2"/>
                </a:rPr>
                <a:t>year</a:t>
              </a:r>
              <a:r>
                <a:rPr lang="fr-FR" dirty="0">
                  <a:solidFill>
                    <a:schemeClr val="tx1"/>
                  </a:solidFill>
                  <a:sym typeface="Wingdings" panose="05000000000000000000" pitchFamily="2" charset="2"/>
                </a:rPr>
                <a:t> 5 : second </a:t>
              </a:r>
              <a:r>
                <a:rPr lang="fr-FR" dirty="0" err="1">
                  <a:solidFill>
                    <a:schemeClr val="tx1"/>
                  </a:solidFill>
                  <a:sym typeface="Wingdings" panose="05000000000000000000" pitchFamily="2" charset="2"/>
                </a:rPr>
                <a:t>carbon</a:t>
              </a:r>
              <a:r>
                <a:rPr lang="fr-FR" dirty="0">
                  <a:solidFill>
                    <a:schemeClr val="tx1"/>
                  </a:solidFill>
                  <a:sym typeface="Wingdings" panose="05000000000000000000" pitchFamily="2" charset="2"/>
                </a:rPr>
                <a:t> audit on </a:t>
              </a:r>
              <a:r>
                <a:rPr lang="fr-FR" dirty="0" err="1">
                  <a:solidFill>
                    <a:schemeClr val="tx1"/>
                  </a:solidFill>
                  <a:sym typeface="Wingdings" panose="05000000000000000000" pitchFamily="2" charset="2"/>
                </a:rPr>
                <a:t>farm</a:t>
              </a:r>
              <a:endParaRPr lang="fr-FR" dirty="0">
                <a:solidFill>
                  <a:schemeClr val="tx1"/>
                </a:solidFill>
              </a:endParaRPr>
            </a:p>
          </p:txBody>
        </p:sp>
        <p:sp>
          <p:nvSpPr>
            <p:cNvPr id="19" name="Rectangle 18">
              <a:extLst>
                <a:ext uri="{FF2B5EF4-FFF2-40B4-BE49-F238E27FC236}">
                  <a16:creationId xmlns:a16="http://schemas.microsoft.com/office/drawing/2014/main" id="{C7D299E3-6C24-EA37-84DB-C90833E2B873}"/>
                </a:ext>
              </a:extLst>
            </p:cNvPr>
            <p:cNvSpPr/>
            <p:nvPr/>
          </p:nvSpPr>
          <p:spPr>
            <a:xfrm>
              <a:off x="1811680" y="2823422"/>
              <a:ext cx="4284320" cy="121115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MRV process to follow to </a:t>
              </a:r>
              <a:r>
                <a:rPr lang="fr-FR" dirty="0" err="1">
                  <a:solidFill>
                    <a:schemeClr val="tx1"/>
                  </a:solidFill>
                </a:rPr>
                <a:t>certify</a:t>
              </a:r>
              <a:r>
                <a:rPr lang="fr-FR" dirty="0">
                  <a:solidFill>
                    <a:schemeClr val="tx1"/>
                  </a:solidFill>
                </a:rPr>
                <a:t> the </a:t>
              </a:r>
              <a:r>
                <a:rPr lang="fr-FR" dirty="0" err="1">
                  <a:solidFill>
                    <a:schemeClr val="tx1"/>
                  </a:solidFill>
                </a:rPr>
                <a:t>carbon</a:t>
              </a:r>
              <a:r>
                <a:rPr lang="fr-FR" dirty="0">
                  <a:solidFill>
                    <a:schemeClr val="tx1"/>
                  </a:solidFill>
                </a:rPr>
                <a:t> </a:t>
              </a:r>
              <a:r>
                <a:rPr lang="fr-FR" dirty="0" err="1">
                  <a:solidFill>
                    <a:schemeClr val="tx1"/>
                  </a:solidFill>
                </a:rPr>
                <a:t>footprint</a:t>
              </a:r>
              <a:r>
                <a:rPr lang="fr-FR" dirty="0">
                  <a:solidFill>
                    <a:schemeClr val="tx1"/>
                  </a:solidFill>
                </a:rPr>
                <a:t> </a:t>
              </a:r>
              <a:r>
                <a:rPr lang="fr-FR" dirty="0" err="1">
                  <a:solidFill>
                    <a:schemeClr val="tx1"/>
                  </a:solidFill>
                </a:rPr>
                <a:t>reduction</a:t>
              </a:r>
              <a:r>
                <a:rPr lang="fr-FR" dirty="0">
                  <a:solidFill>
                    <a:schemeClr val="tx1"/>
                  </a:solidFill>
                </a:rPr>
                <a:t> </a:t>
              </a:r>
              <a:r>
                <a:rPr lang="fr-FR" dirty="0" err="1">
                  <a:solidFill>
                    <a:schemeClr val="tx1"/>
                  </a:solidFill>
                </a:rPr>
                <a:t>between</a:t>
              </a:r>
              <a:r>
                <a:rPr lang="fr-FR" dirty="0">
                  <a:solidFill>
                    <a:schemeClr val="tx1"/>
                  </a:solidFill>
                </a:rPr>
                <a:t> 2 audits: </a:t>
              </a:r>
              <a:r>
                <a:rPr lang="fr-FR" dirty="0" err="1">
                  <a:solidFill>
                    <a:schemeClr val="tx1"/>
                  </a:solidFill>
                </a:rPr>
                <a:t>baseline</a:t>
              </a:r>
              <a:r>
                <a:rPr lang="fr-FR" dirty="0">
                  <a:solidFill>
                    <a:schemeClr val="tx1"/>
                  </a:solidFill>
                </a:rPr>
                <a:t>, follow-up of the </a:t>
              </a:r>
              <a:r>
                <a:rPr lang="fr-FR" dirty="0" err="1">
                  <a:solidFill>
                    <a:schemeClr val="tx1"/>
                  </a:solidFill>
                </a:rPr>
                <a:t>reductions</a:t>
              </a:r>
              <a:r>
                <a:rPr lang="fr-FR" dirty="0">
                  <a:solidFill>
                    <a:schemeClr val="tx1"/>
                  </a:solidFill>
                </a:rPr>
                <a:t>, </a:t>
              </a:r>
              <a:r>
                <a:rPr lang="fr-FR" dirty="0" err="1">
                  <a:solidFill>
                    <a:schemeClr val="tx1"/>
                  </a:solidFill>
                </a:rPr>
                <a:t>verification</a:t>
              </a:r>
              <a:r>
                <a:rPr lang="fr-FR" dirty="0">
                  <a:solidFill>
                    <a:schemeClr val="tx1"/>
                  </a:solidFill>
                </a:rPr>
                <a:t>, etc.</a:t>
              </a:r>
            </a:p>
          </p:txBody>
        </p:sp>
      </p:grpSp>
    </p:spTree>
    <p:extLst>
      <p:ext uri="{BB962C8B-B14F-4D97-AF65-F5344CB8AC3E}">
        <p14:creationId xmlns:p14="http://schemas.microsoft.com/office/powerpoint/2010/main" val="384632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3785652"/>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sym typeface="Wingdings" panose="05000000000000000000" pitchFamily="2" charset="2"/>
              </a:rPr>
              <a:t>Objectives and </a:t>
            </a:r>
            <a:r>
              <a:rPr lang="fr-FR" sz="2400" dirty="0" err="1">
                <a:latin typeface="Calibri" panose="020F0502020204030204" pitchFamily="34" charset="0"/>
                <a:ea typeface="Calibri" panose="020F0502020204030204" pitchFamily="34" charset="0"/>
                <a:sym typeface="Wingdings" panose="05000000000000000000" pitchFamily="2" charset="2"/>
              </a:rPr>
              <a:t>partners</a:t>
            </a:r>
            <a:endParaRPr lang="fr-FR" sz="2400" dirty="0">
              <a:latin typeface="Calibri" panose="020F0502020204030204" pitchFamily="34" charset="0"/>
              <a:ea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Calibri" panose="020F0502020204030204" pitchFamily="34" charset="0"/>
              </a:rPr>
              <a:t>Elaborating </a:t>
            </a:r>
            <a:r>
              <a:rPr lang="en-US" sz="2400" dirty="0" err="1">
                <a:latin typeface="Calibri" panose="020F0502020204030204" pitchFamily="34" charset="0"/>
              </a:rPr>
              <a:t>harmonised</a:t>
            </a:r>
            <a:r>
              <a:rPr lang="en-US" sz="2400" dirty="0">
                <a:latin typeface="Calibri" panose="020F0502020204030204" pitchFamily="34" charset="0"/>
              </a:rPr>
              <a:t> tools and standards to implement low carbon initiatives on farms</a:t>
            </a:r>
          </a:p>
          <a:p>
            <a:pPr marL="800100" lvl="1" indent="-342900">
              <a:buFont typeface="Arial" panose="020B0604020202020204" pitchFamily="34" charset="0"/>
              <a:buChar char="•"/>
            </a:pPr>
            <a:r>
              <a:rPr lang="fr-FR" sz="2400" b="1" dirty="0" err="1">
                <a:solidFill>
                  <a:srgbClr val="49D35D"/>
                </a:solidFill>
                <a:latin typeface="Calibri" panose="020F0502020204030204" pitchFamily="34" charset="0"/>
                <a:sym typeface="Wingdings" panose="05000000000000000000" pitchFamily="2" charset="2"/>
              </a:rPr>
              <a:t>Sustainable</a:t>
            </a:r>
            <a:r>
              <a:rPr lang="fr-FR" sz="2400" b="1" dirty="0">
                <a:solidFill>
                  <a:srgbClr val="49D35D"/>
                </a:solidFill>
                <a:latin typeface="Calibri" panose="020F0502020204030204" pitchFamily="34" charset="0"/>
                <a:sym typeface="Wingdings" panose="05000000000000000000" pitchFamily="2" charset="2"/>
              </a:rPr>
              <a:t> </a:t>
            </a:r>
            <a:r>
              <a:rPr lang="fr-FR" sz="2400" b="1" dirty="0" err="1">
                <a:solidFill>
                  <a:srgbClr val="49D35D"/>
                </a:solidFill>
                <a:latin typeface="Calibri" panose="020F0502020204030204" pitchFamily="34" charset="0"/>
                <a:sym typeface="Wingdings" panose="05000000000000000000" pitchFamily="2" charset="2"/>
              </a:rPr>
              <a:t>assessment</a:t>
            </a:r>
            <a:r>
              <a:rPr lang="fr-FR" sz="2400" b="1" dirty="0">
                <a:solidFill>
                  <a:srgbClr val="49D35D"/>
                </a:solidFill>
                <a:latin typeface="Calibri" panose="020F0502020204030204" pitchFamily="34" charset="0"/>
                <a:sym typeface="Wingdings" panose="05000000000000000000" pitchFamily="2" charset="2"/>
              </a:rPr>
              <a:t> of </a:t>
            </a:r>
            <a:r>
              <a:rPr lang="fr-FR" sz="2400" b="1" dirty="0" err="1">
                <a:solidFill>
                  <a:srgbClr val="49D35D"/>
                </a:solidFill>
                <a:latin typeface="Calibri" panose="020F0502020204030204" pitchFamily="34" charset="0"/>
                <a:sym typeface="Wingdings" panose="05000000000000000000" pitchFamily="2" charset="2"/>
              </a:rPr>
              <a:t>farms</a:t>
            </a:r>
            <a:endParaRPr lang="en-US" sz="2400" b="1" dirty="0">
              <a:solidFill>
                <a:srgbClr val="49D35D"/>
              </a:solidFill>
              <a:latin typeface="Calibri" panose="020F0502020204030204" pitchFamily="34" charset="0"/>
            </a:endParaRPr>
          </a:p>
          <a:p>
            <a:pPr marL="800100" lvl="2" indent="-342900">
              <a:buFont typeface="Arial" panose="020B0604020202020204" pitchFamily="34" charset="0"/>
              <a:buChar char="•"/>
            </a:pPr>
            <a:r>
              <a:rPr lang="fr-FR" sz="2400" dirty="0">
                <a:latin typeface="Calibri" panose="020F0502020204030204" pitchFamily="34" charset="0"/>
              </a:rPr>
              <a:t>A </a:t>
            </a:r>
            <a:r>
              <a:rPr lang="fr-FR" sz="2400" dirty="0" err="1">
                <a:latin typeface="Calibri" panose="020F0502020204030204" pitchFamily="34" charset="0"/>
              </a:rPr>
              <a:t>common</a:t>
            </a:r>
            <a:r>
              <a:rPr lang="fr-FR" sz="2400" dirty="0">
                <a:latin typeface="Calibri" panose="020F0502020204030204" pitchFamily="34" charset="0"/>
              </a:rPr>
              <a:t> MRV </a:t>
            </a:r>
            <a:r>
              <a:rPr lang="fr-FR" sz="2400" dirty="0" err="1">
                <a:latin typeface="Calibri" panose="020F0502020204030204" pitchFamily="34" charset="0"/>
              </a:rPr>
              <a:t>framework</a:t>
            </a:r>
            <a:r>
              <a:rPr lang="fr-FR" sz="2400" dirty="0">
                <a:latin typeface="Calibri" panose="020F0502020204030204" pitchFamily="34" charset="0"/>
              </a:rPr>
              <a:t> to </a:t>
            </a:r>
            <a:r>
              <a:rPr lang="fr-FR" sz="2400" dirty="0" err="1">
                <a:latin typeface="Calibri" panose="020F0502020204030204" pitchFamily="34" charset="0"/>
              </a:rPr>
              <a:t>certify</a:t>
            </a:r>
            <a:r>
              <a:rPr lang="fr-FR" sz="2400" dirty="0">
                <a:latin typeface="Calibri" panose="020F0502020204030204" pitchFamily="34" charset="0"/>
              </a:rPr>
              <a:t> </a:t>
            </a:r>
            <a:r>
              <a:rPr lang="fr-FR" sz="2400" dirty="0" err="1">
                <a:latin typeface="Calibri" panose="020F0502020204030204" pitchFamily="34" charset="0"/>
              </a:rPr>
              <a:t>low</a:t>
            </a:r>
            <a:r>
              <a:rPr lang="fr-FR" sz="2400" dirty="0">
                <a:latin typeface="Calibri" panose="020F0502020204030204" pitchFamily="34" charset="0"/>
              </a:rPr>
              <a:t> </a:t>
            </a:r>
            <a:r>
              <a:rPr lang="fr-FR" sz="2400" dirty="0" err="1">
                <a:latin typeface="Calibri" panose="020F0502020204030204" pitchFamily="34" charset="0"/>
              </a:rPr>
              <a:t>carbon</a:t>
            </a:r>
            <a:r>
              <a:rPr lang="fr-FR" sz="2400" dirty="0">
                <a:latin typeface="Calibri" panose="020F0502020204030204" pitchFamily="34" charset="0"/>
              </a:rPr>
              <a:t> </a:t>
            </a:r>
            <a:r>
              <a:rPr lang="fr-FR" sz="2400" dirty="0" err="1">
                <a:latin typeface="Calibri" panose="020F0502020204030204" pitchFamily="34" charset="0"/>
              </a:rPr>
              <a:t>projects</a:t>
            </a:r>
            <a:r>
              <a:rPr lang="fr-FR" sz="2400" dirty="0">
                <a:latin typeface="Calibri" panose="020F0502020204030204" pitchFamily="34" charset="0"/>
              </a:rPr>
              <a:t> on </a:t>
            </a:r>
            <a:r>
              <a:rPr lang="fr-FR" sz="2400" dirty="0" err="1">
                <a:latin typeface="Calibri" panose="020F0502020204030204" pitchFamily="34" charset="0"/>
              </a:rPr>
              <a:t>European</a:t>
            </a:r>
            <a:r>
              <a:rPr lang="fr-FR" sz="2400" dirty="0">
                <a:latin typeface="Calibri" panose="020F0502020204030204" pitchFamily="34" charset="0"/>
              </a:rPr>
              <a:t> </a:t>
            </a:r>
            <a:r>
              <a:rPr lang="fr-FR" sz="2400" dirty="0" err="1">
                <a:latin typeface="Calibri" panose="020F0502020204030204" pitchFamily="34" charset="0"/>
              </a:rPr>
              <a:t>farms</a:t>
            </a:r>
            <a:endParaRPr lang="fr-FR" sz="2400" dirty="0">
              <a:latin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rPr>
              <a:t>Implementing low carbon projects in 700 mixed-crops livestock farms </a:t>
            </a:r>
          </a:p>
          <a:p>
            <a:pPr marL="342900" lvl="1" indent="-342900">
              <a:buFont typeface="Arial" panose="020B0604020202020204" pitchFamily="34" charset="0"/>
              <a:buChar char="•"/>
            </a:pPr>
            <a:r>
              <a:rPr lang="en-US" sz="2400" dirty="0"/>
              <a:t>Elaborating reference costs of low carbon projects</a:t>
            </a:r>
            <a:endParaRPr lang="en-US" sz="2400" dirty="0">
              <a:latin typeface="Calibri" panose="020F0502020204030204" pitchFamily="34" charset="0"/>
            </a:endParaRPr>
          </a:p>
          <a:p>
            <a:pPr marL="342900" lvl="1" indent="-342900">
              <a:buFont typeface="Arial" panose="020B0604020202020204" pitchFamily="34" charset="0"/>
              <a:buChar char="•"/>
            </a:pPr>
            <a:r>
              <a:rPr lang="en-US" sz="2400" dirty="0"/>
              <a:t>Implementing a result-based rewarding mechanism</a:t>
            </a:r>
          </a:p>
          <a:p>
            <a:pPr marL="342900" lvl="1" indent="-342900">
              <a:buFont typeface="Arial" panose="020B0604020202020204" pitchFamily="34" charset="0"/>
              <a:buChar char="•"/>
            </a:pPr>
            <a:r>
              <a:rPr lang="en-US" sz="2400" dirty="0"/>
              <a:t>Implementing a low carbon network</a:t>
            </a:r>
          </a:p>
          <a:p>
            <a:pPr marL="342900" lvl="1" indent="-342900">
              <a:buFont typeface="Arial" panose="020B0604020202020204" pitchFamily="34" charset="0"/>
              <a:buChar char="•"/>
            </a:pPr>
            <a:r>
              <a:rPr lang="en-US" sz="2400" dirty="0"/>
              <a:t>Inputs of the project for the Carbon Farming</a:t>
            </a:r>
            <a:endParaRPr lang="fr-FR" sz="2400" dirty="0">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4158683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Elaborating </a:t>
            </a:r>
            <a:r>
              <a:rPr lang="en-US" sz="3600" b="1" dirty="0" err="1">
                <a:solidFill>
                  <a:schemeClr val="bg1"/>
                </a:solidFill>
              </a:rPr>
              <a:t>harmonised</a:t>
            </a:r>
            <a:r>
              <a:rPr lang="en-US" sz="3600" b="1" dirty="0">
                <a:solidFill>
                  <a:schemeClr val="bg1"/>
                </a:solidFill>
              </a:rPr>
              <a:t> tools and standards to implement low carbon initiatives on 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173319" y="1372600"/>
            <a:ext cx="11845362" cy="461665"/>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latin typeface="Calibri" panose="020F0502020204030204" pitchFamily="34" charset="0"/>
                <a:ea typeface="Times New Roman" panose="02020603050405020304" pitchFamily="18" charset="0"/>
              </a:rPr>
              <a:t>Three</a:t>
            </a:r>
            <a:r>
              <a:rPr lang="fr-FR" sz="2400" dirty="0">
                <a:latin typeface="Calibri" panose="020F0502020204030204" pitchFamily="34" charset="0"/>
                <a:ea typeface="Times New Roman" panose="02020603050405020304" pitchFamily="18" charset="0"/>
              </a:rPr>
              <a:t> </a:t>
            </a:r>
            <a:r>
              <a:rPr lang="fr-FR" sz="2400" dirty="0" err="1">
                <a:latin typeface="Calibri" panose="020F0502020204030204" pitchFamily="34" charset="0"/>
                <a:ea typeface="Times New Roman" panose="02020603050405020304" pitchFamily="18" charset="0"/>
              </a:rPr>
              <a:t>tools</a:t>
            </a:r>
            <a:r>
              <a:rPr lang="fr-FR" sz="2400" dirty="0">
                <a:latin typeface="Calibri" panose="020F0502020204030204" pitchFamily="34" charset="0"/>
                <a:ea typeface="Times New Roman" panose="02020603050405020304" pitchFamily="18" charset="0"/>
              </a:rPr>
              <a:t> </a:t>
            </a:r>
            <a:r>
              <a:rPr lang="fr-FR" sz="2400" dirty="0" err="1">
                <a:latin typeface="Calibri" panose="020F0502020204030204" pitchFamily="34" charset="0"/>
                <a:ea typeface="Times New Roman" panose="02020603050405020304" pitchFamily="18" charset="0"/>
              </a:rPr>
              <a:t>used</a:t>
            </a:r>
            <a:r>
              <a:rPr lang="fr-FR" sz="2400" dirty="0">
                <a:latin typeface="Calibri" panose="020F0502020204030204" pitchFamily="34" charset="0"/>
                <a:ea typeface="Times New Roman" panose="02020603050405020304" pitchFamily="18" charset="0"/>
              </a:rPr>
              <a:t> in the frame of the </a:t>
            </a:r>
            <a:r>
              <a:rPr lang="fr-FR" sz="2400" dirty="0" err="1">
                <a:latin typeface="Calibri" panose="020F0502020204030204" pitchFamily="34" charset="0"/>
                <a:ea typeface="Times New Roman" panose="02020603050405020304" pitchFamily="18" charset="0"/>
              </a:rPr>
              <a:t>project</a:t>
            </a:r>
            <a:endParaRPr lang="fr-FR" sz="2400" b="1" dirty="0">
              <a:effectLst/>
              <a:latin typeface="Calibri" panose="020F0502020204030204" pitchFamily="34" charset="0"/>
              <a:ea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pic>
        <p:nvPicPr>
          <p:cNvPr id="15" name="Image 14">
            <a:extLst>
              <a:ext uri="{FF2B5EF4-FFF2-40B4-BE49-F238E27FC236}">
                <a16:creationId xmlns:a16="http://schemas.microsoft.com/office/drawing/2014/main" id="{0195CB9B-4E69-D655-C7C5-5CA53AC0CA45}"/>
              </a:ext>
            </a:extLst>
          </p:cNvPr>
          <p:cNvPicPr>
            <a:picLocks noChangeAspect="1"/>
          </p:cNvPicPr>
          <p:nvPr/>
        </p:nvPicPr>
        <p:blipFill>
          <a:blip r:embed="rId12"/>
          <a:stretch>
            <a:fillRect/>
          </a:stretch>
        </p:blipFill>
        <p:spPr>
          <a:xfrm>
            <a:off x="1514041" y="1901018"/>
            <a:ext cx="9621921" cy="4335322"/>
          </a:xfrm>
          <a:prstGeom prst="rect">
            <a:avLst/>
          </a:prstGeom>
        </p:spPr>
      </p:pic>
    </p:spTree>
    <p:extLst>
      <p:ext uri="{BB962C8B-B14F-4D97-AF65-F5344CB8AC3E}">
        <p14:creationId xmlns:p14="http://schemas.microsoft.com/office/powerpoint/2010/main" val="3017482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Elaborating </a:t>
            </a:r>
            <a:r>
              <a:rPr lang="en-US" sz="3600" b="1" dirty="0" err="1">
                <a:solidFill>
                  <a:schemeClr val="bg1"/>
                </a:solidFill>
              </a:rPr>
              <a:t>harmonised</a:t>
            </a:r>
            <a:r>
              <a:rPr lang="en-US" sz="3600" b="1" dirty="0">
                <a:solidFill>
                  <a:schemeClr val="bg1"/>
                </a:solidFill>
              </a:rPr>
              <a:t> tools and standards to implement low carbon initiatives on 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173319" y="1372600"/>
            <a:ext cx="11845362" cy="461665"/>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latin typeface="Calibri" panose="020F0502020204030204" pitchFamily="34" charset="0"/>
                <a:ea typeface="Times New Roman" panose="02020603050405020304" pitchFamily="18" charset="0"/>
              </a:rPr>
              <a:t>Overall</a:t>
            </a:r>
            <a:r>
              <a:rPr lang="fr-FR" sz="2400" dirty="0">
                <a:latin typeface="Calibri" panose="020F0502020204030204" pitchFamily="34" charset="0"/>
                <a:ea typeface="Times New Roman" panose="02020603050405020304" pitchFamily="18" charset="0"/>
              </a:rPr>
              <a:t> </a:t>
            </a:r>
            <a:r>
              <a:rPr lang="fr-FR" sz="2400" dirty="0" err="1">
                <a:latin typeface="Calibri" panose="020F0502020204030204" pitchFamily="34" charset="0"/>
                <a:ea typeface="Times New Roman" panose="02020603050405020304" pitchFamily="18" charset="0"/>
              </a:rPr>
              <a:t>assessments</a:t>
            </a:r>
            <a:r>
              <a:rPr lang="fr-FR" sz="2400" dirty="0">
                <a:latin typeface="Calibri" panose="020F0502020204030204" pitchFamily="34" charset="0"/>
                <a:ea typeface="Times New Roman" panose="02020603050405020304" pitchFamily="18" charset="0"/>
              </a:rPr>
              <a:t> </a:t>
            </a:r>
            <a:r>
              <a:rPr lang="fr-FR" sz="2400" dirty="0" err="1">
                <a:latin typeface="Calibri" panose="020F0502020204030204" pitchFamily="34" charset="0"/>
                <a:ea typeface="Times New Roman" panose="02020603050405020304" pitchFamily="18" charset="0"/>
              </a:rPr>
              <a:t>carried</a:t>
            </a:r>
            <a:r>
              <a:rPr lang="fr-FR" sz="2400" dirty="0">
                <a:latin typeface="Calibri" panose="020F0502020204030204" pitchFamily="34" charset="0"/>
                <a:ea typeface="Times New Roman" panose="02020603050405020304" pitchFamily="18" charset="0"/>
              </a:rPr>
              <a:t> out on </a:t>
            </a:r>
            <a:r>
              <a:rPr lang="fr-FR" sz="2400" dirty="0" err="1">
                <a:latin typeface="Calibri" panose="020F0502020204030204" pitchFamily="34" charset="0"/>
                <a:ea typeface="Times New Roman" panose="02020603050405020304" pitchFamily="18" charset="0"/>
              </a:rPr>
              <a:t>farms</a:t>
            </a:r>
            <a:endParaRPr lang="fr-FR" sz="2400" b="1" dirty="0">
              <a:effectLst/>
              <a:latin typeface="Calibri" panose="020F0502020204030204" pitchFamily="34" charset="0"/>
              <a:ea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pic>
        <p:nvPicPr>
          <p:cNvPr id="14" name="Image 13">
            <a:extLst>
              <a:ext uri="{FF2B5EF4-FFF2-40B4-BE49-F238E27FC236}">
                <a16:creationId xmlns:a16="http://schemas.microsoft.com/office/drawing/2014/main" id="{45660AB3-E818-6105-79F2-537B6184DB59}"/>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218305" y="1942420"/>
            <a:ext cx="7755388" cy="3912544"/>
          </a:xfrm>
          <a:prstGeom prst="rect">
            <a:avLst/>
          </a:prstGeom>
        </p:spPr>
      </p:pic>
    </p:spTree>
    <p:extLst>
      <p:ext uri="{BB962C8B-B14F-4D97-AF65-F5344CB8AC3E}">
        <p14:creationId xmlns:p14="http://schemas.microsoft.com/office/powerpoint/2010/main" val="3871034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Elaborating </a:t>
            </a:r>
            <a:r>
              <a:rPr lang="en-US" sz="3600" b="1" dirty="0" err="1">
                <a:solidFill>
                  <a:schemeClr val="bg1"/>
                </a:solidFill>
              </a:rPr>
              <a:t>harmonised</a:t>
            </a:r>
            <a:r>
              <a:rPr lang="en-US" sz="3600" b="1" dirty="0">
                <a:solidFill>
                  <a:schemeClr val="bg1"/>
                </a:solidFill>
              </a:rPr>
              <a:t> tools and standards to implement low carbon initiatives on 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142839" y="1372600"/>
            <a:ext cx="11845362" cy="461665"/>
          </a:xfrm>
          <a:prstGeom prst="rect">
            <a:avLst/>
          </a:prstGeom>
          <a:noFill/>
        </p:spPr>
        <p:txBody>
          <a:bodyPr wrap="square" rtlCol="0">
            <a:spAutoFit/>
          </a:bodyPr>
          <a:lstStyle/>
          <a:p>
            <a:pPr indent="355600"/>
            <a:r>
              <a:rPr lang="fr-FR" sz="2400" b="1" dirty="0" err="1">
                <a:solidFill>
                  <a:schemeClr val="accent6"/>
                </a:solidFill>
                <a:effectLst/>
                <a:latin typeface="Calibri" panose="020F0502020204030204" pitchFamily="34" charset="0"/>
                <a:ea typeface="Calibri" panose="020F0502020204030204" pitchFamily="34" charset="0"/>
              </a:rPr>
              <a:t>What</a:t>
            </a:r>
            <a:r>
              <a:rPr lang="fr-FR" sz="2400" b="1" dirty="0">
                <a:solidFill>
                  <a:schemeClr val="accent6"/>
                </a:solidFill>
                <a:effectLst/>
                <a:latin typeface="Calibri" panose="020F0502020204030204" pitchFamily="34" charset="0"/>
                <a:ea typeface="Calibri" panose="020F0502020204030204" pitchFamily="34" charset="0"/>
              </a:rPr>
              <a:t> </a:t>
            </a:r>
            <a:r>
              <a:rPr lang="fr-FR" sz="2400" b="1" dirty="0" err="1">
                <a:solidFill>
                  <a:schemeClr val="accent6"/>
                </a:solidFill>
                <a:effectLst/>
                <a:latin typeface="Calibri" panose="020F0502020204030204" pitchFamily="34" charset="0"/>
                <a:ea typeface="Calibri" panose="020F0502020204030204" pitchFamily="34" charset="0"/>
              </a:rPr>
              <a:t>is</a:t>
            </a:r>
            <a:r>
              <a:rPr lang="fr-FR" sz="2400" b="1" dirty="0">
                <a:solidFill>
                  <a:schemeClr val="accent6"/>
                </a:solidFill>
                <a:effectLst/>
                <a:latin typeface="Calibri" panose="020F0502020204030204" pitchFamily="34" charset="0"/>
                <a:ea typeface="Calibri" panose="020F0502020204030204" pitchFamily="34" charset="0"/>
              </a:rPr>
              <a:t> </a:t>
            </a:r>
            <a:r>
              <a:rPr lang="fr-FR" sz="2400" b="1" dirty="0" err="1">
                <a:solidFill>
                  <a:schemeClr val="accent6"/>
                </a:solidFill>
                <a:effectLst/>
                <a:latin typeface="Calibri" panose="020F0502020204030204" pitchFamily="34" charset="0"/>
                <a:ea typeface="Calibri" panose="020F0502020204030204" pitchFamily="34" charset="0"/>
              </a:rPr>
              <a:t>sustainability</a:t>
            </a:r>
            <a:r>
              <a:rPr lang="fr-FR" sz="2400" b="1" dirty="0">
                <a:solidFill>
                  <a:schemeClr val="accent6"/>
                </a:solidFill>
                <a:effectLst/>
                <a:latin typeface="Calibri" panose="020F0502020204030204" pitchFamily="34" charset="0"/>
                <a:ea typeface="Calibri" panose="020F0502020204030204" pitchFamily="34" charset="0"/>
              </a:rPr>
              <a:t>? </a:t>
            </a: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pic>
        <p:nvPicPr>
          <p:cNvPr id="15" name="Image 14">
            <a:extLst>
              <a:ext uri="{FF2B5EF4-FFF2-40B4-BE49-F238E27FC236}">
                <a16:creationId xmlns:a16="http://schemas.microsoft.com/office/drawing/2014/main" id="{0B5C36C2-6E98-7502-8EEA-E8315FC47B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17055" y="1440173"/>
            <a:ext cx="4858385" cy="4496442"/>
          </a:xfrm>
          <a:prstGeom prst="rect">
            <a:avLst/>
          </a:prstGeom>
        </p:spPr>
      </p:pic>
      <p:sp>
        <p:nvSpPr>
          <p:cNvPr id="16" name="ZoneTexte 15">
            <a:extLst>
              <a:ext uri="{FF2B5EF4-FFF2-40B4-BE49-F238E27FC236}">
                <a16:creationId xmlns:a16="http://schemas.microsoft.com/office/drawing/2014/main" id="{EA780DF5-809A-BCC8-79E2-83984F19773A}"/>
              </a:ext>
            </a:extLst>
          </p:cNvPr>
          <p:cNvSpPr txBox="1"/>
          <p:nvPr/>
        </p:nvSpPr>
        <p:spPr>
          <a:xfrm>
            <a:off x="142240" y="1869441"/>
            <a:ext cx="6309360" cy="1692771"/>
          </a:xfrm>
          <a:prstGeom prst="rect">
            <a:avLst/>
          </a:prstGeom>
          <a:noFill/>
        </p:spPr>
        <p:txBody>
          <a:bodyPr wrap="square" rtlCol="0">
            <a:spAutoFit/>
          </a:bodyPr>
          <a:lstStyle/>
          <a:p>
            <a:pPr marL="722313" indent="-285750"/>
            <a:r>
              <a:rPr lang="en-US" dirty="0"/>
              <a:t>“sustainable  development (SD)  generally  refers  to  achieving  a  balance  among the  environmental,  economic,  and  social  pillars  of sustainability”</a:t>
            </a:r>
          </a:p>
          <a:p>
            <a:pPr marL="722313" indent="-285750"/>
            <a:r>
              <a:rPr lang="en-US" sz="1400" i="1" dirty="0"/>
              <a:t>(Murphy, 2012)</a:t>
            </a:r>
          </a:p>
          <a:p>
            <a:pPr marL="722313" indent="-285750">
              <a:buFont typeface="Arial" panose="020B0604020202020204" pitchFamily="34" charset="0"/>
              <a:buChar char="•"/>
            </a:pPr>
            <a:endParaRPr lang="en-US" dirty="0"/>
          </a:p>
          <a:p>
            <a:pPr marL="722313" indent="-285750">
              <a:buFont typeface="Arial" panose="020B0604020202020204" pitchFamily="34" charset="0"/>
              <a:buChar char="•"/>
            </a:pPr>
            <a:r>
              <a:rPr lang="fr-BE" dirty="0"/>
              <a:t>Need to </a:t>
            </a:r>
            <a:r>
              <a:rPr lang="fr-BE" dirty="0" err="1"/>
              <a:t>assess</a:t>
            </a:r>
            <a:r>
              <a:rPr lang="fr-BE" dirty="0"/>
              <a:t> </a:t>
            </a:r>
            <a:r>
              <a:rPr lang="fr-BE" dirty="0" err="1"/>
              <a:t>indicators</a:t>
            </a:r>
            <a:r>
              <a:rPr lang="fr-BE" dirty="0"/>
              <a:t> for </a:t>
            </a:r>
            <a:r>
              <a:rPr lang="fr-BE" dirty="0" err="1"/>
              <a:t>each</a:t>
            </a:r>
            <a:r>
              <a:rPr lang="fr-BE" dirty="0"/>
              <a:t> of the </a:t>
            </a:r>
            <a:r>
              <a:rPr lang="fr-BE" dirty="0" err="1"/>
              <a:t>pillars</a:t>
            </a:r>
            <a:r>
              <a:rPr lang="fr-BE" dirty="0"/>
              <a:t> </a:t>
            </a:r>
          </a:p>
        </p:txBody>
      </p:sp>
      <p:sp>
        <p:nvSpPr>
          <p:cNvPr id="17" name="Flèche : bas 16">
            <a:extLst>
              <a:ext uri="{FF2B5EF4-FFF2-40B4-BE49-F238E27FC236}">
                <a16:creationId xmlns:a16="http://schemas.microsoft.com/office/drawing/2014/main" id="{91817665-8054-24EE-32C7-DD592BF1E11C}"/>
              </a:ext>
            </a:extLst>
          </p:cNvPr>
          <p:cNvSpPr/>
          <p:nvPr/>
        </p:nvSpPr>
        <p:spPr>
          <a:xfrm>
            <a:off x="2733040" y="2834640"/>
            <a:ext cx="27432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ZoneTexte 17">
            <a:extLst>
              <a:ext uri="{FF2B5EF4-FFF2-40B4-BE49-F238E27FC236}">
                <a16:creationId xmlns:a16="http://schemas.microsoft.com/office/drawing/2014/main" id="{13266A43-43EB-4D44-9353-BCE5226765D5}"/>
              </a:ext>
            </a:extLst>
          </p:cNvPr>
          <p:cNvSpPr txBox="1"/>
          <p:nvPr/>
        </p:nvSpPr>
        <p:spPr>
          <a:xfrm>
            <a:off x="552918" y="3793423"/>
            <a:ext cx="6278880" cy="1692771"/>
          </a:xfrm>
          <a:prstGeom prst="rect">
            <a:avLst/>
          </a:prstGeom>
          <a:noFill/>
        </p:spPr>
        <p:txBody>
          <a:bodyPr wrap="square" rtlCol="0">
            <a:spAutoFit/>
          </a:bodyPr>
          <a:lstStyle/>
          <a:p>
            <a:r>
              <a:rPr lang="fr-BE" b="1" dirty="0">
                <a:solidFill>
                  <a:srgbClr val="0070C0"/>
                </a:solidFill>
              </a:rPr>
              <a:t>Drivers of </a:t>
            </a:r>
            <a:r>
              <a:rPr lang="fr-BE" b="1" dirty="0" err="1">
                <a:solidFill>
                  <a:srgbClr val="0070C0"/>
                </a:solidFill>
              </a:rPr>
              <a:t>farmers</a:t>
            </a:r>
            <a:r>
              <a:rPr lang="fr-BE" b="1" dirty="0">
                <a:solidFill>
                  <a:srgbClr val="0070C0"/>
                </a:solidFill>
              </a:rPr>
              <a:t> participation to </a:t>
            </a:r>
            <a:r>
              <a:rPr lang="fr-BE" b="1" dirty="0" err="1">
                <a:solidFill>
                  <a:srgbClr val="0070C0"/>
                </a:solidFill>
              </a:rPr>
              <a:t>agro-environmental</a:t>
            </a:r>
            <a:r>
              <a:rPr lang="fr-BE" b="1" dirty="0">
                <a:solidFill>
                  <a:srgbClr val="0070C0"/>
                </a:solidFill>
              </a:rPr>
              <a:t> </a:t>
            </a:r>
            <a:r>
              <a:rPr lang="fr-BE" b="1" dirty="0" err="1">
                <a:solidFill>
                  <a:srgbClr val="0070C0"/>
                </a:solidFill>
              </a:rPr>
              <a:t>schemes</a:t>
            </a:r>
            <a:endParaRPr lang="fr-BE" b="1" dirty="0">
              <a:solidFill>
                <a:srgbClr val="0070C0"/>
              </a:solidFill>
            </a:endParaRPr>
          </a:p>
          <a:p>
            <a:pPr indent="722313"/>
            <a:endParaRPr lang="fr-BE" b="1" dirty="0">
              <a:solidFill>
                <a:schemeClr val="accent6"/>
              </a:solidFill>
            </a:endParaRPr>
          </a:p>
          <a:p>
            <a:pPr indent="355600">
              <a:buFont typeface="Arial" panose="020B0604020202020204" pitchFamily="34" charset="0"/>
              <a:buChar char="•"/>
            </a:pPr>
            <a:r>
              <a:rPr lang="fr-BE" dirty="0"/>
              <a:t>Social: Age, </a:t>
            </a:r>
            <a:r>
              <a:rPr lang="fr-BE" dirty="0" err="1"/>
              <a:t>education</a:t>
            </a:r>
            <a:r>
              <a:rPr lang="fr-BE" dirty="0"/>
              <a:t>, </a:t>
            </a:r>
            <a:r>
              <a:rPr lang="fr-BE" dirty="0" err="1"/>
              <a:t>successor</a:t>
            </a:r>
            <a:r>
              <a:rPr lang="fr-BE" dirty="0"/>
              <a:t>…</a:t>
            </a:r>
          </a:p>
          <a:p>
            <a:pPr indent="355600">
              <a:buFont typeface="Arial" panose="020B0604020202020204" pitchFamily="34" charset="0"/>
              <a:buChar char="•"/>
            </a:pPr>
            <a:r>
              <a:rPr lang="fr-BE" dirty="0" err="1"/>
              <a:t>Economic</a:t>
            </a:r>
            <a:r>
              <a:rPr lang="fr-BE" dirty="0"/>
              <a:t>: </a:t>
            </a:r>
            <a:r>
              <a:rPr lang="fr-BE" dirty="0" err="1"/>
              <a:t>Income</a:t>
            </a:r>
            <a:r>
              <a:rPr lang="fr-BE" dirty="0"/>
              <a:t> </a:t>
            </a:r>
            <a:r>
              <a:rPr lang="fr-BE" dirty="0" err="1"/>
              <a:t>factors</a:t>
            </a:r>
            <a:endParaRPr lang="fr-BE" dirty="0"/>
          </a:p>
          <a:p>
            <a:pPr indent="722313">
              <a:buFont typeface="Arial" panose="020B0604020202020204" pitchFamily="34" charset="0"/>
              <a:buChar char="•"/>
            </a:pPr>
            <a:endParaRPr lang="fr-BE" dirty="0"/>
          </a:p>
          <a:p>
            <a:pPr indent="722313"/>
            <a:r>
              <a:rPr lang="fr-BE" sz="1400" i="1" dirty="0"/>
              <a:t>(</a:t>
            </a:r>
            <a:r>
              <a:rPr lang="fr-BE" sz="1400" i="1" dirty="0" err="1"/>
              <a:t>Lastra</a:t>
            </a:r>
            <a:r>
              <a:rPr lang="fr-BE" sz="1400" i="1" dirty="0"/>
              <a:t>-Bravo et al., 2015)</a:t>
            </a:r>
          </a:p>
        </p:txBody>
      </p:sp>
    </p:spTree>
    <p:extLst>
      <p:ext uri="{BB962C8B-B14F-4D97-AF65-F5344CB8AC3E}">
        <p14:creationId xmlns:p14="http://schemas.microsoft.com/office/powerpoint/2010/main" val="120948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Elaborating </a:t>
            </a:r>
            <a:r>
              <a:rPr lang="en-US" sz="3600" b="1" dirty="0" err="1">
                <a:solidFill>
                  <a:schemeClr val="bg1"/>
                </a:solidFill>
              </a:rPr>
              <a:t>harmonised</a:t>
            </a:r>
            <a:r>
              <a:rPr lang="en-US" sz="3600" b="1" dirty="0">
                <a:solidFill>
                  <a:schemeClr val="bg1"/>
                </a:solidFill>
              </a:rPr>
              <a:t> tools and standards to implement low carbon initiatives on 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152999" y="1433560"/>
            <a:ext cx="11845362" cy="1569660"/>
          </a:xfrm>
          <a:prstGeom prst="rect">
            <a:avLst/>
          </a:prstGeom>
          <a:noFill/>
        </p:spPr>
        <p:txBody>
          <a:bodyPr wrap="square" rtlCol="0">
            <a:spAutoFit/>
          </a:bodyPr>
          <a:lstStyle/>
          <a:p>
            <a:pPr indent="355600"/>
            <a:r>
              <a:rPr lang="fr-FR" sz="2400" b="1" dirty="0" err="1">
                <a:solidFill>
                  <a:schemeClr val="accent6"/>
                </a:solidFill>
                <a:latin typeface="Calibri" panose="020F0502020204030204" pitchFamily="34" charset="0"/>
                <a:ea typeface="Calibri" panose="020F0502020204030204" pitchFamily="34" charset="0"/>
              </a:rPr>
              <a:t>Indicators</a:t>
            </a:r>
            <a:r>
              <a:rPr lang="fr-FR" sz="2400" b="1" dirty="0">
                <a:solidFill>
                  <a:schemeClr val="accent6"/>
                </a:solidFill>
                <a:latin typeface="Calibri" panose="020F0502020204030204" pitchFamily="34" charset="0"/>
                <a:ea typeface="Calibri" panose="020F0502020204030204" pitchFamily="34" charset="0"/>
              </a:rPr>
              <a:t> to </a:t>
            </a:r>
            <a:r>
              <a:rPr lang="fr-FR" sz="2400" b="1" dirty="0" err="1">
                <a:solidFill>
                  <a:schemeClr val="accent6"/>
                </a:solidFill>
                <a:latin typeface="Calibri" panose="020F0502020204030204" pitchFamily="34" charset="0"/>
                <a:ea typeface="Calibri" panose="020F0502020204030204" pitchFamily="34" charset="0"/>
              </a:rPr>
              <a:t>be</a:t>
            </a:r>
            <a:r>
              <a:rPr lang="fr-FR" sz="2400" b="1" dirty="0">
                <a:solidFill>
                  <a:schemeClr val="accent6"/>
                </a:solidFill>
                <a:latin typeface="Calibri" panose="020F0502020204030204" pitchFamily="34" charset="0"/>
                <a:ea typeface="Calibri" panose="020F0502020204030204" pitchFamily="34" charset="0"/>
              </a:rPr>
              <a:t> </a:t>
            </a:r>
            <a:r>
              <a:rPr lang="fr-FR" sz="2400" b="1" dirty="0" err="1">
                <a:solidFill>
                  <a:schemeClr val="accent6"/>
                </a:solidFill>
                <a:latin typeface="Calibri" panose="020F0502020204030204" pitchFamily="34" charset="0"/>
                <a:ea typeface="Calibri" panose="020F0502020204030204" pitchFamily="34" charset="0"/>
              </a:rPr>
              <a:t>implemented</a:t>
            </a:r>
            <a:endParaRPr lang="fr-FR" sz="2400" b="1" dirty="0">
              <a:solidFill>
                <a:schemeClr val="accent6"/>
              </a:solidFill>
              <a:latin typeface="Calibri" panose="020F0502020204030204" pitchFamily="34" charset="0"/>
              <a:ea typeface="Calibri" panose="020F0502020204030204" pitchFamily="34" charset="0"/>
            </a:endParaRPr>
          </a:p>
          <a:p>
            <a:pPr indent="355600"/>
            <a:endParaRPr lang="fr-FR" sz="2400" b="1" dirty="0">
              <a:solidFill>
                <a:schemeClr val="accent6"/>
              </a:solidFill>
              <a:effectLst/>
              <a:latin typeface="Calibri" panose="020F0502020204030204" pitchFamily="34" charset="0"/>
              <a:ea typeface="Calibri" panose="020F0502020204030204" pitchFamily="34" charset="0"/>
            </a:endParaRPr>
          </a:p>
          <a:p>
            <a:pPr indent="355600"/>
            <a:r>
              <a:rPr lang="fr-FR" sz="2400" dirty="0" err="1">
                <a:solidFill>
                  <a:schemeClr val="accent1"/>
                </a:solidFill>
                <a:effectLst/>
                <a:latin typeface="Calibri" panose="020F0502020204030204" pitchFamily="34" charset="0"/>
                <a:ea typeface="Calibri" panose="020F0502020204030204" pitchFamily="34" charset="0"/>
              </a:rPr>
              <a:t>Environmental</a:t>
            </a:r>
            <a:r>
              <a:rPr lang="fr-FR" sz="2400" dirty="0">
                <a:solidFill>
                  <a:schemeClr val="accent1"/>
                </a:solidFill>
                <a:effectLst/>
                <a:latin typeface="Calibri" panose="020F0502020204030204" pitchFamily="34" charset="0"/>
                <a:ea typeface="Calibri" panose="020F0502020204030204" pitchFamily="34" charset="0"/>
              </a:rPr>
              <a:t> </a:t>
            </a:r>
            <a:r>
              <a:rPr lang="fr-FR" sz="2400" dirty="0" err="1">
                <a:solidFill>
                  <a:schemeClr val="accent1"/>
                </a:solidFill>
                <a:effectLst/>
                <a:latin typeface="Calibri" panose="020F0502020204030204" pitchFamily="34" charset="0"/>
                <a:ea typeface="Calibri" panose="020F0502020204030204" pitchFamily="34" charset="0"/>
              </a:rPr>
              <a:t>indicators</a:t>
            </a:r>
            <a:r>
              <a:rPr lang="fr-FR" sz="2400" dirty="0">
                <a:solidFill>
                  <a:schemeClr val="accent1"/>
                </a:solidFill>
                <a:effectLst/>
                <a:latin typeface="Calibri" panose="020F0502020204030204" pitchFamily="34" charset="0"/>
                <a:ea typeface="Calibri" panose="020F0502020204030204" pitchFamily="34" charset="0"/>
              </a:rPr>
              <a:t> =&gt; </a:t>
            </a:r>
            <a:r>
              <a:rPr lang="fr-FR" sz="2400" dirty="0" err="1">
                <a:solidFill>
                  <a:schemeClr val="accent1"/>
                </a:solidFill>
                <a:effectLst/>
                <a:latin typeface="Calibri" panose="020F0502020204030204" pitchFamily="34" charset="0"/>
                <a:ea typeface="Calibri" panose="020F0502020204030204" pitchFamily="34" charset="0"/>
              </a:rPr>
              <a:t>tools</a:t>
            </a:r>
            <a:r>
              <a:rPr lang="fr-FR" sz="2400" dirty="0">
                <a:solidFill>
                  <a:schemeClr val="accent1"/>
                </a:solidFill>
                <a:effectLst/>
                <a:latin typeface="Calibri" panose="020F0502020204030204" pitchFamily="34" charset="0"/>
                <a:ea typeface="Calibri" panose="020F0502020204030204" pitchFamily="34" charset="0"/>
              </a:rPr>
              <a:t> to </a:t>
            </a:r>
            <a:r>
              <a:rPr lang="fr-FR" sz="2400" dirty="0" err="1">
                <a:solidFill>
                  <a:schemeClr val="accent1"/>
                </a:solidFill>
                <a:effectLst/>
                <a:latin typeface="Calibri" panose="020F0502020204030204" pitchFamily="34" charset="0"/>
                <a:ea typeface="Calibri" panose="020F0502020204030204" pitchFamily="34" charset="0"/>
              </a:rPr>
              <a:t>assess</a:t>
            </a:r>
            <a:r>
              <a:rPr lang="fr-FR" sz="2400" dirty="0">
                <a:solidFill>
                  <a:schemeClr val="accent1"/>
                </a:solidFill>
                <a:effectLst/>
                <a:latin typeface="Calibri" panose="020F0502020204030204" pitchFamily="34" charset="0"/>
                <a:ea typeface="Calibri" panose="020F0502020204030204" pitchFamily="34" charset="0"/>
              </a:rPr>
              <a:t> </a:t>
            </a:r>
            <a:r>
              <a:rPr lang="fr-FR" sz="2400" dirty="0" err="1">
                <a:solidFill>
                  <a:schemeClr val="accent1"/>
                </a:solidFill>
                <a:effectLst/>
                <a:latin typeface="Calibri" panose="020F0502020204030204" pitchFamily="34" charset="0"/>
                <a:ea typeface="Calibri" panose="020F0502020204030204" pitchFamily="34" charset="0"/>
              </a:rPr>
              <a:t>environmental</a:t>
            </a:r>
            <a:r>
              <a:rPr lang="fr-FR" sz="2400" dirty="0">
                <a:solidFill>
                  <a:schemeClr val="accent1"/>
                </a:solidFill>
                <a:effectLst/>
                <a:latin typeface="Calibri" panose="020F0502020204030204" pitchFamily="34" charset="0"/>
                <a:ea typeface="Calibri" panose="020F0502020204030204" pitchFamily="34" charset="0"/>
              </a:rPr>
              <a:t> impacts </a:t>
            </a:r>
          </a:p>
          <a:p>
            <a:pPr marL="342900" indent="-342900">
              <a:buFontTx/>
              <a:buChar char="-"/>
            </a:pPr>
            <a:endParaRPr lang="fr-FR" sz="2400" b="1" dirty="0">
              <a:solidFill>
                <a:schemeClr val="accent6"/>
              </a:solidFill>
              <a:latin typeface="Calibri" panose="020F0502020204030204" pitchFamily="34" charset="0"/>
              <a:ea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pic>
        <p:nvPicPr>
          <p:cNvPr id="16" name="Image 15">
            <a:extLst>
              <a:ext uri="{FF2B5EF4-FFF2-40B4-BE49-F238E27FC236}">
                <a16:creationId xmlns:a16="http://schemas.microsoft.com/office/drawing/2014/main" id="{3A739B39-F6C7-EA77-707A-BDC9C8741FB5}"/>
              </a:ext>
            </a:extLst>
          </p:cNvPr>
          <p:cNvPicPr>
            <a:picLocks noChangeAspect="1"/>
          </p:cNvPicPr>
          <p:nvPr/>
        </p:nvPicPr>
        <p:blipFill>
          <a:blip r:embed="rId12"/>
          <a:stretch>
            <a:fillRect/>
          </a:stretch>
        </p:blipFill>
        <p:spPr>
          <a:xfrm>
            <a:off x="4384799" y="3060000"/>
            <a:ext cx="2772162" cy="1038370"/>
          </a:xfrm>
          <a:prstGeom prst="rect">
            <a:avLst/>
          </a:prstGeom>
        </p:spPr>
      </p:pic>
      <p:pic>
        <p:nvPicPr>
          <p:cNvPr id="18" name="Image 17">
            <a:extLst>
              <a:ext uri="{FF2B5EF4-FFF2-40B4-BE49-F238E27FC236}">
                <a16:creationId xmlns:a16="http://schemas.microsoft.com/office/drawing/2014/main" id="{0B494AB8-DB10-F1E2-3EB1-04EAAA60440E}"/>
              </a:ext>
            </a:extLst>
          </p:cNvPr>
          <p:cNvPicPr>
            <a:picLocks noChangeAspect="1"/>
          </p:cNvPicPr>
          <p:nvPr/>
        </p:nvPicPr>
        <p:blipFill>
          <a:blip r:embed="rId13"/>
          <a:stretch>
            <a:fillRect/>
          </a:stretch>
        </p:blipFill>
        <p:spPr>
          <a:xfrm>
            <a:off x="1089869" y="3060000"/>
            <a:ext cx="2595463" cy="1108740"/>
          </a:xfrm>
          <a:prstGeom prst="rect">
            <a:avLst/>
          </a:prstGeom>
        </p:spPr>
      </p:pic>
      <p:pic>
        <p:nvPicPr>
          <p:cNvPr id="20" name="Image 19">
            <a:extLst>
              <a:ext uri="{FF2B5EF4-FFF2-40B4-BE49-F238E27FC236}">
                <a16:creationId xmlns:a16="http://schemas.microsoft.com/office/drawing/2014/main" id="{5CBDF5DB-8350-25CC-4C76-86BDC3C5A73E}"/>
              </a:ext>
            </a:extLst>
          </p:cNvPr>
          <p:cNvPicPr>
            <a:picLocks noChangeAspect="1"/>
          </p:cNvPicPr>
          <p:nvPr/>
        </p:nvPicPr>
        <p:blipFill>
          <a:blip r:embed="rId14"/>
          <a:stretch>
            <a:fillRect/>
          </a:stretch>
        </p:blipFill>
        <p:spPr>
          <a:xfrm>
            <a:off x="7883398" y="3060000"/>
            <a:ext cx="2901213" cy="671859"/>
          </a:xfrm>
          <a:prstGeom prst="rect">
            <a:avLst/>
          </a:prstGeom>
        </p:spPr>
      </p:pic>
      <p:sp>
        <p:nvSpPr>
          <p:cNvPr id="14" name="ZoneTexte 13">
            <a:extLst>
              <a:ext uri="{FF2B5EF4-FFF2-40B4-BE49-F238E27FC236}">
                <a16:creationId xmlns:a16="http://schemas.microsoft.com/office/drawing/2014/main" id="{B5EDC000-B31F-CC5B-5BF0-9641D0DAB617}"/>
              </a:ext>
            </a:extLst>
          </p:cNvPr>
          <p:cNvSpPr txBox="1"/>
          <p:nvPr/>
        </p:nvSpPr>
        <p:spPr>
          <a:xfrm>
            <a:off x="1230575" y="4334257"/>
            <a:ext cx="2016001" cy="369332"/>
          </a:xfrm>
          <a:prstGeom prst="rect">
            <a:avLst/>
          </a:prstGeom>
          <a:noFill/>
        </p:spPr>
        <p:txBody>
          <a:bodyPr wrap="none" rtlCol="0">
            <a:spAutoFit/>
          </a:bodyPr>
          <a:lstStyle/>
          <a:p>
            <a:r>
              <a:rPr lang="fr-BE" dirty="0" err="1">
                <a:solidFill>
                  <a:schemeClr val="accent6">
                    <a:lumMod val="75000"/>
                  </a:schemeClr>
                </a:solidFill>
              </a:rPr>
              <a:t>Crops</a:t>
            </a:r>
            <a:r>
              <a:rPr lang="fr-BE" dirty="0">
                <a:solidFill>
                  <a:schemeClr val="accent6">
                    <a:lumMod val="75000"/>
                  </a:schemeClr>
                </a:solidFill>
              </a:rPr>
              <a:t> management</a:t>
            </a:r>
          </a:p>
        </p:txBody>
      </p:sp>
      <p:sp>
        <p:nvSpPr>
          <p:cNvPr id="15" name="ZoneTexte 14">
            <a:extLst>
              <a:ext uri="{FF2B5EF4-FFF2-40B4-BE49-F238E27FC236}">
                <a16:creationId xmlns:a16="http://schemas.microsoft.com/office/drawing/2014/main" id="{3E638D30-63AF-478A-494F-F37DF0028077}"/>
              </a:ext>
            </a:extLst>
          </p:cNvPr>
          <p:cNvSpPr txBox="1"/>
          <p:nvPr/>
        </p:nvSpPr>
        <p:spPr>
          <a:xfrm>
            <a:off x="4831960" y="4353254"/>
            <a:ext cx="1942391" cy="369332"/>
          </a:xfrm>
          <a:prstGeom prst="rect">
            <a:avLst/>
          </a:prstGeom>
          <a:noFill/>
        </p:spPr>
        <p:txBody>
          <a:bodyPr wrap="none" rtlCol="0">
            <a:spAutoFit/>
          </a:bodyPr>
          <a:lstStyle/>
          <a:p>
            <a:r>
              <a:rPr lang="fr-BE" dirty="0" err="1">
                <a:solidFill>
                  <a:schemeClr val="accent6">
                    <a:lumMod val="75000"/>
                  </a:schemeClr>
                </a:solidFill>
              </a:rPr>
              <a:t>Herd</a:t>
            </a:r>
            <a:r>
              <a:rPr lang="fr-BE" dirty="0">
                <a:solidFill>
                  <a:schemeClr val="accent6">
                    <a:lumMod val="75000"/>
                  </a:schemeClr>
                </a:solidFill>
              </a:rPr>
              <a:t> management</a:t>
            </a:r>
          </a:p>
        </p:txBody>
      </p:sp>
      <p:sp>
        <p:nvSpPr>
          <p:cNvPr id="17" name="ZoneTexte 16">
            <a:extLst>
              <a:ext uri="{FF2B5EF4-FFF2-40B4-BE49-F238E27FC236}">
                <a16:creationId xmlns:a16="http://schemas.microsoft.com/office/drawing/2014/main" id="{992C4AA7-47C7-47BB-4985-29E5F322B75C}"/>
              </a:ext>
            </a:extLst>
          </p:cNvPr>
          <p:cNvSpPr txBox="1"/>
          <p:nvPr/>
        </p:nvSpPr>
        <p:spPr>
          <a:xfrm>
            <a:off x="7966749" y="4310574"/>
            <a:ext cx="1958549" cy="369332"/>
          </a:xfrm>
          <a:prstGeom prst="rect">
            <a:avLst/>
          </a:prstGeom>
          <a:noFill/>
        </p:spPr>
        <p:txBody>
          <a:bodyPr wrap="none" rtlCol="0">
            <a:spAutoFit/>
          </a:bodyPr>
          <a:lstStyle/>
          <a:p>
            <a:r>
              <a:rPr lang="fr-BE" dirty="0" err="1">
                <a:solidFill>
                  <a:schemeClr val="accent6">
                    <a:lumMod val="75000"/>
                  </a:schemeClr>
                </a:solidFill>
              </a:rPr>
              <a:t>Farm</a:t>
            </a:r>
            <a:r>
              <a:rPr lang="fr-BE" dirty="0">
                <a:solidFill>
                  <a:schemeClr val="accent6">
                    <a:lumMod val="75000"/>
                  </a:schemeClr>
                </a:solidFill>
              </a:rPr>
              <a:t> management</a:t>
            </a:r>
          </a:p>
        </p:txBody>
      </p:sp>
      <p:pic>
        <p:nvPicPr>
          <p:cNvPr id="21" name="Image 20">
            <a:extLst>
              <a:ext uri="{FF2B5EF4-FFF2-40B4-BE49-F238E27FC236}">
                <a16:creationId xmlns:a16="http://schemas.microsoft.com/office/drawing/2014/main" id="{5C84D72D-9F0A-E80E-E222-B02836088EAD}"/>
              </a:ext>
            </a:extLst>
          </p:cNvPr>
          <p:cNvPicPr>
            <a:picLocks noChangeAspect="1"/>
          </p:cNvPicPr>
          <p:nvPr/>
        </p:nvPicPr>
        <p:blipFill>
          <a:blip r:embed="rId15"/>
          <a:stretch>
            <a:fillRect/>
          </a:stretch>
        </p:blipFill>
        <p:spPr>
          <a:xfrm>
            <a:off x="7701089" y="4656840"/>
            <a:ext cx="1878264" cy="1443057"/>
          </a:xfrm>
          <a:prstGeom prst="rect">
            <a:avLst/>
          </a:prstGeom>
        </p:spPr>
      </p:pic>
      <p:pic>
        <p:nvPicPr>
          <p:cNvPr id="23" name="Image 22">
            <a:extLst>
              <a:ext uri="{FF2B5EF4-FFF2-40B4-BE49-F238E27FC236}">
                <a16:creationId xmlns:a16="http://schemas.microsoft.com/office/drawing/2014/main" id="{7672A720-346C-2E14-28F2-5D08E5B49FCA}"/>
              </a:ext>
            </a:extLst>
          </p:cNvPr>
          <p:cNvPicPr>
            <a:picLocks noChangeAspect="1"/>
          </p:cNvPicPr>
          <p:nvPr/>
        </p:nvPicPr>
        <p:blipFill>
          <a:blip r:embed="rId16"/>
          <a:stretch>
            <a:fillRect/>
          </a:stretch>
        </p:blipFill>
        <p:spPr>
          <a:xfrm>
            <a:off x="9634080" y="4637987"/>
            <a:ext cx="2292757" cy="1131959"/>
          </a:xfrm>
          <a:prstGeom prst="rect">
            <a:avLst/>
          </a:prstGeom>
        </p:spPr>
      </p:pic>
      <p:pic>
        <p:nvPicPr>
          <p:cNvPr id="25" name="Image 24">
            <a:extLst>
              <a:ext uri="{FF2B5EF4-FFF2-40B4-BE49-F238E27FC236}">
                <a16:creationId xmlns:a16="http://schemas.microsoft.com/office/drawing/2014/main" id="{76F56E78-EE43-C845-F596-CE1125C42C91}"/>
              </a:ext>
            </a:extLst>
          </p:cNvPr>
          <p:cNvPicPr>
            <a:picLocks noChangeAspect="1"/>
          </p:cNvPicPr>
          <p:nvPr/>
        </p:nvPicPr>
        <p:blipFill>
          <a:blip r:embed="rId17"/>
          <a:stretch>
            <a:fillRect/>
          </a:stretch>
        </p:blipFill>
        <p:spPr>
          <a:xfrm>
            <a:off x="4671017" y="4751874"/>
            <a:ext cx="2152381" cy="1238095"/>
          </a:xfrm>
          <a:prstGeom prst="rect">
            <a:avLst/>
          </a:prstGeom>
        </p:spPr>
      </p:pic>
      <p:pic>
        <p:nvPicPr>
          <p:cNvPr id="27" name="Image 26">
            <a:extLst>
              <a:ext uri="{FF2B5EF4-FFF2-40B4-BE49-F238E27FC236}">
                <a16:creationId xmlns:a16="http://schemas.microsoft.com/office/drawing/2014/main" id="{CD856913-72D2-9A6D-BC59-3DAF793A113B}"/>
              </a:ext>
            </a:extLst>
          </p:cNvPr>
          <p:cNvPicPr>
            <a:picLocks noChangeAspect="1"/>
          </p:cNvPicPr>
          <p:nvPr/>
        </p:nvPicPr>
        <p:blipFill>
          <a:blip r:embed="rId18"/>
          <a:stretch>
            <a:fillRect/>
          </a:stretch>
        </p:blipFill>
        <p:spPr>
          <a:xfrm>
            <a:off x="1249386" y="4628561"/>
            <a:ext cx="1486810" cy="1635972"/>
          </a:xfrm>
          <a:prstGeom prst="rect">
            <a:avLst/>
          </a:prstGeom>
        </p:spPr>
      </p:pic>
    </p:spTree>
    <p:extLst>
      <p:ext uri="{BB962C8B-B14F-4D97-AF65-F5344CB8AC3E}">
        <p14:creationId xmlns:p14="http://schemas.microsoft.com/office/powerpoint/2010/main" val="390508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sz="5400"/>
              <a:t>Commission proposal</a:t>
            </a:r>
            <a:br>
              <a:rPr lang="en-GB" sz="5400"/>
            </a:br>
            <a:r>
              <a:rPr lang="en-GB" sz="5400"/>
              <a:t>for a Carbon Removal </a:t>
            </a:r>
            <a:br>
              <a:rPr lang="en-GB" sz="5400"/>
            </a:br>
            <a:r>
              <a:rPr lang="en-GB" sz="5400"/>
              <a:t>Certification (CRC) Regulation </a:t>
            </a:r>
          </a:p>
        </p:txBody>
      </p:sp>
      <p:sp>
        <p:nvSpPr>
          <p:cNvPr id="3" name="Subtitle 2">
            <a:extLst>
              <a:ext uri="{FF2B5EF4-FFF2-40B4-BE49-F238E27FC236}">
                <a16:creationId xmlns:a16="http://schemas.microsoft.com/office/drawing/2014/main" id="{AB89E363-D924-44CA-998A-EACA79148229}"/>
              </a:ext>
            </a:extLst>
          </p:cNvPr>
          <p:cNvSpPr>
            <a:spLocks noGrp="1"/>
          </p:cNvSpPr>
          <p:nvPr>
            <p:ph type="subTitle" idx="1"/>
          </p:nvPr>
        </p:nvSpPr>
        <p:spPr/>
        <p:txBody>
          <a:bodyPr/>
          <a:lstStyle/>
          <a:p>
            <a:r>
              <a:rPr lang="en-IE" dirty="0"/>
              <a:t>Valeria FORLIN – DG CLIMA</a:t>
            </a:r>
          </a:p>
        </p:txBody>
      </p:sp>
      <p:sp>
        <p:nvSpPr>
          <p:cNvPr id="5" name="Text Placeholder 4">
            <a:extLst>
              <a:ext uri="{FF2B5EF4-FFF2-40B4-BE49-F238E27FC236}">
                <a16:creationId xmlns:a16="http://schemas.microsoft.com/office/drawing/2014/main" id="{B233502D-41BE-4CE9-BC3A-2EEA82400F4C}"/>
              </a:ext>
            </a:extLst>
          </p:cNvPr>
          <p:cNvSpPr>
            <a:spLocks noGrp="1"/>
          </p:cNvSpPr>
          <p:nvPr>
            <p:ph type="body" sz="quarter" idx="13"/>
          </p:nvPr>
        </p:nvSpPr>
        <p:spPr/>
        <p:txBody>
          <a:bodyPr/>
          <a:lstStyle/>
          <a:p>
            <a:endParaRPr lang="en-IE"/>
          </a:p>
        </p:txBody>
      </p:sp>
    </p:spTree>
    <p:extLst>
      <p:ext uri="{BB962C8B-B14F-4D97-AF65-F5344CB8AC3E}">
        <p14:creationId xmlns:p14="http://schemas.microsoft.com/office/powerpoint/2010/main" val="1121371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Elaborating </a:t>
            </a:r>
            <a:r>
              <a:rPr lang="en-US" sz="3600" b="1" dirty="0" err="1">
                <a:solidFill>
                  <a:schemeClr val="bg1"/>
                </a:solidFill>
              </a:rPr>
              <a:t>harmonised</a:t>
            </a:r>
            <a:r>
              <a:rPr lang="en-US" sz="3600" b="1" dirty="0">
                <a:solidFill>
                  <a:schemeClr val="bg1"/>
                </a:solidFill>
              </a:rPr>
              <a:t> tools and standards to implement low carbon initiatives on 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480258" y="1577939"/>
            <a:ext cx="11845362" cy="5262979"/>
          </a:xfrm>
          <a:prstGeom prst="rect">
            <a:avLst/>
          </a:prstGeom>
          <a:noFill/>
        </p:spPr>
        <p:txBody>
          <a:bodyPr wrap="square" rtlCol="0">
            <a:spAutoFit/>
          </a:bodyPr>
          <a:lstStyle/>
          <a:p>
            <a:r>
              <a:rPr lang="fr-FR" sz="2400" b="1" dirty="0" err="1">
                <a:solidFill>
                  <a:schemeClr val="accent6"/>
                </a:solidFill>
                <a:latin typeface="Calibri" panose="020F0502020204030204" pitchFamily="34" charset="0"/>
                <a:ea typeface="Calibri" panose="020F0502020204030204" pitchFamily="34" charset="0"/>
              </a:rPr>
              <a:t>Indicators</a:t>
            </a:r>
            <a:r>
              <a:rPr lang="fr-FR" sz="2400" b="1" dirty="0">
                <a:solidFill>
                  <a:schemeClr val="accent6"/>
                </a:solidFill>
                <a:latin typeface="Calibri" panose="020F0502020204030204" pitchFamily="34" charset="0"/>
                <a:ea typeface="Calibri" panose="020F0502020204030204" pitchFamily="34" charset="0"/>
              </a:rPr>
              <a:t> to </a:t>
            </a:r>
            <a:r>
              <a:rPr lang="fr-FR" sz="2400" b="1" dirty="0" err="1">
                <a:solidFill>
                  <a:schemeClr val="accent6"/>
                </a:solidFill>
                <a:latin typeface="Calibri" panose="020F0502020204030204" pitchFamily="34" charset="0"/>
                <a:ea typeface="Calibri" panose="020F0502020204030204" pitchFamily="34" charset="0"/>
              </a:rPr>
              <a:t>be</a:t>
            </a:r>
            <a:r>
              <a:rPr lang="fr-FR" sz="2400" b="1" dirty="0">
                <a:solidFill>
                  <a:schemeClr val="accent6"/>
                </a:solidFill>
                <a:latin typeface="Calibri" panose="020F0502020204030204" pitchFamily="34" charset="0"/>
                <a:ea typeface="Calibri" panose="020F0502020204030204" pitchFamily="34" charset="0"/>
              </a:rPr>
              <a:t> </a:t>
            </a:r>
            <a:r>
              <a:rPr lang="fr-FR" sz="2400" b="1" dirty="0" err="1">
                <a:solidFill>
                  <a:schemeClr val="accent6"/>
                </a:solidFill>
                <a:latin typeface="Calibri" panose="020F0502020204030204" pitchFamily="34" charset="0"/>
                <a:ea typeface="Calibri" panose="020F0502020204030204" pitchFamily="34" charset="0"/>
              </a:rPr>
              <a:t>implemented</a:t>
            </a:r>
            <a:endParaRPr lang="fr-FR" sz="2400" b="1" dirty="0">
              <a:solidFill>
                <a:schemeClr val="accent6"/>
              </a:solidFill>
              <a:latin typeface="Calibri" panose="020F0502020204030204" pitchFamily="34" charset="0"/>
              <a:ea typeface="Calibri" panose="020F0502020204030204" pitchFamily="34" charset="0"/>
            </a:endParaRPr>
          </a:p>
          <a:p>
            <a:endParaRPr lang="fr-FR" sz="2400" b="1" dirty="0">
              <a:solidFill>
                <a:schemeClr val="accent6"/>
              </a:solidFill>
              <a:effectLst/>
              <a:latin typeface="Calibri" panose="020F0502020204030204" pitchFamily="34" charset="0"/>
              <a:ea typeface="Calibri" panose="020F0502020204030204" pitchFamily="34" charset="0"/>
            </a:endParaRPr>
          </a:p>
          <a:p>
            <a:r>
              <a:rPr lang="fr-FR" sz="2400" dirty="0">
                <a:solidFill>
                  <a:schemeClr val="accent1"/>
                </a:solidFill>
                <a:effectLst/>
                <a:latin typeface="Calibri" panose="020F0502020204030204" pitchFamily="34" charset="0"/>
                <a:ea typeface="Calibri" panose="020F0502020204030204" pitchFamily="34" charset="0"/>
              </a:rPr>
              <a:t>Social </a:t>
            </a:r>
            <a:r>
              <a:rPr lang="fr-FR" sz="2400" dirty="0" err="1">
                <a:solidFill>
                  <a:schemeClr val="accent1"/>
                </a:solidFill>
                <a:effectLst/>
                <a:latin typeface="Calibri" panose="020F0502020204030204" pitchFamily="34" charset="0"/>
                <a:ea typeface="Calibri" panose="020F0502020204030204" pitchFamily="34" charset="0"/>
              </a:rPr>
              <a:t>indicators</a:t>
            </a:r>
            <a:r>
              <a:rPr lang="fr-FR" sz="2400" dirty="0">
                <a:solidFill>
                  <a:schemeClr val="accent1"/>
                </a:solidFill>
                <a:latin typeface="Calibri" panose="020F0502020204030204" pitchFamily="34" charset="0"/>
                <a:ea typeface="Calibri" panose="020F0502020204030204" pitchFamily="34" charset="0"/>
              </a:rPr>
              <a:t>: </a:t>
            </a:r>
            <a:r>
              <a:rPr lang="fr-FR" sz="2400" dirty="0">
                <a:solidFill>
                  <a:schemeClr val="accent1"/>
                </a:solidFill>
                <a:effectLst/>
                <a:latin typeface="Calibri" panose="020F0502020204030204" pitchFamily="34" charset="0"/>
                <a:ea typeface="Calibri" panose="020F0502020204030204" pitchFamily="34" charset="0"/>
              </a:rPr>
              <a:t>figures/ multiple </a:t>
            </a:r>
            <a:r>
              <a:rPr lang="fr-FR" sz="2400" dirty="0" err="1">
                <a:solidFill>
                  <a:schemeClr val="accent1"/>
                </a:solidFill>
                <a:effectLst/>
                <a:latin typeface="Calibri" panose="020F0502020204030204" pitchFamily="34" charset="0"/>
                <a:ea typeface="Calibri" panose="020F0502020204030204" pitchFamily="34" charset="0"/>
              </a:rPr>
              <a:t>choice</a:t>
            </a:r>
            <a:r>
              <a:rPr lang="fr-FR" sz="2400" dirty="0">
                <a:solidFill>
                  <a:schemeClr val="accent1"/>
                </a:solidFill>
                <a:effectLst/>
                <a:latin typeface="Calibri" panose="020F0502020204030204" pitchFamily="34" charset="0"/>
                <a:ea typeface="Calibri" panose="020F0502020204030204" pitchFamily="34" charset="0"/>
              </a:rPr>
              <a:t> </a:t>
            </a:r>
          </a:p>
          <a:p>
            <a:r>
              <a:rPr lang="fr-FR" sz="2400" dirty="0">
                <a:solidFill>
                  <a:schemeClr val="accent1"/>
                </a:solidFill>
                <a:effectLst/>
                <a:latin typeface="Calibri" panose="020F0502020204030204" pitchFamily="34" charset="0"/>
                <a:ea typeface="Calibri" panose="020F0502020204030204" pitchFamily="34" charset="0"/>
              </a:rPr>
              <a:t>=&gt; </a:t>
            </a:r>
            <a:r>
              <a:rPr lang="fr-FR" sz="2400" dirty="0" err="1">
                <a:solidFill>
                  <a:schemeClr val="accent1"/>
                </a:solidFill>
                <a:effectLst/>
                <a:latin typeface="Calibri" panose="020F0502020204030204" pitchFamily="34" charset="0"/>
                <a:ea typeface="Calibri" panose="020F0502020204030204" pitchFamily="34" charset="0"/>
              </a:rPr>
              <a:t>some</a:t>
            </a:r>
            <a:r>
              <a:rPr lang="fr-FR" sz="2400" dirty="0">
                <a:solidFill>
                  <a:schemeClr val="accent1"/>
                </a:solidFill>
                <a:effectLst/>
                <a:latin typeface="Calibri" panose="020F0502020204030204" pitchFamily="34" charset="0"/>
                <a:ea typeface="Calibri" panose="020F0502020204030204" pitchFamily="34" charset="0"/>
              </a:rPr>
              <a:t>: </a:t>
            </a:r>
            <a:r>
              <a:rPr lang="fr-FR" sz="2400" dirty="0" err="1">
                <a:solidFill>
                  <a:schemeClr val="accent1"/>
                </a:solidFill>
                <a:effectLst/>
                <a:latin typeface="Calibri" panose="020F0502020204030204" pitchFamily="34" charset="0"/>
                <a:ea typeface="Calibri" panose="020F0502020204030204" pitchFamily="34" charset="0"/>
              </a:rPr>
              <a:t>already</a:t>
            </a:r>
            <a:r>
              <a:rPr lang="fr-FR" sz="2400" dirty="0">
                <a:solidFill>
                  <a:schemeClr val="accent1"/>
                </a:solidFill>
                <a:effectLst/>
                <a:latin typeface="Calibri" panose="020F0502020204030204" pitchFamily="34" charset="0"/>
                <a:ea typeface="Calibri" panose="020F0502020204030204" pitchFamily="34" charset="0"/>
              </a:rPr>
              <a:t> in </a:t>
            </a:r>
            <a:r>
              <a:rPr lang="fr-FR" sz="2400" dirty="0" err="1">
                <a:solidFill>
                  <a:schemeClr val="accent1"/>
                </a:solidFill>
                <a:effectLst/>
                <a:latin typeface="Calibri" panose="020F0502020204030204" pitchFamily="34" charset="0"/>
                <a:ea typeface="Calibri" panose="020F0502020204030204" pitchFamily="34" charset="0"/>
              </a:rPr>
              <a:t>environmental</a:t>
            </a:r>
            <a:r>
              <a:rPr lang="fr-FR" sz="2400" dirty="0">
                <a:solidFill>
                  <a:schemeClr val="accent1"/>
                </a:solidFill>
                <a:effectLst/>
                <a:latin typeface="Calibri" panose="020F0502020204030204" pitchFamily="34" charset="0"/>
                <a:ea typeface="Calibri" panose="020F0502020204030204" pitchFamily="34" charset="0"/>
              </a:rPr>
              <a:t> audit </a:t>
            </a:r>
            <a:r>
              <a:rPr lang="fr-FR" sz="2400" dirty="0" err="1">
                <a:solidFill>
                  <a:schemeClr val="accent1"/>
                </a:solidFill>
                <a:effectLst/>
                <a:latin typeface="Calibri" panose="020F0502020204030204" pitchFamily="34" charset="0"/>
                <a:ea typeface="Calibri" panose="020F0502020204030204" pitchFamily="34" charset="0"/>
              </a:rPr>
              <a:t>tools</a:t>
            </a:r>
            <a:r>
              <a:rPr lang="fr-FR" sz="2400" dirty="0">
                <a:solidFill>
                  <a:schemeClr val="accent1"/>
                </a:solidFill>
                <a:effectLst/>
                <a:latin typeface="Calibri" panose="020F0502020204030204" pitchFamily="34" charset="0"/>
                <a:ea typeface="Calibri" panose="020F0502020204030204" pitchFamily="34" charset="0"/>
              </a:rPr>
              <a:t> </a:t>
            </a:r>
          </a:p>
          <a:p>
            <a:endParaRPr lang="en-AE" sz="2400" dirty="0">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AE" sz="2400" dirty="0">
                <a:effectLst/>
                <a:latin typeface="Calibri" panose="020F0502020204030204" pitchFamily="34" charset="0"/>
                <a:ea typeface="Calibri" panose="020F0502020204030204" pitchFamily="34" charset="0"/>
              </a:rPr>
              <a:t>Working hours</a:t>
            </a:r>
          </a:p>
          <a:p>
            <a:pPr marL="342900" indent="-342900">
              <a:buFont typeface="Arial" panose="020B0604020202020204" pitchFamily="34" charset="0"/>
              <a:buChar char="•"/>
            </a:pPr>
            <a:r>
              <a:rPr lang="en-AE" sz="2400" dirty="0">
                <a:latin typeface="Calibri" panose="020F0502020204030204" pitchFamily="34" charset="0"/>
                <a:ea typeface="Calibri" panose="020F0502020204030204" pitchFamily="34" charset="0"/>
              </a:rPr>
              <a:t>Working conditions</a:t>
            </a:r>
          </a:p>
          <a:p>
            <a:pPr marL="342900" indent="-342900">
              <a:buFont typeface="Arial" panose="020B0604020202020204" pitchFamily="34" charset="0"/>
              <a:buChar char="•"/>
            </a:pPr>
            <a:r>
              <a:rPr lang="en-AE" sz="2400" dirty="0">
                <a:latin typeface="Calibri" panose="020F0502020204030204" pitchFamily="34" charset="0"/>
                <a:ea typeface="Calibri" panose="020F0502020204030204" pitchFamily="34" charset="0"/>
              </a:rPr>
              <a:t>Services for territory</a:t>
            </a:r>
          </a:p>
          <a:p>
            <a:pPr marL="342900" indent="-342900">
              <a:buFont typeface="Arial" panose="020B0604020202020204" pitchFamily="34" charset="0"/>
              <a:buChar char="•"/>
            </a:pPr>
            <a:r>
              <a:rPr lang="en-AE" sz="2400" dirty="0">
                <a:effectLst/>
                <a:latin typeface="Calibri" panose="020F0502020204030204" pitchFamily="34" charset="0"/>
                <a:ea typeface="Calibri" panose="020F0502020204030204" pitchFamily="34" charset="0"/>
              </a:rPr>
              <a:t>Farm continuity</a:t>
            </a:r>
          </a:p>
          <a:p>
            <a:pPr marL="342900" indent="-342900">
              <a:buFont typeface="Arial" panose="020B0604020202020204" pitchFamily="34" charset="0"/>
              <a:buChar char="•"/>
            </a:pPr>
            <a:r>
              <a:rPr lang="en-AE" sz="2400" dirty="0">
                <a:latin typeface="Calibri" panose="020F0502020204030204" pitchFamily="34" charset="0"/>
                <a:ea typeface="Calibri" panose="020F0502020204030204" pitchFamily="34" charset="0"/>
              </a:rPr>
              <a:t>Balance personal/professional life</a:t>
            </a:r>
          </a:p>
          <a:p>
            <a:pPr marL="342900" indent="-342900">
              <a:buFont typeface="Arial" panose="020B0604020202020204" pitchFamily="34" charset="0"/>
              <a:buChar char="•"/>
            </a:pPr>
            <a:r>
              <a:rPr lang="en-AE" sz="2400" dirty="0">
                <a:effectLst/>
                <a:latin typeface="Calibri" panose="020F0502020204030204" pitchFamily="34" charset="0"/>
                <a:ea typeface="Calibri" panose="020F0502020204030204" pitchFamily="34" charset="0"/>
              </a:rPr>
              <a:t>Products quality</a:t>
            </a:r>
          </a:p>
          <a:p>
            <a:pPr marL="342900" indent="-342900">
              <a:buFont typeface="Arial" panose="020B0604020202020204" pitchFamily="34" charset="0"/>
              <a:buChar char="•"/>
            </a:pPr>
            <a:r>
              <a:rPr lang="en-AE" sz="2400" dirty="0">
                <a:latin typeface="Calibri" panose="020F0502020204030204" pitchFamily="34" charset="0"/>
                <a:ea typeface="Calibri" panose="020F0502020204030204" pitchFamily="34" charset="0"/>
              </a:rPr>
              <a:t>Employees on the farm</a:t>
            </a:r>
          </a:p>
          <a:p>
            <a:pPr marL="342900" indent="-342900">
              <a:buFont typeface="Arial" panose="020B0604020202020204" pitchFamily="34" charset="0"/>
              <a:buChar char="•"/>
            </a:pPr>
            <a:r>
              <a:rPr lang="en-AE" sz="2400" dirty="0">
                <a:effectLst/>
                <a:latin typeface="Calibri" panose="020F0502020204030204" pitchFamily="34" charset="0"/>
                <a:ea typeface="Calibri" panose="020F0502020204030204" pitchFamily="34" charset="0"/>
              </a:rPr>
              <a:t>Animal Welfare</a:t>
            </a:r>
          </a:p>
          <a:p>
            <a:pPr marL="342900" indent="-342900">
              <a:buFontTx/>
              <a:buChar char="-"/>
            </a:pPr>
            <a:endParaRPr lang="fr-FR" sz="2400" b="1" dirty="0">
              <a:solidFill>
                <a:schemeClr val="accent6"/>
              </a:solidFill>
              <a:latin typeface="Calibri" panose="020F0502020204030204" pitchFamily="34" charset="0"/>
              <a:ea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pic>
        <p:nvPicPr>
          <p:cNvPr id="14" name="Image 13">
            <a:extLst>
              <a:ext uri="{FF2B5EF4-FFF2-40B4-BE49-F238E27FC236}">
                <a16:creationId xmlns:a16="http://schemas.microsoft.com/office/drawing/2014/main" id="{3A418D9B-7543-8339-791E-083193E44FB9}"/>
              </a:ext>
            </a:extLst>
          </p:cNvPr>
          <p:cNvPicPr>
            <a:picLocks noChangeAspect="1"/>
          </p:cNvPicPr>
          <p:nvPr/>
        </p:nvPicPr>
        <p:blipFill>
          <a:blip r:embed="rId12"/>
          <a:stretch>
            <a:fillRect/>
          </a:stretch>
        </p:blipFill>
        <p:spPr>
          <a:xfrm>
            <a:off x="6914596" y="1388269"/>
            <a:ext cx="4075585" cy="4518755"/>
          </a:xfrm>
          <a:prstGeom prst="rect">
            <a:avLst/>
          </a:prstGeom>
        </p:spPr>
      </p:pic>
    </p:spTree>
    <p:extLst>
      <p:ext uri="{BB962C8B-B14F-4D97-AF65-F5344CB8AC3E}">
        <p14:creationId xmlns:p14="http://schemas.microsoft.com/office/powerpoint/2010/main" val="3687507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Elaborating </a:t>
            </a:r>
            <a:r>
              <a:rPr lang="en-US" sz="3600" b="1" dirty="0" err="1">
                <a:solidFill>
                  <a:schemeClr val="bg1"/>
                </a:solidFill>
              </a:rPr>
              <a:t>harmonised</a:t>
            </a:r>
            <a:r>
              <a:rPr lang="en-US" sz="3600" b="1" dirty="0">
                <a:solidFill>
                  <a:schemeClr val="bg1"/>
                </a:solidFill>
              </a:rPr>
              <a:t> tools and standards to implement low carbon initiatives on 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152999" y="1433560"/>
            <a:ext cx="11845362" cy="6001643"/>
          </a:xfrm>
          <a:prstGeom prst="rect">
            <a:avLst/>
          </a:prstGeom>
          <a:noFill/>
        </p:spPr>
        <p:txBody>
          <a:bodyPr wrap="square" rtlCol="0">
            <a:spAutoFit/>
          </a:bodyPr>
          <a:lstStyle/>
          <a:p>
            <a:pPr indent="355600"/>
            <a:r>
              <a:rPr lang="fr-FR" sz="2400" b="1" dirty="0" err="1">
                <a:solidFill>
                  <a:schemeClr val="accent6"/>
                </a:solidFill>
                <a:latin typeface="Calibri" panose="020F0502020204030204" pitchFamily="34" charset="0"/>
                <a:ea typeface="Calibri" panose="020F0502020204030204" pitchFamily="34" charset="0"/>
              </a:rPr>
              <a:t>Indicators</a:t>
            </a:r>
            <a:r>
              <a:rPr lang="fr-FR" sz="2400" b="1" dirty="0">
                <a:solidFill>
                  <a:schemeClr val="accent6"/>
                </a:solidFill>
                <a:latin typeface="Calibri" panose="020F0502020204030204" pitchFamily="34" charset="0"/>
                <a:ea typeface="Calibri" panose="020F0502020204030204" pitchFamily="34" charset="0"/>
              </a:rPr>
              <a:t> to </a:t>
            </a:r>
            <a:r>
              <a:rPr lang="fr-FR" sz="2400" b="1" dirty="0" err="1">
                <a:solidFill>
                  <a:schemeClr val="accent6"/>
                </a:solidFill>
                <a:latin typeface="Calibri" panose="020F0502020204030204" pitchFamily="34" charset="0"/>
                <a:ea typeface="Calibri" panose="020F0502020204030204" pitchFamily="34" charset="0"/>
              </a:rPr>
              <a:t>be</a:t>
            </a:r>
            <a:r>
              <a:rPr lang="fr-FR" sz="2400" b="1" dirty="0">
                <a:solidFill>
                  <a:schemeClr val="accent6"/>
                </a:solidFill>
                <a:latin typeface="Calibri" panose="020F0502020204030204" pitchFamily="34" charset="0"/>
                <a:ea typeface="Calibri" panose="020F0502020204030204" pitchFamily="34" charset="0"/>
              </a:rPr>
              <a:t> </a:t>
            </a:r>
            <a:r>
              <a:rPr lang="fr-FR" sz="2400" b="1" dirty="0" err="1">
                <a:solidFill>
                  <a:schemeClr val="accent6"/>
                </a:solidFill>
                <a:latin typeface="Calibri" panose="020F0502020204030204" pitchFamily="34" charset="0"/>
                <a:ea typeface="Calibri" panose="020F0502020204030204" pitchFamily="34" charset="0"/>
              </a:rPr>
              <a:t>implemented</a:t>
            </a:r>
            <a:endParaRPr lang="fr-FR" sz="2400" b="1" dirty="0">
              <a:solidFill>
                <a:schemeClr val="accent6"/>
              </a:solidFill>
              <a:latin typeface="Calibri" panose="020F0502020204030204" pitchFamily="34" charset="0"/>
              <a:ea typeface="Calibri" panose="020F0502020204030204" pitchFamily="34" charset="0"/>
            </a:endParaRPr>
          </a:p>
          <a:p>
            <a:pPr indent="355600"/>
            <a:endParaRPr lang="fr-FR" sz="2400" b="1" dirty="0">
              <a:solidFill>
                <a:schemeClr val="accent6"/>
              </a:solidFill>
              <a:effectLst/>
              <a:latin typeface="Calibri" panose="020F0502020204030204" pitchFamily="34" charset="0"/>
              <a:ea typeface="Calibri" panose="020F0502020204030204" pitchFamily="34" charset="0"/>
            </a:endParaRPr>
          </a:p>
          <a:p>
            <a:pPr indent="355600"/>
            <a:r>
              <a:rPr lang="fr-FR" sz="2400" dirty="0" err="1">
                <a:solidFill>
                  <a:schemeClr val="accent1"/>
                </a:solidFill>
                <a:latin typeface="Calibri" panose="020F0502020204030204" pitchFamily="34" charset="0"/>
                <a:ea typeface="Calibri" panose="020F0502020204030204" pitchFamily="34" charset="0"/>
              </a:rPr>
              <a:t>Economic</a:t>
            </a:r>
            <a:r>
              <a:rPr lang="fr-FR" sz="2400" dirty="0">
                <a:solidFill>
                  <a:schemeClr val="accent1"/>
                </a:solidFill>
                <a:latin typeface="Calibri" panose="020F0502020204030204" pitchFamily="34" charset="0"/>
                <a:ea typeface="Calibri" panose="020F0502020204030204" pitchFamily="34" charset="0"/>
              </a:rPr>
              <a:t> figures to </a:t>
            </a:r>
            <a:r>
              <a:rPr lang="fr-FR" sz="2400" dirty="0" err="1">
                <a:solidFill>
                  <a:schemeClr val="accent1"/>
                </a:solidFill>
                <a:latin typeface="Calibri" panose="020F0502020204030204" pitchFamily="34" charset="0"/>
                <a:ea typeface="Calibri" panose="020F0502020204030204" pitchFamily="34" charset="0"/>
              </a:rPr>
              <a:t>be</a:t>
            </a:r>
            <a:r>
              <a:rPr lang="fr-FR" sz="2400" dirty="0">
                <a:solidFill>
                  <a:schemeClr val="accent1"/>
                </a:solidFill>
                <a:latin typeface="Calibri" panose="020F0502020204030204" pitchFamily="34" charset="0"/>
                <a:ea typeface="Calibri" panose="020F0502020204030204" pitchFamily="34" charset="0"/>
              </a:rPr>
              <a:t> </a:t>
            </a:r>
            <a:r>
              <a:rPr lang="fr-FR" sz="2400" dirty="0" err="1">
                <a:solidFill>
                  <a:schemeClr val="accent1"/>
                </a:solidFill>
                <a:latin typeface="Calibri" panose="020F0502020204030204" pitchFamily="34" charset="0"/>
                <a:ea typeface="Calibri" panose="020F0502020204030204" pitchFamily="34" charset="0"/>
              </a:rPr>
              <a:t>collected</a:t>
            </a:r>
            <a:endParaRPr lang="fr-FR" sz="2400" dirty="0">
              <a:solidFill>
                <a:schemeClr val="accent1"/>
              </a:solidFill>
              <a:effectLst/>
              <a:latin typeface="Calibri" panose="020F0502020204030204" pitchFamily="34" charset="0"/>
              <a:ea typeface="Calibri" panose="020F0502020204030204" pitchFamily="34" charset="0"/>
            </a:endParaRPr>
          </a:p>
          <a:p>
            <a:endParaRPr lang="fr-FR" sz="2400" dirty="0">
              <a:solidFill>
                <a:schemeClr val="accent1"/>
              </a:solidFill>
              <a:latin typeface="Calibri" panose="020F0502020204030204" pitchFamily="34" charset="0"/>
              <a:ea typeface="Calibri" panose="020F0502020204030204" pitchFamily="34" charset="0"/>
            </a:endParaRPr>
          </a:p>
          <a:p>
            <a:pPr marL="722313" indent="-366713">
              <a:buFont typeface="Arial" panose="020B0604020202020204" pitchFamily="34" charset="0"/>
              <a:buChar char="•"/>
            </a:pPr>
            <a:r>
              <a:rPr lang="fr-FR" sz="2400" dirty="0" err="1">
                <a:effectLst/>
                <a:latin typeface="Calibri" panose="020F0502020204030204" pitchFamily="34" charset="0"/>
                <a:ea typeface="Calibri" panose="020F0502020204030204" pitchFamily="34" charset="0"/>
              </a:rPr>
              <a:t>Income</a:t>
            </a:r>
            <a:r>
              <a:rPr lang="fr-FR" sz="2400" dirty="0">
                <a:effectLst/>
                <a:latin typeface="Calibri" panose="020F0502020204030204" pitchFamily="34" charset="0"/>
                <a:ea typeface="Calibri" panose="020F0502020204030204" pitchFamily="34" charset="0"/>
              </a:rPr>
              <a:t> per labour unit </a:t>
            </a:r>
          </a:p>
          <a:p>
            <a:pPr marL="722313" indent="-366713">
              <a:buFont typeface="Arial" panose="020B0604020202020204" pitchFamily="34" charset="0"/>
              <a:buChar char="•"/>
            </a:pPr>
            <a:r>
              <a:rPr lang="fr-FR" sz="2400" dirty="0" err="1">
                <a:latin typeface="Calibri" panose="020F0502020204030204" pitchFamily="34" charset="0"/>
                <a:ea typeface="Calibri" panose="020F0502020204030204" pitchFamily="34" charset="0"/>
              </a:rPr>
              <a:t>Dependence</a:t>
            </a:r>
            <a:r>
              <a:rPr lang="fr-FR" sz="2400" dirty="0">
                <a:latin typeface="Calibri" panose="020F0502020204030204" pitchFamily="34" charset="0"/>
                <a:ea typeface="Calibri" panose="020F0502020204030204" pitchFamily="34" charset="0"/>
              </a:rPr>
              <a:t> on subsidies</a:t>
            </a:r>
          </a:p>
          <a:p>
            <a:pPr marL="722313" indent="-366713">
              <a:buFont typeface="Arial" panose="020B0604020202020204" pitchFamily="34" charset="0"/>
              <a:buChar char="•"/>
            </a:pPr>
            <a:r>
              <a:rPr lang="fr-FR" sz="2400" dirty="0" err="1">
                <a:effectLst/>
                <a:latin typeface="Calibri" panose="020F0502020204030204" pitchFamily="34" charset="0"/>
                <a:ea typeface="Calibri" panose="020F0502020204030204" pitchFamily="34" charset="0"/>
              </a:rPr>
              <a:t>Debt</a:t>
            </a:r>
            <a:r>
              <a:rPr lang="fr-FR" sz="2400" dirty="0">
                <a:effectLst/>
                <a:latin typeface="Calibri" panose="020F0502020204030204" pitchFamily="34" charset="0"/>
                <a:ea typeface="Calibri" panose="020F0502020204030204" pitchFamily="34" charset="0"/>
              </a:rPr>
              <a:t> ratio</a:t>
            </a:r>
            <a:endParaRPr lang="fr-FR" sz="2400" dirty="0">
              <a:latin typeface="Calibri" panose="020F0502020204030204" pitchFamily="34" charset="0"/>
              <a:ea typeface="Calibri" panose="020F0502020204030204" pitchFamily="34" charset="0"/>
            </a:endParaRPr>
          </a:p>
          <a:p>
            <a:pPr marL="722313" indent="-366713">
              <a:buFont typeface="Arial" panose="020B0604020202020204" pitchFamily="34" charset="0"/>
              <a:buChar char="•"/>
            </a:pPr>
            <a:r>
              <a:rPr lang="fr-FR" sz="2400" dirty="0" err="1">
                <a:effectLst/>
                <a:latin typeface="Calibri" panose="020F0502020204030204" pitchFamily="34" charset="0"/>
                <a:ea typeface="Calibri" panose="020F0502020204030204" pitchFamily="34" charset="0"/>
              </a:rPr>
              <a:t>Exposure</a:t>
            </a:r>
            <a:r>
              <a:rPr lang="fr-FR" sz="2400" dirty="0">
                <a:effectLst/>
                <a:latin typeface="Calibri" panose="020F0502020204030204" pitchFamily="34" charset="0"/>
                <a:ea typeface="Calibri" panose="020F0502020204030204" pitchFamily="34" charset="0"/>
              </a:rPr>
              <a:t> to </a:t>
            </a:r>
            <a:r>
              <a:rPr lang="fr-FR" sz="2400" dirty="0" err="1">
                <a:effectLst/>
                <a:latin typeface="Calibri" panose="020F0502020204030204" pitchFamily="34" charset="0"/>
                <a:ea typeface="Calibri" panose="020F0502020204030204" pitchFamily="34" charset="0"/>
              </a:rPr>
              <a:t>price</a:t>
            </a:r>
            <a:r>
              <a:rPr lang="fr-FR" sz="2400" dirty="0">
                <a:effectLst/>
                <a:latin typeface="Calibri" panose="020F0502020204030204" pitchFamily="34" charset="0"/>
                <a:ea typeface="Calibri" panose="020F0502020204030204" pitchFamily="34" charset="0"/>
              </a:rPr>
              <a:t> fluctuations</a:t>
            </a:r>
          </a:p>
          <a:p>
            <a:pPr marL="722313" indent="-366713">
              <a:buFont typeface="Arial" panose="020B0604020202020204" pitchFamily="34" charset="0"/>
              <a:buChar char="•"/>
            </a:pPr>
            <a:r>
              <a:rPr lang="fr-FR" sz="2400" dirty="0" err="1">
                <a:latin typeface="Calibri" panose="020F0502020204030204" pitchFamily="34" charset="0"/>
                <a:ea typeface="Calibri" panose="020F0502020204030204" pitchFamily="34" charset="0"/>
              </a:rPr>
              <a:t>Transmissibility</a:t>
            </a:r>
            <a:endParaRPr lang="fr-FR" sz="2400" dirty="0">
              <a:latin typeface="Calibri" panose="020F0502020204030204" pitchFamily="34" charset="0"/>
              <a:ea typeface="Calibri" panose="020F0502020204030204" pitchFamily="34" charset="0"/>
            </a:endParaRPr>
          </a:p>
          <a:p>
            <a:pPr marL="722313" indent="-366713">
              <a:buFont typeface="Arial" panose="020B0604020202020204" pitchFamily="34" charset="0"/>
              <a:buChar char="•"/>
            </a:pPr>
            <a:r>
              <a:rPr lang="fr-FR" sz="2400" dirty="0" err="1">
                <a:effectLst/>
                <a:latin typeface="Calibri" panose="020F0502020204030204" pitchFamily="34" charset="0"/>
                <a:ea typeface="Calibri" panose="020F0502020204030204" pitchFamily="34" charset="0"/>
              </a:rPr>
              <a:t>Economic</a:t>
            </a:r>
            <a:r>
              <a:rPr lang="fr-FR" sz="2400" dirty="0">
                <a:effectLst/>
                <a:latin typeface="Calibri" panose="020F0502020204030204" pitchFamily="34" charset="0"/>
                <a:ea typeface="Calibri" panose="020F0502020204030204" pitchFamily="34" charset="0"/>
              </a:rPr>
              <a:t> </a:t>
            </a:r>
            <a:r>
              <a:rPr lang="fr-FR" sz="2400" dirty="0" err="1">
                <a:effectLst/>
                <a:latin typeface="Calibri" panose="020F0502020204030204" pitchFamily="34" charset="0"/>
                <a:ea typeface="Calibri" panose="020F0502020204030204" pitchFamily="34" charset="0"/>
              </a:rPr>
              <a:t>efficiency</a:t>
            </a:r>
            <a:endParaRPr lang="fr-FR" sz="2400" dirty="0">
              <a:effectLst/>
              <a:latin typeface="Calibri" panose="020F0502020204030204" pitchFamily="34" charset="0"/>
              <a:ea typeface="Calibri" panose="020F0502020204030204" pitchFamily="34" charset="0"/>
            </a:endParaRPr>
          </a:p>
          <a:p>
            <a:endParaRPr lang="fr-FR" sz="2400" dirty="0">
              <a:solidFill>
                <a:schemeClr val="accent1"/>
              </a:solidFill>
              <a:latin typeface="Calibri" panose="020F0502020204030204" pitchFamily="34" charset="0"/>
              <a:ea typeface="Calibri" panose="020F0502020204030204" pitchFamily="34" charset="0"/>
            </a:endParaRPr>
          </a:p>
          <a:p>
            <a:endParaRPr lang="fr-FR" sz="2400" dirty="0">
              <a:solidFill>
                <a:schemeClr val="accent1"/>
              </a:solidFill>
              <a:effectLst/>
              <a:latin typeface="Calibri" panose="020F0502020204030204" pitchFamily="34" charset="0"/>
              <a:ea typeface="Calibri" panose="020F0502020204030204" pitchFamily="34" charset="0"/>
            </a:endParaRPr>
          </a:p>
          <a:p>
            <a:endParaRPr lang="fr-FR" sz="2400" dirty="0">
              <a:solidFill>
                <a:schemeClr val="accent1"/>
              </a:solidFill>
              <a:latin typeface="Calibri" panose="020F0502020204030204" pitchFamily="34" charset="0"/>
              <a:ea typeface="Calibri" panose="020F0502020204030204" pitchFamily="34" charset="0"/>
            </a:endParaRPr>
          </a:p>
          <a:p>
            <a:endParaRPr lang="fr-FR" sz="2400" dirty="0">
              <a:solidFill>
                <a:schemeClr val="accent1"/>
              </a:solidFill>
              <a:effectLst/>
              <a:latin typeface="Calibri" panose="020F0502020204030204" pitchFamily="34" charset="0"/>
              <a:ea typeface="Calibri" panose="020F0502020204030204" pitchFamily="34" charset="0"/>
            </a:endParaRPr>
          </a:p>
          <a:p>
            <a:endParaRPr lang="fr-FR" sz="2400" dirty="0">
              <a:solidFill>
                <a:schemeClr val="accent1"/>
              </a:solidFill>
              <a:effectLst/>
              <a:latin typeface="Calibri" panose="020F0502020204030204" pitchFamily="34" charset="0"/>
              <a:ea typeface="Calibri" panose="020F0502020204030204" pitchFamily="34" charset="0"/>
            </a:endParaRPr>
          </a:p>
          <a:p>
            <a:pPr marL="342900" indent="-342900">
              <a:buFontTx/>
              <a:buChar char="-"/>
            </a:pPr>
            <a:endParaRPr lang="fr-FR" sz="2400" b="1" dirty="0">
              <a:solidFill>
                <a:schemeClr val="accent6"/>
              </a:solidFill>
              <a:latin typeface="Calibri" panose="020F0502020204030204" pitchFamily="34" charset="0"/>
              <a:ea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1573378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3785652"/>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sym typeface="Wingdings" panose="05000000000000000000" pitchFamily="2" charset="2"/>
              </a:rPr>
              <a:t>Objectives and </a:t>
            </a:r>
            <a:r>
              <a:rPr lang="fr-FR" sz="2400" dirty="0" err="1">
                <a:latin typeface="Calibri" panose="020F0502020204030204" pitchFamily="34" charset="0"/>
                <a:ea typeface="Calibri" panose="020F0502020204030204" pitchFamily="34" charset="0"/>
                <a:sym typeface="Wingdings" panose="05000000000000000000" pitchFamily="2" charset="2"/>
              </a:rPr>
              <a:t>partners</a:t>
            </a:r>
            <a:endParaRPr lang="fr-FR" sz="2400" dirty="0">
              <a:latin typeface="Calibri" panose="020F0502020204030204" pitchFamily="34" charset="0"/>
              <a:ea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Calibri" panose="020F0502020204030204" pitchFamily="34" charset="0"/>
              </a:rPr>
              <a:t>Elaborating </a:t>
            </a:r>
            <a:r>
              <a:rPr lang="en-US" sz="2400" dirty="0" err="1">
                <a:latin typeface="Calibri" panose="020F0502020204030204" pitchFamily="34" charset="0"/>
              </a:rPr>
              <a:t>harmonised</a:t>
            </a:r>
            <a:r>
              <a:rPr lang="en-US" sz="2400" dirty="0">
                <a:latin typeface="Calibri" panose="020F0502020204030204" pitchFamily="34" charset="0"/>
              </a:rPr>
              <a:t> tools and standards to implement low carbon initiatives on farms</a:t>
            </a:r>
          </a:p>
          <a:p>
            <a:pPr marL="800100" lvl="1" indent="-342900">
              <a:buFont typeface="Arial" panose="020B0604020202020204" pitchFamily="34" charset="0"/>
              <a:buChar char="•"/>
            </a:pPr>
            <a:r>
              <a:rPr lang="fr-FR" sz="2400" dirty="0" err="1">
                <a:latin typeface="Calibri" panose="020F0502020204030204" pitchFamily="34" charset="0"/>
                <a:sym typeface="Wingdings" panose="05000000000000000000" pitchFamily="2" charset="2"/>
              </a:rPr>
              <a:t>Sustainable</a:t>
            </a:r>
            <a:r>
              <a:rPr lang="fr-FR" sz="2400" dirty="0">
                <a:latin typeface="Calibri" panose="020F0502020204030204" pitchFamily="34" charset="0"/>
                <a:sym typeface="Wingdings" panose="05000000000000000000" pitchFamily="2" charset="2"/>
              </a:rPr>
              <a:t> </a:t>
            </a:r>
            <a:r>
              <a:rPr lang="fr-FR" sz="2400" dirty="0" err="1">
                <a:latin typeface="Calibri" panose="020F0502020204030204" pitchFamily="34" charset="0"/>
                <a:sym typeface="Wingdings" panose="05000000000000000000" pitchFamily="2" charset="2"/>
              </a:rPr>
              <a:t>assessment</a:t>
            </a:r>
            <a:r>
              <a:rPr lang="fr-FR" sz="2400" dirty="0">
                <a:latin typeface="Calibri" panose="020F0502020204030204" pitchFamily="34" charset="0"/>
                <a:sym typeface="Wingdings" panose="05000000000000000000" pitchFamily="2" charset="2"/>
              </a:rPr>
              <a:t> of </a:t>
            </a:r>
            <a:r>
              <a:rPr lang="fr-FR" sz="2400" dirty="0" err="1">
                <a:latin typeface="Calibri" panose="020F0502020204030204" pitchFamily="34" charset="0"/>
                <a:sym typeface="Wingdings" panose="05000000000000000000" pitchFamily="2" charset="2"/>
              </a:rPr>
              <a:t>farms</a:t>
            </a:r>
            <a:endParaRPr lang="en-US" sz="2400" dirty="0">
              <a:latin typeface="Calibri" panose="020F0502020204030204" pitchFamily="34" charset="0"/>
            </a:endParaRPr>
          </a:p>
          <a:p>
            <a:pPr marL="800100" lvl="2" indent="-342900">
              <a:buFont typeface="Arial" panose="020B0604020202020204" pitchFamily="34" charset="0"/>
              <a:buChar char="•"/>
            </a:pPr>
            <a:r>
              <a:rPr lang="fr-FR" sz="2400" b="1" dirty="0">
                <a:solidFill>
                  <a:srgbClr val="49D35D"/>
                </a:solidFill>
                <a:latin typeface="Calibri" panose="020F0502020204030204" pitchFamily="34" charset="0"/>
              </a:rPr>
              <a:t>A </a:t>
            </a:r>
            <a:r>
              <a:rPr lang="fr-FR" sz="2400" b="1" dirty="0" err="1">
                <a:solidFill>
                  <a:srgbClr val="49D35D"/>
                </a:solidFill>
                <a:latin typeface="Calibri" panose="020F0502020204030204" pitchFamily="34" charset="0"/>
              </a:rPr>
              <a:t>common</a:t>
            </a:r>
            <a:r>
              <a:rPr lang="fr-FR" sz="2400" b="1" dirty="0">
                <a:solidFill>
                  <a:srgbClr val="49D35D"/>
                </a:solidFill>
                <a:latin typeface="Calibri" panose="020F0502020204030204" pitchFamily="34" charset="0"/>
              </a:rPr>
              <a:t> MRV </a:t>
            </a:r>
            <a:r>
              <a:rPr lang="fr-FR" sz="2400" b="1" dirty="0" err="1">
                <a:solidFill>
                  <a:srgbClr val="49D35D"/>
                </a:solidFill>
                <a:latin typeface="Calibri" panose="020F0502020204030204" pitchFamily="34" charset="0"/>
              </a:rPr>
              <a:t>framework</a:t>
            </a:r>
            <a:r>
              <a:rPr lang="fr-FR" sz="2400" b="1" dirty="0">
                <a:solidFill>
                  <a:srgbClr val="49D35D"/>
                </a:solidFill>
                <a:latin typeface="Calibri" panose="020F0502020204030204" pitchFamily="34" charset="0"/>
              </a:rPr>
              <a:t> to </a:t>
            </a:r>
            <a:r>
              <a:rPr lang="fr-FR" sz="2400" b="1" dirty="0" err="1">
                <a:solidFill>
                  <a:srgbClr val="49D35D"/>
                </a:solidFill>
                <a:latin typeface="Calibri" panose="020F0502020204030204" pitchFamily="34" charset="0"/>
              </a:rPr>
              <a:t>certify</a:t>
            </a:r>
            <a:r>
              <a:rPr lang="fr-FR" sz="2400" b="1" dirty="0">
                <a:solidFill>
                  <a:srgbClr val="49D35D"/>
                </a:solidFill>
                <a:latin typeface="Calibri" panose="020F0502020204030204" pitchFamily="34" charset="0"/>
              </a:rPr>
              <a:t> </a:t>
            </a:r>
            <a:r>
              <a:rPr lang="fr-FR" sz="2400" b="1" dirty="0" err="1">
                <a:solidFill>
                  <a:srgbClr val="49D35D"/>
                </a:solidFill>
                <a:latin typeface="Calibri" panose="020F0502020204030204" pitchFamily="34" charset="0"/>
              </a:rPr>
              <a:t>low</a:t>
            </a:r>
            <a:r>
              <a:rPr lang="fr-FR" sz="2400" b="1" dirty="0">
                <a:solidFill>
                  <a:srgbClr val="49D35D"/>
                </a:solidFill>
                <a:latin typeface="Calibri" panose="020F0502020204030204" pitchFamily="34" charset="0"/>
              </a:rPr>
              <a:t> </a:t>
            </a:r>
            <a:r>
              <a:rPr lang="fr-FR" sz="2400" b="1" dirty="0" err="1">
                <a:solidFill>
                  <a:srgbClr val="49D35D"/>
                </a:solidFill>
                <a:latin typeface="Calibri" panose="020F0502020204030204" pitchFamily="34" charset="0"/>
              </a:rPr>
              <a:t>carbon</a:t>
            </a:r>
            <a:r>
              <a:rPr lang="fr-FR" sz="2400" b="1" dirty="0">
                <a:solidFill>
                  <a:srgbClr val="49D35D"/>
                </a:solidFill>
                <a:latin typeface="Calibri" panose="020F0502020204030204" pitchFamily="34" charset="0"/>
              </a:rPr>
              <a:t> </a:t>
            </a:r>
            <a:r>
              <a:rPr lang="fr-FR" sz="2400" b="1" dirty="0" err="1">
                <a:solidFill>
                  <a:srgbClr val="49D35D"/>
                </a:solidFill>
                <a:latin typeface="Calibri" panose="020F0502020204030204" pitchFamily="34" charset="0"/>
              </a:rPr>
              <a:t>projects</a:t>
            </a:r>
            <a:r>
              <a:rPr lang="fr-FR" sz="2400" b="1" dirty="0">
                <a:solidFill>
                  <a:srgbClr val="49D35D"/>
                </a:solidFill>
                <a:latin typeface="Calibri" panose="020F0502020204030204" pitchFamily="34" charset="0"/>
              </a:rPr>
              <a:t> on </a:t>
            </a:r>
            <a:r>
              <a:rPr lang="fr-FR" sz="2400" b="1" dirty="0" err="1">
                <a:solidFill>
                  <a:srgbClr val="49D35D"/>
                </a:solidFill>
                <a:latin typeface="Calibri" panose="020F0502020204030204" pitchFamily="34" charset="0"/>
              </a:rPr>
              <a:t>European</a:t>
            </a:r>
            <a:r>
              <a:rPr lang="fr-FR" sz="2400" b="1" dirty="0">
                <a:solidFill>
                  <a:srgbClr val="49D35D"/>
                </a:solidFill>
                <a:latin typeface="Calibri" panose="020F0502020204030204" pitchFamily="34" charset="0"/>
              </a:rPr>
              <a:t> </a:t>
            </a:r>
            <a:r>
              <a:rPr lang="fr-FR" sz="2400" b="1" dirty="0" err="1">
                <a:solidFill>
                  <a:srgbClr val="49D35D"/>
                </a:solidFill>
                <a:latin typeface="Calibri" panose="020F0502020204030204" pitchFamily="34" charset="0"/>
              </a:rPr>
              <a:t>farms</a:t>
            </a:r>
            <a:endParaRPr lang="fr-FR" sz="2400" b="1" dirty="0">
              <a:solidFill>
                <a:srgbClr val="49D35D"/>
              </a:solidFill>
              <a:latin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rPr>
              <a:t>Implementing low carbon projects in 700 mixed-crops livestock farms </a:t>
            </a:r>
          </a:p>
          <a:p>
            <a:pPr marL="342900" lvl="1" indent="-342900">
              <a:buFont typeface="Arial" panose="020B0604020202020204" pitchFamily="34" charset="0"/>
              <a:buChar char="•"/>
            </a:pPr>
            <a:r>
              <a:rPr lang="en-US" sz="2400" dirty="0"/>
              <a:t>Elaborating reference costs of low carbon projects</a:t>
            </a:r>
            <a:endParaRPr lang="en-US" sz="2400" dirty="0">
              <a:latin typeface="Calibri" panose="020F0502020204030204" pitchFamily="34" charset="0"/>
            </a:endParaRPr>
          </a:p>
          <a:p>
            <a:pPr marL="342900" lvl="1" indent="-342900">
              <a:buFont typeface="Arial" panose="020B0604020202020204" pitchFamily="34" charset="0"/>
              <a:buChar char="•"/>
            </a:pPr>
            <a:r>
              <a:rPr lang="en-US" sz="2400" dirty="0"/>
              <a:t>Implementing a result-based rewarding mechanism</a:t>
            </a:r>
          </a:p>
          <a:p>
            <a:pPr marL="342900" lvl="1" indent="-342900">
              <a:buFont typeface="Arial" panose="020B0604020202020204" pitchFamily="34" charset="0"/>
              <a:buChar char="•"/>
            </a:pPr>
            <a:r>
              <a:rPr lang="en-US" sz="2400" dirty="0"/>
              <a:t>Implementing a low carbon network</a:t>
            </a:r>
          </a:p>
          <a:p>
            <a:pPr marL="342900" lvl="1" indent="-342900">
              <a:buFont typeface="Arial" panose="020B0604020202020204" pitchFamily="34" charset="0"/>
              <a:buChar char="•"/>
            </a:pPr>
            <a:r>
              <a:rPr lang="en-US" sz="2400" dirty="0"/>
              <a:t>Inputs of the project for the Carbon Farming</a:t>
            </a:r>
            <a:endParaRPr lang="fr-FR" sz="2400" dirty="0">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2613048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Elaborating </a:t>
            </a:r>
            <a:r>
              <a:rPr lang="en-US" sz="3600" b="1" dirty="0" err="1">
                <a:solidFill>
                  <a:schemeClr val="bg1"/>
                </a:solidFill>
              </a:rPr>
              <a:t>harmonised</a:t>
            </a:r>
            <a:r>
              <a:rPr lang="en-US" sz="3600" b="1" dirty="0">
                <a:solidFill>
                  <a:schemeClr val="bg1"/>
                </a:solidFill>
              </a:rPr>
              <a:t> tools and standards to implement low carbon initiatives on 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173319" y="1372600"/>
            <a:ext cx="11845362" cy="461665"/>
          </a:xfrm>
          <a:prstGeom prst="rect">
            <a:avLst/>
          </a:prstGeom>
          <a:noFill/>
        </p:spPr>
        <p:txBody>
          <a:bodyPr wrap="square" rtlCol="0">
            <a:spAutoFit/>
          </a:bodyPr>
          <a:lstStyle/>
          <a:p>
            <a:pPr marL="342900" indent="-342900">
              <a:buFont typeface="Arial" panose="020B0604020202020204" pitchFamily="34" charset="0"/>
              <a:buChar char="•"/>
            </a:pPr>
            <a:r>
              <a:rPr lang="fr-FR" sz="2400" b="1" dirty="0">
                <a:latin typeface="Calibri" panose="020F0502020204030204" pitchFamily="34" charset="0"/>
                <a:ea typeface="Calibri" panose="020F0502020204030204" pitchFamily="34" charset="0"/>
              </a:rPr>
              <a:t>A </a:t>
            </a:r>
            <a:r>
              <a:rPr lang="fr-FR" sz="2400" b="1" dirty="0" err="1">
                <a:latin typeface="Calibri" panose="020F0502020204030204" pitchFamily="34" charset="0"/>
                <a:ea typeface="Calibri" panose="020F0502020204030204" pitchFamily="34" charset="0"/>
              </a:rPr>
              <a:t>common</a:t>
            </a:r>
            <a:r>
              <a:rPr lang="fr-FR" sz="2400" b="1" dirty="0">
                <a:latin typeface="Calibri" panose="020F0502020204030204" pitchFamily="34" charset="0"/>
                <a:ea typeface="Calibri" panose="020F0502020204030204" pitchFamily="34" charset="0"/>
              </a:rPr>
              <a:t> MRV </a:t>
            </a:r>
            <a:r>
              <a:rPr lang="fr-FR" sz="2400" b="1" dirty="0" err="1">
                <a:latin typeface="Calibri" panose="020F0502020204030204" pitchFamily="34" charset="0"/>
                <a:ea typeface="Calibri" panose="020F0502020204030204" pitchFamily="34" charset="0"/>
              </a:rPr>
              <a:t>framework</a:t>
            </a:r>
            <a:r>
              <a:rPr lang="fr-FR" sz="2400" b="1" dirty="0">
                <a:latin typeface="Calibri" panose="020F0502020204030204" pitchFamily="34" charset="0"/>
                <a:ea typeface="Calibri" panose="020F0502020204030204" pitchFamily="34" charset="0"/>
              </a:rPr>
              <a:t> to </a:t>
            </a:r>
            <a:r>
              <a:rPr lang="fr-FR" sz="2400" b="1" dirty="0" err="1">
                <a:latin typeface="Calibri" panose="020F0502020204030204" pitchFamily="34" charset="0"/>
                <a:ea typeface="Calibri" panose="020F0502020204030204" pitchFamily="34" charset="0"/>
              </a:rPr>
              <a:t>certify</a:t>
            </a:r>
            <a:r>
              <a:rPr lang="fr-FR" sz="2400" b="1" dirty="0">
                <a:latin typeface="Calibri" panose="020F0502020204030204" pitchFamily="34" charset="0"/>
                <a:ea typeface="Calibri" panose="020F0502020204030204" pitchFamily="34" charset="0"/>
              </a:rPr>
              <a:t> </a:t>
            </a:r>
            <a:r>
              <a:rPr lang="fr-FR" sz="2400" b="1" dirty="0" err="1">
                <a:latin typeface="Calibri" panose="020F0502020204030204" pitchFamily="34" charset="0"/>
                <a:ea typeface="Calibri" panose="020F0502020204030204" pitchFamily="34" charset="0"/>
              </a:rPr>
              <a:t>low</a:t>
            </a:r>
            <a:r>
              <a:rPr lang="fr-FR" sz="2400" b="1" dirty="0">
                <a:latin typeface="Calibri" panose="020F0502020204030204" pitchFamily="34" charset="0"/>
                <a:ea typeface="Calibri" panose="020F0502020204030204" pitchFamily="34" charset="0"/>
              </a:rPr>
              <a:t> </a:t>
            </a:r>
            <a:r>
              <a:rPr lang="fr-FR" sz="2400" b="1" dirty="0" err="1">
                <a:latin typeface="Calibri" panose="020F0502020204030204" pitchFamily="34" charset="0"/>
                <a:ea typeface="Calibri" panose="020F0502020204030204" pitchFamily="34" charset="0"/>
              </a:rPr>
              <a:t>carbon</a:t>
            </a:r>
            <a:r>
              <a:rPr lang="fr-FR" sz="2400" b="1" dirty="0">
                <a:latin typeface="Calibri" panose="020F0502020204030204" pitchFamily="34" charset="0"/>
                <a:ea typeface="Calibri" panose="020F0502020204030204" pitchFamily="34" charset="0"/>
              </a:rPr>
              <a:t> </a:t>
            </a:r>
            <a:r>
              <a:rPr lang="fr-FR" sz="2400" b="1" dirty="0" err="1">
                <a:latin typeface="Calibri" panose="020F0502020204030204" pitchFamily="34" charset="0"/>
                <a:ea typeface="Calibri" panose="020F0502020204030204" pitchFamily="34" charset="0"/>
              </a:rPr>
              <a:t>projects</a:t>
            </a:r>
            <a:r>
              <a:rPr lang="fr-FR" sz="2400" b="1" dirty="0">
                <a:latin typeface="Calibri" panose="020F0502020204030204" pitchFamily="34" charset="0"/>
                <a:ea typeface="Calibri" panose="020F0502020204030204" pitchFamily="34" charset="0"/>
              </a:rPr>
              <a:t> on </a:t>
            </a:r>
            <a:r>
              <a:rPr lang="fr-FR" sz="2400" b="1" dirty="0" err="1">
                <a:latin typeface="Calibri" panose="020F0502020204030204" pitchFamily="34" charset="0"/>
                <a:ea typeface="Calibri" panose="020F0502020204030204" pitchFamily="34" charset="0"/>
              </a:rPr>
              <a:t>European</a:t>
            </a:r>
            <a:r>
              <a:rPr lang="fr-FR" sz="2400" b="1" dirty="0">
                <a:latin typeface="Calibri" panose="020F0502020204030204" pitchFamily="34" charset="0"/>
                <a:ea typeface="Calibri" panose="020F0502020204030204" pitchFamily="34" charset="0"/>
              </a:rPr>
              <a:t> </a:t>
            </a:r>
            <a:r>
              <a:rPr lang="fr-FR" sz="2400" b="1" dirty="0" err="1">
                <a:latin typeface="Calibri" panose="020F0502020204030204" pitchFamily="34" charset="0"/>
                <a:ea typeface="Calibri" panose="020F0502020204030204" pitchFamily="34" charset="0"/>
              </a:rPr>
              <a:t>farms</a:t>
            </a:r>
            <a:endParaRPr lang="fr-FR" sz="2400" b="1" dirty="0">
              <a:effectLst/>
              <a:latin typeface="Calibri" panose="020F0502020204030204" pitchFamily="34" charset="0"/>
              <a:ea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5" name="ZoneTexte 14">
            <a:extLst>
              <a:ext uri="{FF2B5EF4-FFF2-40B4-BE49-F238E27FC236}">
                <a16:creationId xmlns:a16="http://schemas.microsoft.com/office/drawing/2014/main" id="{3EDE0852-E420-07D7-AF59-46D9E2626085}"/>
              </a:ext>
            </a:extLst>
          </p:cNvPr>
          <p:cNvSpPr txBox="1"/>
          <p:nvPr/>
        </p:nvSpPr>
        <p:spPr>
          <a:xfrm>
            <a:off x="493161" y="2034283"/>
            <a:ext cx="10822252" cy="3785652"/>
          </a:xfrm>
          <a:prstGeom prst="rect">
            <a:avLst/>
          </a:prstGeom>
          <a:noFill/>
        </p:spPr>
        <p:txBody>
          <a:bodyPr wrap="square">
            <a:spAutoFit/>
          </a:bodyPr>
          <a:lstStyle/>
          <a:p>
            <a:pPr marL="342900" indent="-342900" algn="l">
              <a:buFont typeface="Wingdings" panose="05000000000000000000" pitchFamily="2" charset="2"/>
              <a:buChar char="à"/>
            </a:pPr>
            <a:r>
              <a:rPr lang="en-US" sz="2000" b="1" i="1" dirty="0">
                <a:latin typeface="DejaVuSans"/>
              </a:rPr>
              <a:t>Based on the French experience of the Label Bas Carbone with the Carbon Agri method and with adaptation to national contexts.</a:t>
            </a:r>
          </a:p>
          <a:p>
            <a:pPr marL="342900" indent="-342900" algn="l">
              <a:buFont typeface="Wingdings" panose="05000000000000000000" pitchFamily="2" charset="2"/>
              <a:buChar char="à"/>
            </a:pPr>
            <a:r>
              <a:rPr lang="en-US" sz="2000" b="1" i="1" dirty="0">
                <a:latin typeface="DejaVuSans"/>
              </a:rPr>
              <a:t>First basis of the Carbon Farming method:</a:t>
            </a:r>
            <a:endParaRPr lang="en-US" sz="2000" dirty="0">
              <a:latin typeface="DejaVuSans"/>
            </a:endParaRPr>
          </a:p>
          <a:p>
            <a:pPr marL="285750" indent="-285750">
              <a:buFontTx/>
              <a:buChar char="-"/>
            </a:pPr>
            <a:r>
              <a:rPr lang="en-US" sz="2000" dirty="0">
                <a:latin typeface="DejaVuSans"/>
              </a:rPr>
              <a:t>Baseline scenario</a:t>
            </a:r>
          </a:p>
          <a:p>
            <a:pPr marL="285750" indent="-285750">
              <a:buFontTx/>
              <a:buChar char="-"/>
            </a:pPr>
            <a:r>
              <a:rPr lang="en-US" sz="2000" dirty="0">
                <a:latin typeface="DejaVuSans"/>
              </a:rPr>
              <a:t>Practices to be implemented</a:t>
            </a:r>
          </a:p>
          <a:p>
            <a:pPr marL="285750" indent="-285750">
              <a:buFontTx/>
              <a:buChar char="-"/>
            </a:pPr>
            <a:r>
              <a:rPr lang="en-US" sz="2000" dirty="0">
                <a:latin typeface="DejaVuSans"/>
              </a:rPr>
              <a:t>Monitoring of the low carbon projects</a:t>
            </a:r>
          </a:p>
          <a:p>
            <a:pPr marL="285750" indent="-285750">
              <a:buFontTx/>
              <a:buChar char="-"/>
            </a:pPr>
            <a:r>
              <a:rPr lang="en-US" sz="2000" dirty="0">
                <a:latin typeface="DejaVuSans"/>
              </a:rPr>
              <a:t>Calculation of the carbon gains</a:t>
            </a:r>
          </a:p>
          <a:p>
            <a:pPr marL="285750" indent="-285750">
              <a:buFontTx/>
              <a:buChar char="-"/>
            </a:pPr>
            <a:r>
              <a:rPr lang="en-US" sz="2000" dirty="0">
                <a:latin typeface="DejaVuSans"/>
              </a:rPr>
              <a:t>Verification</a:t>
            </a:r>
          </a:p>
          <a:p>
            <a:pPr algn="l"/>
            <a:endParaRPr lang="en-US" sz="2000" dirty="0">
              <a:latin typeface="DejaVuSans"/>
            </a:endParaRPr>
          </a:p>
          <a:p>
            <a:pPr algn="l"/>
            <a:r>
              <a:rPr lang="en-US" sz="2000" b="1" i="0" u="none" strike="noStrike" baseline="0" dirty="0">
                <a:latin typeface="DejaVuSans"/>
                <a:sym typeface="Wingdings" panose="05000000000000000000" pitchFamily="2" charset="2"/>
              </a:rPr>
              <a:t> </a:t>
            </a:r>
            <a:r>
              <a:rPr lang="en-US" sz="2000" b="1" i="0" u="none" strike="noStrike" baseline="0" dirty="0">
                <a:latin typeface="DejaVuSans"/>
              </a:rPr>
              <a:t>Carbon Farming Method will consider all alternatives to </a:t>
            </a:r>
            <a:r>
              <a:rPr lang="en-US" sz="2000" b="1" i="0" u="none" strike="noStrike" baseline="0" dirty="0" err="1">
                <a:latin typeface="DejaVuSans"/>
              </a:rPr>
              <a:t>minimise</a:t>
            </a:r>
            <a:r>
              <a:rPr lang="en-US" sz="2000" b="1" i="0" u="none" strike="noStrike" baseline="0" dirty="0">
                <a:latin typeface="DejaVuSans"/>
              </a:rPr>
              <a:t> MRV costs e.g. reducing data collection thanks to existing policy reporting requirements, facilitating advisers support and exchanges with farmers.</a:t>
            </a:r>
          </a:p>
        </p:txBody>
      </p:sp>
    </p:spTree>
    <p:extLst>
      <p:ext uri="{BB962C8B-B14F-4D97-AF65-F5344CB8AC3E}">
        <p14:creationId xmlns:p14="http://schemas.microsoft.com/office/powerpoint/2010/main" val="2197522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191745" cy="971900"/>
          </a:xfrm>
        </p:spPr>
        <p:txBody>
          <a:bodyPr>
            <a:normAutofit fontScale="90000"/>
          </a:bodyPr>
          <a:lstStyle/>
          <a:p>
            <a:r>
              <a:rPr lang="fr-FR" sz="3600" b="1" dirty="0">
                <a:solidFill>
                  <a:schemeClr val="bg1"/>
                </a:solidFill>
              </a:rPr>
              <a:t>A </a:t>
            </a:r>
            <a:r>
              <a:rPr lang="fr-FR" sz="3600" b="1" dirty="0" err="1">
                <a:solidFill>
                  <a:schemeClr val="bg1"/>
                </a:solidFill>
              </a:rPr>
              <a:t>common</a:t>
            </a:r>
            <a:r>
              <a:rPr lang="fr-FR" sz="3600" b="1" dirty="0">
                <a:solidFill>
                  <a:schemeClr val="bg1"/>
                </a:solidFill>
              </a:rPr>
              <a:t> MRV </a:t>
            </a:r>
            <a:r>
              <a:rPr lang="fr-FR" sz="3600" b="1" dirty="0" err="1">
                <a:solidFill>
                  <a:schemeClr val="bg1"/>
                </a:solidFill>
              </a:rPr>
              <a:t>framework</a:t>
            </a:r>
            <a:r>
              <a:rPr lang="fr-FR" sz="3600" b="1" dirty="0">
                <a:solidFill>
                  <a:schemeClr val="bg1"/>
                </a:solidFill>
              </a:rPr>
              <a:t> to </a:t>
            </a:r>
            <a:r>
              <a:rPr lang="fr-FR" sz="3600" b="1" dirty="0" err="1">
                <a:solidFill>
                  <a:schemeClr val="bg1"/>
                </a:solidFill>
              </a:rPr>
              <a:t>certify</a:t>
            </a:r>
            <a:r>
              <a:rPr lang="fr-FR" sz="3600" b="1" dirty="0">
                <a:solidFill>
                  <a:schemeClr val="bg1"/>
                </a:solidFill>
              </a:rPr>
              <a:t> </a:t>
            </a:r>
            <a:r>
              <a:rPr lang="fr-FR" sz="3600" b="1" dirty="0" err="1">
                <a:solidFill>
                  <a:schemeClr val="bg1"/>
                </a:solidFill>
              </a:rPr>
              <a:t>low</a:t>
            </a:r>
            <a:r>
              <a:rPr lang="fr-FR" sz="3600" b="1" dirty="0">
                <a:solidFill>
                  <a:schemeClr val="bg1"/>
                </a:solidFill>
              </a:rPr>
              <a:t> </a:t>
            </a:r>
            <a:r>
              <a:rPr lang="fr-FR" sz="3600" b="1" dirty="0" err="1">
                <a:solidFill>
                  <a:schemeClr val="bg1"/>
                </a:solidFill>
              </a:rPr>
              <a:t>carbon</a:t>
            </a:r>
            <a:r>
              <a:rPr lang="fr-FR" sz="3600" b="1" dirty="0">
                <a:solidFill>
                  <a:schemeClr val="bg1"/>
                </a:solidFill>
              </a:rPr>
              <a:t> </a:t>
            </a:r>
            <a:r>
              <a:rPr lang="fr-FR" sz="3600" b="1" dirty="0" err="1">
                <a:solidFill>
                  <a:schemeClr val="bg1"/>
                </a:solidFill>
              </a:rPr>
              <a:t>projects</a:t>
            </a:r>
            <a:r>
              <a:rPr lang="fr-FR" sz="3600" b="1" dirty="0">
                <a:solidFill>
                  <a:schemeClr val="bg1"/>
                </a:solidFill>
              </a:rPr>
              <a:t> on </a:t>
            </a:r>
            <a:r>
              <a:rPr lang="fr-FR" sz="3600" b="1" dirty="0" err="1">
                <a:solidFill>
                  <a:schemeClr val="bg1"/>
                </a:solidFill>
              </a:rPr>
              <a:t>European</a:t>
            </a:r>
            <a:r>
              <a:rPr lang="fr-FR" sz="3600" b="1" dirty="0">
                <a:solidFill>
                  <a:schemeClr val="bg1"/>
                </a:solidFill>
              </a:rPr>
              <a:t> </a:t>
            </a:r>
            <a:r>
              <a:rPr lang="fr-FR" sz="3600" b="1" dirty="0" err="1">
                <a:solidFill>
                  <a:schemeClr val="bg1"/>
                </a:solidFill>
              </a:rPr>
              <a:t>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27" name="Groupe 26">
            <a:extLst>
              <a:ext uri="{FF2B5EF4-FFF2-40B4-BE49-F238E27FC236}">
                <a16:creationId xmlns:a16="http://schemas.microsoft.com/office/drawing/2014/main" id="{01A8B677-C776-B581-C332-333E16FC435E}"/>
              </a:ext>
            </a:extLst>
          </p:cNvPr>
          <p:cNvGrpSpPr/>
          <p:nvPr/>
        </p:nvGrpSpPr>
        <p:grpSpPr>
          <a:xfrm>
            <a:off x="751924" y="2446705"/>
            <a:ext cx="9553589" cy="2972736"/>
            <a:chOff x="-725762" y="3518064"/>
            <a:chExt cx="7423823" cy="2957488"/>
          </a:xfrm>
        </p:grpSpPr>
        <p:graphicFrame>
          <p:nvGraphicFramePr>
            <p:cNvPr id="29" name="Diagram 7">
              <a:extLst>
                <a:ext uri="{FF2B5EF4-FFF2-40B4-BE49-F238E27FC236}">
                  <a16:creationId xmlns:a16="http://schemas.microsoft.com/office/drawing/2014/main" id="{8E1293F2-FC5A-FDAC-F2E3-5798954BD574}"/>
                </a:ext>
              </a:extLst>
            </p:cNvPr>
            <p:cNvGraphicFramePr/>
            <p:nvPr/>
          </p:nvGraphicFramePr>
          <p:xfrm>
            <a:off x="-142477" y="3518064"/>
            <a:ext cx="6840538" cy="14799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31" name="Group 28">
              <a:extLst>
                <a:ext uri="{FF2B5EF4-FFF2-40B4-BE49-F238E27FC236}">
                  <a16:creationId xmlns:a16="http://schemas.microsoft.com/office/drawing/2014/main" id="{492E7DA9-A010-4609-8446-ED83CF266854}"/>
                </a:ext>
              </a:extLst>
            </p:cNvPr>
            <p:cNvGrpSpPr/>
            <p:nvPr/>
          </p:nvGrpSpPr>
          <p:grpSpPr>
            <a:xfrm flipV="1">
              <a:off x="-642643" y="4584208"/>
              <a:ext cx="972045" cy="1038631"/>
              <a:chOff x="317389" y="1486784"/>
              <a:chExt cx="1131544" cy="1465323"/>
            </a:xfrm>
          </p:grpSpPr>
          <p:cxnSp>
            <p:nvCxnSpPr>
              <p:cNvPr id="58" name="Straight Connector 9">
                <a:extLst>
                  <a:ext uri="{FF2B5EF4-FFF2-40B4-BE49-F238E27FC236}">
                    <a16:creationId xmlns:a16="http://schemas.microsoft.com/office/drawing/2014/main" id="{AB1E2873-CEF6-026B-7C01-1F803B4CDEC4}"/>
                  </a:ext>
                </a:extLst>
              </p:cNvPr>
              <p:cNvCxnSpPr>
                <a:stCxn id="59" idx="4"/>
                <a:endCxn id="28" idx="3"/>
              </p:cNvCxnSpPr>
              <p:nvPr/>
            </p:nvCxnSpPr>
            <p:spPr>
              <a:xfrm>
                <a:off x="866374" y="1486835"/>
                <a:ext cx="582559" cy="146527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9" name="Oval 11">
                <a:extLst>
                  <a:ext uri="{FF2B5EF4-FFF2-40B4-BE49-F238E27FC236}">
                    <a16:creationId xmlns:a16="http://schemas.microsoft.com/office/drawing/2014/main" id="{455E73F4-959B-2C21-65BE-A4394EA30284}"/>
                  </a:ext>
                </a:extLst>
              </p:cNvPr>
              <p:cNvSpPr/>
              <p:nvPr/>
            </p:nvSpPr>
            <p:spPr>
              <a:xfrm rot="10745371">
                <a:off x="317389" y="1486784"/>
                <a:ext cx="1106083" cy="792086"/>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fr-FR" sz="1400" dirty="0">
                    <a:solidFill>
                      <a:srgbClr val="2D3E50"/>
                    </a:solidFill>
                    <a:latin typeface="FontAwesome" pitchFamily="2" charset="0"/>
                  </a:rPr>
                  <a:t>Carbon audit</a:t>
                </a:r>
              </a:p>
            </p:txBody>
          </p:sp>
        </p:grpSp>
        <p:sp>
          <p:nvSpPr>
            <p:cNvPr id="56" name="Oval 31">
              <a:extLst>
                <a:ext uri="{FF2B5EF4-FFF2-40B4-BE49-F238E27FC236}">
                  <a16:creationId xmlns:a16="http://schemas.microsoft.com/office/drawing/2014/main" id="{FCDCDF2F-8335-FFB6-626C-EF470429A911}"/>
                </a:ext>
              </a:extLst>
            </p:cNvPr>
            <p:cNvSpPr/>
            <p:nvPr/>
          </p:nvSpPr>
          <p:spPr>
            <a:xfrm>
              <a:off x="387366" y="4474938"/>
              <a:ext cx="89154" cy="89154"/>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35" name="TextBox 45">
              <a:extLst>
                <a:ext uri="{FF2B5EF4-FFF2-40B4-BE49-F238E27FC236}">
                  <a16:creationId xmlns:a16="http://schemas.microsoft.com/office/drawing/2014/main" id="{266F8A1A-82EB-257F-2F2D-144A9B569893}"/>
                </a:ext>
              </a:extLst>
            </p:cNvPr>
            <p:cNvSpPr txBox="1"/>
            <p:nvPr/>
          </p:nvSpPr>
          <p:spPr>
            <a:xfrm>
              <a:off x="-725762" y="5648817"/>
              <a:ext cx="1049922" cy="826735"/>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Baseline scenario </a:t>
              </a:r>
              <a:r>
                <a:rPr lang="fr-FR" sz="1200" b="1" dirty="0">
                  <a:solidFill>
                    <a:srgbClr val="002060"/>
                  </a:solidFill>
                  <a:latin typeface="ITCAvantGardeStd-Md"/>
                  <a:ea typeface="Open Sans" panose="020B0606030504020204" pitchFamily="34" charset="0"/>
                  <a:cs typeface="Open Sans" panose="020B0606030504020204" pitchFamily="34" charset="0"/>
                </a:rPr>
                <a:t>= Carbon diagnostic </a:t>
              </a:r>
              <a:r>
                <a:rPr lang="fr-FR" sz="1200" b="1" dirty="0" err="1">
                  <a:solidFill>
                    <a:srgbClr val="002060"/>
                  </a:solidFill>
                  <a:latin typeface="ITCAvantGardeStd-Md"/>
                  <a:ea typeface="Open Sans" panose="020B0606030504020204" pitchFamily="34" charset="0"/>
                  <a:cs typeface="Open Sans" panose="020B0606030504020204" pitchFamily="34" charset="0"/>
                </a:rPr>
                <a:t>specific</a:t>
              </a:r>
              <a:r>
                <a:rPr lang="fr-FR" sz="1200" b="1" dirty="0">
                  <a:solidFill>
                    <a:srgbClr val="002060"/>
                  </a:solidFill>
                  <a:latin typeface="ITCAvantGardeStd-Md"/>
                  <a:ea typeface="Open Sans" panose="020B0606030504020204" pitchFamily="34" charset="0"/>
                  <a:cs typeface="Open Sans" panose="020B0606030504020204" pitchFamily="34" charset="0"/>
                </a:rPr>
                <a:t> to </a:t>
              </a:r>
              <a:r>
                <a:rPr lang="fr-FR" sz="1200" b="1" dirty="0" err="1">
                  <a:solidFill>
                    <a:srgbClr val="002060"/>
                  </a:solidFill>
                  <a:latin typeface="ITCAvantGardeStd-Md"/>
                  <a:ea typeface="Open Sans" panose="020B0606030504020204" pitchFamily="34" charset="0"/>
                  <a:cs typeface="Open Sans" panose="020B0606030504020204" pitchFamily="34" charset="0"/>
                </a:rPr>
                <a:t>each</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farm</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grpSp>
      <p:sp>
        <p:nvSpPr>
          <p:cNvPr id="28" name="Oval 31">
            <a:extLst>
              <a:ext uri="{FF2B5EF4-FFF2-40B4-BE49-F238E27FC236}">
                <a16:creationId xmlns:a16="http://schemas.microsoft.com/office/drawing/2014/main" id="{27012A87-50E5-11B8-67EB-C5D691FC5B2D}"/>
              </a:ext>
            </a:extLst>
          </p:cNvPr>
          <p:cNvSpPr/>
          <p:nvPr/>
        </p:nvSpPr>
        <p:spPr>
          <a:xfrm>
            <a:off x="2092994" y="3441856"/>
            <a:ext cx="114731" cy="89614"/>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16" name="ZoneTexte 15">
            <a:extLst>
              <a:ext uri="{FF2B5EF4-FFF2-40B4-BE49-F238E27FC236}">
                <a16:creationId xmlns:a16="http://schemas.microsoft.com/office/drawing/2014/main" id="{7F8FF1D5-9DBA-DDF5-6267-3B36CCF9AD72}"/>
              </a:ext>
            </a:extLst>
          </p:cNvPr>
          <p:cNvSpPr txBox="1"/>
          <p:nvPr/>
        </p:nvSpPr>
        <p:spPr>
          <a:xfrm>
            <a:off x="2799730" y="1380679"/>
            <a:ext cx="7505783" cy="433028"/>
          </a:xfrm>
          <a:prstGeom prst="rect">
            <a:avLst/>
          </a:prstGeom>
          <a:noFill/>
        </p:spPr>
        <p:txBody>
          <a:bodyPr wrap="none" rtlCol="0">
            <a:spAutoFit/>
          </a:bodyPr>
          <a:lstStyle/>
          <a:p>
            <a:r>
              <a:rPr lang="fr-FR" b="1" dirty="0"/>
              <a:t>Maximum duration: 5 </a:t>
            </a:r>
            <a:r>
              <a:rPr lang="fr-FR" b="1" dirty="0" err="1"/>
              <a:t>years</a:t>
            </a:r>
            <a:r>
              <a:rPr lang="fr-FR" b="1" dirty="0"/>
              <a:t>, revolving </a:t>
            </a:r>
            <a:r>
              <a:rPr lang="fr-FR" b="1" dirty="0" err="1"/>
              <a:t>project</a:t>
            </a:r>
            <a:r>
              <a:rPr lang="fr-FR" b="1" dirty="0"/>
              <a:t> for 5 </a:t>
            </a:r>
            <a:r>
              <a:rPr lang="fr-FR" b="1" dirty="0" err="1"/>
              <a:t>years</a:t>
            </a:r>
            <a:endParaRPr lang="fr-FR" b="1" dirty="0"/>
          </a:p>
        </p:txBody>
      </p:sp>
    </p:spTree>
    <p:extLst>
      <p:ext uri="{BB962C8B-B14F-4D97-AF65-F5344CB8AC3E}">
        <p14:creationId xmlns:p14="http://schemas.microsoft.com/office/powerpoint/2010/main" val="1477627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fr-FR" sz="3600" b="1" dirty="0">
                <a:solidFill>
                  <a:schemeClr val="bg1"/>
                </a:solidFill>
              </a:rPr>
              <a:t>A </a:t>
            </a:r>
            <a:r>
              <a:rPr lang="fr-FR" sz="3600" b="1" dirty="0" err="1">
                <a:solidFill>
                  <a:schemeClr val="bg1"/>
                </a:solidFill>
              </a:rPr>
              <a:t>common</a:t>
            </a:r>
            <a:r>
              <a:rPr lang="fr-FR" sz="3600" b="1" dirty="0">
                <a:solidFill>
                  <a:schemeClr val="bg1"/>
                </a:solidFill>
              </a:rPr>
              <a:t> MRV </a:t>
            </a:r>
            <a:r>
              <a:rPr lang="fr-FR" sz="3600" b="1" dirty="0" err="1">
                <a:solidFill>
                  <a:schemeClr val="bg1"/>
                </a:solidFill>
              </a:rPr>
              <a:t>framework</a:t>
            </a:r>
            <a:r>
              <a:rPr lang="fr-FR" sz="3600" b="1" dirty="0">
                <a:solidFill>
                  <a:schemeClr val="bg1"/>
                </a:solidFill>
              </a:rPr>
              <a:t> to </a:t>
            </a:r>
            <a:r>
              <a:rPr lang="fr-FR" sz="3600" b="1" dirty="0" err="1">
                <a:solidFill>
                  <a:schemeClr val="bg1"/>
                </a:solidFill>
              </a:rPr>
              <a:t>certify</a:t>
            </a:r>
            <a:r>
              <a:rPr lang="fr-FR" sz="3600" b="1" dirty="0">
                <a:solidFill>
                  <a:schemeClr val="bg1"/>
                </a:solidFill>
              </a:rPr>
              <a:t> </a:t>
            </a:r>
            <a:r>
              <a:rPr lang="fr-FR" sz="3600" b="1" dirty="0" err="1">
                <a:solidFill>
                  <a:schemeClr val="bg1"/>
                </a:solidFill>
              </a:rPr>
              <a:t>low</a:t>
            </a:r>
            <a:r>
              <a:rPr lang="fr-FR" sz="3600" b="1" dirty="0">
                <a:solidFill>
                  <a:schemeClr val="bg1"/>
                </a:solidFill>
              </a:rPr>
              <a:t> </a:t>
            </a:r>
            <a:r>
              <a:rPr lang="fr-FR" sz="3600" b="1" dirty="0" err="1">
                <a:solidFill>
                  <a:schemeClr val="bg1"/>
                </a:solidFill>
              </a:rPr>
              <a:t>carbon</a:t>
            </a:r>
            <a:r>
              <a:rPr lang="fr-FR" sz="3600" b="1" dirty="0">
                <a:solidFill>
                  <a:schemeClr val="bg1"/>
                </a:solidFill>
              </a:rPr>
              <a:t> </a:t>
            </a:r>
            <a:r>
              <a:rPr lang="fr-FR" sz="3600" b="1" dirty="0" err="1">
                <a:solidFill>
                  <a:schemeClr val="bg1"/>
                </a:solidFill>
              </a:rPr>
              <a:t>projects</a:t>
            </a:r>
            <a:r>
              <a:rPr lang="fr-FR" sz="3600" b="1" dirty="0">
                <a:solidFill>
                  <a:schemeClr val="bg1"/>
                </a:solidFill>
              </a:rPr>
              <a:t> on </a:t>
            </a:r>
            <a:r>
              <a:rPr lang="fr-FR" sz="3600" b="1" dirty="0" err="1">
                <a:solidFill>
                  <a:schemeClr val="bg1"/>
                </a:solidFill>
              </a:rPr>
              <a:t>European</a:t>
            </a:r>
            <a:r>
              <a:rPr lang="fr-FR" sz="3600" b="1" dirty="0">
                <a:solidFill>
                  <a:schemeClr val="bg1"/>
                </a:solidFill>
              </a:rPr>
              <a:t> </a:t>
            </a:r>
            <a:r>
              <a:rPr lang="fr-FR" sz="3600" b="1" dirty="0" err="1">
                <a:solidFill>
                  <a:schemeClr val="bg1"/>
                </a:solidFill>
              </a:rPr>
              <a:t>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Rectangle 13">
            <a:extLst>
              <a:ext uri="{FF2B5EF4-FFF2-40B4-BE49-F238E27FC236}">
                <a16:creationId xmlns:a16="http://schemas.microsoft.com/office/drawing/2014/main" id="{FE1F95E6-11AA-DD8D-AE6C-EFABDE9EDD9E}"/>
              </a:ext>
            </a:extLst>
          </p:cNvPr>
          <p:cNvSpPr/>
          <p:nvPr/>
        </p:nvSpPr>
        <p:spPr>
          <a:xfrm>
            <a:off x="4258618" y="4507343"/>
            <a:ext cx="2581733" cy="641460"/>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089" b="1" kern="0" dirty="0">
                <a:solidFill>
                  <a:prstClr val="black"/>
                </a:solidFill>
              </a:rPr>
              <a:t>Manure management</a:t>
            </a:r>
          </a:p>
          <a:p>
            <a:pPr algn="ctr">
              <a:defRPr/>
            </a:pPr>
            <a:r>
              <a:rPr lang="en-US" sz="1089" kern="0" dirty="0">
                <a:solidFill>
                  <a:prstClr val="black"/>
                </a:solidFill>
              </a:rPr>
              <a:t>Time spent in shed vs pasture, </a:t>
            </a:r>
            <a:br>
              <a:rPr lang="en-US" sz="1089" kern="0" dirty="0">
                <a:solidFill>
                  <a:prstClr val="black"/>
                </a:solidFill>
              </a:rPr>
            </a:br>
            <a:r>
              <a:rPr lang="en-US" sz="1089" kern="0" dirty="0">
                <a:solidFill>
                  <a:prstClr val="black"/>
                </a:solidFill>
              </a:rPr>
              <a:t>Biogas production</a:t>
            </a:r>
          </a:p>
        </p:txBody>
      </p:sp>
      <p:sp>
        <p:nvSpPr>
          <p:cNvPr id="15" name="Rectangle 14">
            <a:extLst>
              <a:ext uri="{FF2B5EF4-FFF2-40B4-BE49-F238E27FC236}">
                <a16:creationId xmlns:a16="http://schemas.microsoft.com/office/drawing/2014/main" id="{F8003967-A834-7789-C894-746083F8117D}"/>
              </a:ext>
            </a:extLst>
          </p:cNvPr>
          <p:cNvSpPr/>
          <p:nvPr/>
        </p:nvSpPr>
        <p:spPr>
          <a:xfrm>
            <a:off x="912135" y="4452456"/>
            <a:ext cx="2377150" cy="801196"/>
          </a:xfrm>
          <a:prstGeom prst="rect">
            <a:avLst/>
          </a:prstGeom>
          <a:ln/>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089" b="1" kern="0" dirty="0">
                <a:solidFill>
                  <a:prstClr val="black"/>
                </a:solidFill>
              </a:rPr>
              <a:t>Crops management &amp; fertilization</a:t>
            </a:r>
          </a:p>
          <a:p>
            <a:pPr algn="ctr">
              <a:defRPr/>
            </a:pPr>
            <a:r>
              <a:rPr lang="en-US" sz="1089" kern="0" dirty="0">
                <a:solidFill>
                  <a:prstClr val="black"/>
                </a:solidFill>
              </a:rPr>
              <a:t>Legume fodder crops, </a:t>
            </a:r>
            <a:br>
              <a:rPr lang="en-US" sz="1089" kern="0" dirty="0">
                <a:solidFill>
                  <a:prstClr val="black"/>
                </a:solidFill>
              </a:rPr>
            </a:br>
            <a:r>
              <a:rPr lang="en-US" sz="1089" kern="0" dirty="0">
                <a:solidFill>
                  <a:prstClr val="black"/>
                </a:solidFill>
              </a:rPr>
              <a:t>Optimization of fertilizers uses</a:t>
            </a:r>
          </a:p>
        </p:txBody>
      </p:sp>
      <p:sp>
        <p:nvSpPr>
          <p:cNvPr id="16" name="Rectangle 15">
            <a:extLst>
              <a:ext uri="{FF2B5EF4-FFF2-40B4-BE49-F238E27FC236}">
                <a16:creationId xmlns:a16="http://schemas.microsoft.com/office/drawing/2014/main" id="{93C1C685-FED5-9A06-6E04-B33C1657ED7D}"/>
              </a:ext>
            </a:extLst>
          </p:cNvPr>
          <p:cNvSpPr/>
          <p:nvPr/>
        </p:nvSpPr>
        <p:spPr>
          <a:xfrm>
            <a:off x="890647" y="3295643"/>
            <a:ext cx="2267200" cy="727767"/>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1089" b="1" kern="0" dirty="0">
                <a:solidFill>
                  <a:prstClr val="black"/>
                </a:solidFill>
              </a:rPr>
              <a:t>Fuel and electricity</a:t>
            </a:r>
          </a:p>
          <a:p>
            <a:pPr algn="ctr">
              <a:defRPr/>
            </a:pPr>
            <a:r>
              <a:rPr lang="en-US" sz="1089" kern="0" dirty="0">
                <a:solidFill>
                  <a:prstClr val="black"/>
                </a:solidFill>
              </a:rPr>
              <a:t>No-till cultivation, </a:t>
            </a:r>
          </a:p>
          <a:p>
            <a:pPr algn="ctr">
              <a:defRPr/>
            </a:pPr>
            <a:r>
              <a:rPr lang="en-US" sz="1089" kern="0" dirty="0">
                <a:solidFill>
                  <a:prstClr val="black"/>
                </a:solidFill>
              </a:rPr>
              <a:t>Power and equipment, </a:t>
            </a:r>
            <a:br>
              <a:rPr lang="en-US" sz="1089" kern="0" dirty="0">
                <a:solidFill>
                  <a:prstClr val="black"/>
                </a:solidFill>
              </a:rPr>
            </a:br>
            <a:r>
              <a:rPr lang="en-US" sz="1089" kern="0" dirty="0">
                <a:solidFill>
                  <a:prstClr val="black"/>
                </a:solidFill>
              </a:rPr>
              <a:t>Working organization</a:t>
            </a:r>
          </a:p>
        </p:txBody>
      </p:sp>
      <p:sp>
        <p:nvSpPr>
          <p:cNvPr id="17" name="Rectangle 16">
            <a:extLst>
              <a:ext uri="{FF2B5EF4-FFF2-40B4-BE49-F238E27FC236}">
                <a16:creationId xmlns:a16="http://schemas.microsoft.com/office/drawing/2014/main" id="{2A05EA54-77F4-B51B-18C7-3C5505032EDC}"/>
              </a:ext>
            </a:extLst>
          </p:cNvPr>
          <p:cNvSpPr/>
          <p:nvPr/>
        </p:nvSpPr>
        <p:spPr>
          <a:xfrm>
            <a:off x="988427" y="2144235"/>
            <a:ext cx="2281845" cy="771487"/>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089" b="1" kern="0" dirty="0">
                <a:solidFill>
                  <a:prstClr val="black"/>
                </a:solidFill>
              </a:rPr>
              <a:t>Inputs</a:t>
            </a:r>
          </a:p>
          <a:p>
            <a:pPr algn="ctr">
              <a:defRPr/>
            </a:pPr>
            <a:r>
              <a:rPr lang="en-US" sz="1089" kern="0" dirty="0">
                <a:solidFill>
                  <a:prstClr val="black"/>
                </a:solidFill>
              </a:rPr>
              <a:t>Pasture management, </a:t>
            </a:r>
            <a:br>
              <a:rPr lang="en-US" sz="1089" kern="0" dirty="0">
                <a:solidFill>
                  <a:prstClr val="black"/>
                </a:solidFill>
              </a:rPr>
            </a:br>
            <a:r>
              <a:rPr lang="en-US" sz="1089" kern="0" dirty="0">
                <a:solidFill>
                  <a:prstClr val="black"/>
                </a:solidFill>
              </a:rPr>
              <a:t>Concentrates and fertilizers, </a:t>
            </a:r>
            <a:br>
              <a:rPr lang="en-US" sz="1089" kern="0" dirty="0">
                <a:solidFill>
                  <a:prstClr val="black"/>
                </a:solidFill>
              </a:rPr>
            </a:br>
            <a:r>
              <a:rPr lang="en-US" sz="1089" kern="0" dirty="0">
                <a:solidFill>
                  <a:prstClr val="black"/>
                </a:solidFill>
              </a:rPr>
              <a:t>Legumes, Crops rotation</a:t>
            </a:r>
          </a:p>
        </p:txBody>
      </p:sp>
      <p:sp>
        <p:nvSpPr>
          <p:cNvPr id="18" name="Rectangle à coins arrondis 10">
            <a:extLst>
              <a:ext uri="{FF2B5EF4-FFF2-40B4-BE49-F238E27FC236}">
                <a16:creationId xmlns:a16="http://schemas.microsoft.com/office/drawing/2014/main" id="{6DD98691-36FF-BF91-BE37-97BB36C66EC2}"/>
              </a:ext>
            </a:extLst>
          </p:cNvPr>
          <p:cNvSpPr/>
          <p:nvPr/>
        </p:nvSpPr>
        <p:spPr>
          <a:xfrm>
            <a:off x="4238612" y="2091386"/>
            <a:ext cx="2601739" cy="891935"/>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089" b="1" kern="0" dirty="0">
                <a:solidFill>
                  <a:schemeClr val="tx1"/>
                </a:solidFill>
                <a:latin typeface="Calibri" panose="020F0502020204030204"/>
              </a:rPr>
              <a:t>Herd management</a:t>
            </a:r>
          </a:p>
          <a:p>
            <a:pPr algn="ctr">
              <a:defRPr/>
            </a:pPr>
            <a:r>
              <a:rPr lang="en-US" sz="1089" kern="0" dirty="0">
                <a:solidFill>
                  <a:schemeClr val="tx1"/>
                </a:solidFill>
                <a:latin typeface="Calibri" panose="020F0502020204030204"/>
              </a:rPr>
              <a:t> Increasing productivity</a:t>
            </a:r>
          </a:p>
          <a:p>
            <a:pPr algn="ctr">
              <a:defRPr/>
            </a:pPr>
            <a:r>
              <a:rPr lang="en-US" sz="1089" kern="0" dirty="0">
                <a:solidFill>
                  <a:schemeClr val="tx1"/>
                </a:solidFill>
                <a:latin typeface="Calibri" panose="020F0502020204030204"/>
              </a:rPr>
              <a:t>Reducing number of unproductive animals</a:t>
            </a:r>
          </a:p>
        </p:txBody>
      </p:sp>
      <p:pic>
        <p:nvPicPr>
          <p:cNvPr id="19" name="Image 18">
            <a:extLst>
              <a:ext uri="{FF2B5EF4-FFF2-40B4-BE49-F238E27FC236}">
                <a16:creationId xmlns:a16="http://schemas.microsoft.com/office/drawing/2014/main" id="{27BCB783-5BC9-C4B5-317F-A7FAAD8A8A75}"/>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632163" y="4957681"/>
            <a:ext cx="982034" cy="41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a:extLst>
              <a:ext uri="{FF2B5EF4-FFF2-40B4-BE49-F238E27FC236}">
                <a16:creationId xmlns:a16="http://schemas.microsoft.com/office/drawing/2014/main" id="{E25694E8-99F7-8AB6-096E-54561FBB8B58}"/>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774595" y="2108764"/>
            <a:ext cx="750591" cy="82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57">
            <a:extLst>
              <a:ext uri="{FF2B5EF4-FFF2-40B4-BE49-F238E27FC236}">
                <a16:creationId xmlns:a16="http://schemas.microsoft.com/office/drawing/2014/main" id="{5E56EE51-5BC5-AC06-851B-B15DD94CFFB4}"/>
              </a:ext>
            </a:extLst>
          </p:cNvPr>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37296" y="4687183"/>
            <a:ext cx="550337" cy="65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55">
            <a:extLst>
              <a:ext uri="{FF2B5EF4-FFF2-40B4-BE49-F238E27FC236}">
                <a16:creationId xmlns:a16="http://schemas.microsoft.com/office/drawing/2014/main" id="{4574FB4F-92EE-A38F-8C6E-8771EA779F81}"/>
              </a:ext>
            </a:extLst>
          </p:cNvPr>
          <p:cNvPicPr>
            <a:picLocks noChangeAspect="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35171" y="3556845"/>
            <a:ext cx="426850" cy="51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56">
            <a:extLst>
              <a:ext uri="{FF2B5EF4-FFF2-40B4-BE49-F238E27FC236}">
                <a16:creationId xmlns:a16="http://schemas.microsoft.com/office/drawing/2014/main" id="{ED0E052C-CA03-434A-7090-EB060B87DBC7}"/>
              </a:ext>
            </a:extLst>
          </p:cNvPr>
          <p:cNvPicPr>
            <a:picLocks noChangeAspect="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08195" y="3091333"/>
            <a:ext cx="474248" cy="57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5ED4E17B-0FF6-082D-CBFD-52C1BE0E4E95}"/>
              </a:ext>
            </a:extLst>
          </p:cNvPr>
          <p:cNvSpPr/>
          <p:nvPr/>
        </p:nvSpPr>
        <p:spPr>
          <a:xfrm>
            <a:off x="3965936" y="3443334"/>
            <a:ext cx="2874415" cy="62599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ctr">
              <a:defRPr/>
            </a:pPr>
            <a:r>
              <a:rPr lang="fr-FR" sz="1089" b="1" kern="0" dirty="0" err="1">
                <a:solidFill>
                  <a:prstClr val="black"/>
                </a:solidFill>
              </a:rPr>
              <a:t>Feed</a:t>
            </a:r>
            <a:endParaRPr lang="fr-FR" sz="1089" b="1" kern="0" dirty="0">
              <a:solidFill>
                <a:prstClr val="black"/>
              </a:solidFill>
            </a:endParaRPr>
          </a:p>
          <a:p>
            <a:pPr algn="ctr">
              <a:defRPr/>
            </a:pPr>
            <a:r>
              <a:rPr lang="fr-FR" sz="1089" kern="0" dirty="0" err="1">
                <a:solidFill>
                  <a:prstClr val="black"/>
                </a:solidFill>
              </a:rPr>
              <a:t>Feed</a:t>
            </a:r>
            <a:r>
              <a:rPr lang="fr-FR" sz="1089" kern="0" dirty="0">
                <a:solidFill>
                  <a:prstClr val="black"/>
                </a:solidFill>
              </a:rPr>
              <a:t> </a:t>
            </a:r>
            <a:r>
              <a:rPr lang="fr-FR" sz="1089" kern="0" dirty="0" err="1">
                <a:solidFill>
                  <a:prstClr val="black"/>
                </a:solidFill>
              </a:rPr>
              <a:t>efficiency</a:t>
            </a:r>
            <a:r>
              <a:rPr lang="fr-FR" sz="1089" kern="0" dirty="0">
                <a:solidFill>
                  <a:prstClr val="black"/>
                </a:solidFill>
              </a:rPr>
              <a:t>, </a:t>
            </a:r>
            <a:br>
              <a:rPr lang="fr-FR" sz="1089" kern="0" dirty="0">
                <a:solidFill>
                  <a:prstClr val="black"/>
                </a:solidFill>
              </a:rPr>
            </a:br>
            <a:r>
              <a:rPr lang="fr-FR" sz="1089" kern="0" dirty="0">
                <a:solidFill>
                  <a:prstClr val="black"/>
                </a:solidFill>
              </a:rPr>
              <a:t>Forage </a:t>
            </a:r>
            <a:r>
              <a:rPr lang="fr-FR" sz="1089" kern="0" dirty="0" err="1">
                <a:solidFill>
                  <a:prstClr val="black"/>
                </a:solidFill>
              </a:rPr>
              <a:t>quality</a:t>
            </a:r>
            <a:r>
              <a:rPr lang="fr-FR" sz="1089" kern="0" dirty="0">
                <a:solidFill>
                  <a:prstClr val="black"/>
                </a:solidFill>
              </a:rPr>
              <a:t> and </a:t>
            </a:r>
            <a:r>
              <a:rPr lang="fr-FR" sz="1089" kern="0" dirty="0" err="1">
                <a:solidFill>
                  <a:prstClr val="black"/>
                </a:solidFill>
              </a:rPr>
              <a:t>yield</a:t>
            </a:r>
            <a:endParaRPr lang="fr-FR" sz="1089" kern="0" dirty="0">
              <a:solidFill>
                <a:prstClr val="black"/>
              </a:solidFill>
            </a:endParaRPr>
          </a:p>
        </p:txBody>
      </p:sp>
      <p:pic>
        <p:nvPicPr>
          <p:cNvPr id="25" name="Image 25">
            <a:extLst>
              <a:ext uri="{FF2B5EF4-FFF2-40B4-BE49-F238E27FC236}">
                <a16:creationId xmlns:a16="http://schemas.microsoft.com/office/drawing/2014/main" id="{F2BC74A2-C701-E5F2-1BA4-C8AC8AF22B00}"/>
              </a:ext>
            </a:extLst>
          </p:cNvPr>
          <p:cNvPicPr>
            <a:picLocks noChangeAspect="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527892" y="1955329"/>
            <a:ext cx="667027" cy="79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6">
            <a:extLst>
              <a:ext uri="{FF2B5EF4-FFF2-40B4-BE49-F238E27FC236}">
                <a16:creationId xmlns:a16="http://schemas.microsoft.com/office/drawing/2014/main" id="{39E482E0-36EC-A997-DE36-2C9220A448E6}"/>
              </a:ext>
            </a:extLst>
          </p:cNvPr>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538326" y="4211871"/>
            <a:ext cx="577417" cy="6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26">
            <a:extLst>
              <a:ext uri="{FF2B5EF4-FFF2-40B4-BE49-F238E27FC236}">
                <a16:creationId xmlns:a16="http://schemas.microsoft.com/office/drawing/2014/main" id="{80BCC488-A97E-01CC-7659-5DE8BF1709CD}"/>
              </a:ext>
            </a:extLst>
          </p:cNvPr>
          <p:cNvSpPr txBox="1"/>
          <p:nvPr/>
        </p:nvSpPr>
        <p:spPr>
          <a:xfrm>
            <a:off x="373129" y="1479532"/>
            <a:ext cx="7021488" cy="3000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r-FR" sz="1350" b="1" dirty="0"/>
              <a:t>GHG </a:t>
            </a:r>
            <a:r>
              <a:rPr lang="fr-FR" sz="1350" b="1" dirty="0" err="1"/>
              <a:t>emissions</a:t>
            </a:r>
            <a:endParaRPr lang="fr-FR" sz="1350" b="1" dirty="0"/>
          </a:p>
        </p:txBody>
      </p:sp>
      <p:grpSp>
        <p:nvGrpSpPr>
          <p:cNvPr id="28" name="Groupe 27">
            <a:extLst>
              <a:ext uri="{FF2B5EF4-FFF2-40B4-BE49-F238E27FC236}">
                <a16:creationId xmlns:a16="http://schemas.microsoft.com/office/drawing/2014/main" id="{AF409277-E64D-BA44-0467-58CCBC2A4ED3}"/>
              </a:ext>
            </a:extLst>
          </p:cNvPr>
          <p:cNvGrpSpPr/>
          <p:nvPr/>
        </p:nvGrpSpPr>
        <p:grpSpPr>
          <a:xfrm>
            <a:off x="7407826" y="1469546"/>
            <a:ext cx="4462255" cy="4398065"/>
            <a:chOff x="7236823" y="1292758"/>
            <a:chExt cx="4930983" cy="5401213"/>
          </a:xfrm>
        </p:grpSpPr>
        <p:sp>
          <p:nvSpPr>
            <p:cNvPr id="29" name="ZoneTexte 28">
              <a:extLst>
                <a:ext uri="{FF2B5EF4-FFF2-40B4-BE49-F238E27FC236}">
                  <a16:creationId xmlns:a16="http://schemas.microsoft.com/office/drawing/2014/main" id="{DCDF2D12-0E9E-F028-19FA-4AB3AF573171}"/>
                </a:ext>
              </a:extLst>
            </p:cNvPr>
            <p:cNvSpPr txBox="1"/>
            <p:nvPr/>
          </p:nvSpPr>
          <p:spPr>
            <a:xfrm>
              <a:off x="7236823" y="1292758"/>
              <a:ext cx="4930983" cy="40010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r-FR" sz="1350" b="1" dirty="0" err="1"/>
                <a:t>Carbon</a:t>
              </a:r>
              <a:r>
                <a:rPr lang="fr-FR" sz="1350" b="1" dirty="0"/>
                <a:t> </a:t>
              </a:r>
              <a:r>
                <a:rPr lang="fr-FR" sz="1350" b="1" dirty="0" err="1"/>
                <a:t>sequestration</a:t>
              </a:r>
              <a:endParaRPr lang="fr-FR" sz="1350" b="1" dirty="0"/>
            </a:p>
          </p:txBody>
        </p:sp>
        <p:cxnSp>
          <p:nvCxnSpPr>
            <p:cNvPr id="31" name="Connecteur droit 30">
              <a:extLst>
                <a:ext uri="{FF2B5EF4-FFF2-40B4-BE49-F238E27FC236}">
                  <a16:creationId xmlns:a16="http://schemas.microsoft.com/office/drawing/2014/main" id="{BCB5A1B2-0B89-F795-5B90-3DB542D5CA7E}"/>
                </a:ext>
              </a:extLst>
            </p:cNvPr>
            <p:cNvCxnSpPr/>
            <p:nvPr/>
          </p:nvCxnSpPr>
          <p:spPr>
            <a:xfrm>
              <a:off x="7236823" y="1954462"/>
              <a:ext cx="18376" cy="4587694"/>
            </a:xfrm>
            <a:prstGeom prst="line">
              <a:avLst/>
            </a:prstGeom>
            <a:ln w="66675">
              <a:prstDash val="sysDot"/>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1A93253D-81E8-0230-5D7F-751382F4EC5B}"/>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10440639" y="2988406"/>
              <a:ext cx="1263430" cy="1283808"/>
            </a:xfrm>
            <a:prstGeom prst="rect">
              <a:avLst/>
            </a:prstGeom>
          </p:spPr>
        </p:pic>
        <p:pic>
          <p:nvPicPr>
            <p:cNvPr id="33" name="Image 32">
              <a:extLst>
                <a:ext uri="{FF2B5EF4-FFF2-40B4-BE49-F238E27FC236}">
                  <a16:creationId xmlns:a16="http://schemas.microsoft.com/office/drawing/2014/main" id="{6EEEAFF4-6738-735C-313C-B52B2B948505}"/>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10420086" y="1739681"/>
              <a:ext cx="1266244" cy="1152282"/>
            </a:xfrm>
            <a:prstGeom prst="rect">
              <a:avLst/>
            </a:prstGeom>
          </p:spPr>
        </p:pic>
        <p:pic>
          <p:nvPicPr>
            <p:cNvPr id="34" name="Image 33">
              <a:extLst>
                <a:ext uri="{FF2B5EF4-FFF2-40B4-BE49-F238E27FC236}">
                  <a16:creationId xmlns:a16="http://schemas.microsoft.com/office/drawing/2014/main" id="{128B6020-205F-F1CE-8932-BDB4E8CF81F1}"/>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0470389" y="4335670"/>
              <a:ext cx="1238719" cy="1157798"/>
            </a:xfrm>
            <a:prstGeom prst="rect">
              <a:avLst/>
            </a:prstGeom>
          </p:spPr>
        </p:pic>
        <p:pic>
          <p:nvPicPr>
            <p:cNvPr id="35" name="Image 34">
              <a:extLst>
                <a:ext uri="{FF2B5EF4-FFF2-40B4-BE49-F238E27FC236}">
                  <a16:creationId xmlns:a16="http://schemas.microsoft.com/office/drawing/2014/main" id="{87E3A1F8-BDFE-5F29-6CE4-DC768A99F9EE}"/>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10479097" y="5599605"/>
              <a:ext cx="1238719" cy="1094366"/>
            </a:xfrm>
            <a:prstGeom prst="rect">
              <a:avLst/>
            </a:prstGeom>
          </p:spPr>
        </p:pic>
        <p:sp>
          <p:nvSpPr>
            <p:cNvPr id="36" name="ZoneTexte 35">
              <a:extLst>
                <a:ext uri="{FF2B5EF4-FFF2-40B4-BE49-F238E27FC236}">
                  <a16:creationId xmlns:a16="http://schemas.microsoft.com/office/drawing/2014/main" id="{6B864FBC-D53C-6510-AACB-E19A206DADB9}"/>
                </a:ext>
              </a:extLst>
            </p:cNvPr>
            <p:cNvSpPr txBox="1"/>
            <p:nvPr/>
          </p:nvSpPr>
          <p:spPr>
            <a:xfrm>
              <a:off x="8164358" y="3475298"/>
              <a:ext cx="1248616" cy="34017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FR" sz="1200" b="1" dirty="0" err="1"/>
                <a:t>Avoid</a:t>
              </a:r>
              <a:r>
                <a:rPr lang="fr-FR" sz="1200" b="1" dirty="0"/>
                <a:t> </a:t>
              </a:r>
              <a:r>
                <a:rPr lang="fr-FR" sz="1200" b="1" dirty="0" err="1"/>
                <a:t>bare</a:t>
              </a:r>
              <a:r>
                <a:rPr lang="fr-FR" sz="1200" b="1" dirty="0"/>
                <a:t> </a:t>
              </a:r>
              <a:r>
                <a:rPr lang="fr-FR" sz="1200" b="1" dirty="0" err="1"/>
                <a:t>soil</a:t>
              </a:r>
              <a:endParaRPr lang="fr-FR" sz="1200" b="1" dirty="0"/>
            </a:p>
          </p:txBody>
        </p:sp>
        <p:sp>
          <p:nvSpPr>
            <p:cNvPr id="37" name="ZoneTexte 36">
              <a:extLst>
                <a:ext uri="{FF2B5EF4-FFF2-40B4-BE49-F238E27FC236}">
                  <a16:creationId xmlns:a16="http://schemas.microsoft.com/office/drawing/2014/main" id="{67F3EDE3-8220-5EDC-586F-4AD32D3FBD72}"/>
                </a:ext>
              </a:extLst>
            </p:cNvPr>
            <p:cNvSpPr txBox="1"/>
            <p:nvPr/>
          </p:nvSpPr>
          <p:spPr>
            <a:xfrm>
              <a:off x="8248192" y="2220693"/>
              <a:ext cx="1028113" cy="34017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FR" sz="1200" b="1" dirty="0" err="1"/>
                <a:t>Cover</a:t>
              </a:r>
              <a:r>
                <a:rPr lang="fr-FR" sz="1200" b="1" dirty="0"/>
                <a:t> </a:t>
              </a:r>
              <a:r>
                <a:rPr lang="fr-FR" sz="1200" b="1" dirty="0" err="1"/>
                <a:t>crops</a:t>
              </a:r>
              <a:endParaRPr lang="fr-FR" sz="1200" b="1" dirty="0"/>
            </a:p>
          </p:txBody>
        </p:sp>
        <p:sp>
          <p:nvSpPr>
            <p:cNvPr id="38" name="ZoneTexte 37">
              <a:extLst>
                <a:ext uri="{FF2B5EF4-FFF2-40B4-BE49-F238E27FC236}">
                  <a16:creationId xmlns:a16="http://schemas.microsoft.com/office/drawing/2014/main" id="{EDC5B145-F40E-C5FE-F3D1-5F2411384D9F}"/>
                </a:ext>
              </a:extLst>
            </p:cNvPr>
            <p:cNvSpPr txBox="1"/>
            <p:nvPr/>
          </p:nvSpPr>
          <p:spPr>
            <a:xfrm>
              <a:off x="8317028" y="4729903"/>
              <a:ext cx="1131704" cy="36852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200" b="1" dirty="0"/>
                <a:t>Agroforestry</a:t>
              </a:r>
              <a:r>
                <a:rPr lang="en-US" sz="1350" dirty="0"/>
                <a:t> </a:t>
              </a:r>
            </a:p>
          </p:txBody>
        </p:sp>
        <p:sp>
          <p:nvSpPr>
            <p:cNvPr id="39" name="ZoneTexte 38">
              <a:extLst>
                <a:ext uri="{FF2B5EF4-FFF2-40B4-BE49-F238E27FC236}">
                  <a16:creationId xmlns:a16="http://schemas.microsoft.com/office/drawing/2014/main" id="{4754FDE0-4A4F-CBC7-531E-4D4B63F585BF}"/>
                </a:ext>
              </a:extLst>
            </p:cNvPr>
            <p:cNvSpPr txBox="1"/>
            <p:nvPr/>
          </p:nvSpPr>
          <p:spPr>
            <a:xfrm>
              <a:off x="7959776" y="5925601"/>
              <a:ext cx="1869097" cy="34017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FR" sz="1200" b="1" dirty="0" err="1"/>
                <a:t>Grassland</a:t>
              </a:r>
              <a:r>
                <a:rPr lang="fr-FR" sz="1200" b="1" dirty="0"/>
                <a:t> management</a:t>
              </a:r>
            </a:p>
          </p:txBody>
        </p:sp>
      </p:grpSp>
      <p:pic>
        <p:nvPicPr>
          <p:cNvPr id="40" name="Image 23">
            <a:extLst>
              <a:ext uri="{FF2B5EF4-FFF2-40B4-BE49-F238E27FC236}">
                <a16:creationId xmlns:a16="http://schemas.microsoft.com/office/drawing/2014/main" id="{6D86617D-7572-7FCE-4AB7-FE4D3513F949}"/>
              </a:ext>
            </a:extLst>
          </p:cNvPr>
          <p:cNvPicPr>
            <a:picLocks noChangeAspect="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3647654" y="3680411"/>
            <a:ext cx="631009" cy="71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 20">
            <a:extLst>
              <a:ext uri="{FF2B5EF4-FFF2-40B4-BE49-F238E27FC236}">
                <a16:creationId xmlns:a16="http://schemas.microsoft.com/office/drawing/2014/main" id="{7FBEE862-DBCB-735B-7B73-0D26D0796CD1}"/>
              </a:ext>
            </a:extLst>
          </p:cNvPr>
          <p:cNvPicPr>
            <a:picLocks noChangeAspect="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3920654" y="3184716"/>
            <a:ext cx="529287" cy="64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6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191745" cy="971900"/>
          </a:xfrm>
        </p:spPr>
        <p:txBody>
          <a:bodyPr>
            <a:normAutofit fontScale="90000"/>
          </a:bodyPr>
          <a:lstStyle/>
          <a:p>
            <a:r>
              <a:rPr lang="fr-FR" sz="3600" b="1" dirty="0">
                <a:solidFill>
                  <a:schemeClr val="bg1"/>
                </a:solidFill>
              </a:rPr>
              <a:t>A </a:t>
            </a:r>
            <a:r>
              <a:rPr lang="fr-FR" sz="3600" b="1" dirty="0" err="1">
                <a:solidFill>
                  <a:schemeClr val="bg1"/>
                </a:solidFill>
              </a:rPr>
              <a:t>common</a:t>
            </a:r>
            <a:r>
              <a:rPr lang="fr-FR" sz="3600" b="1" dirty="0">
                <a:solidFill>
                  <a:schemeClr val="bg1"/>
                </a:solidFill>
              </a:rPr>
              <a:t> MRV </a:t>
            </a:r>
            <a:r>
              <a:rPr lang="fr-FR" sz="3600" b="1" dirty="0" err="1">
                <a:solidFill>
                  <a:schemeClr val="bg1"/>
                </a:solidFill>
              </a:rPr>
              <a:t>framework</a:t>
            </a:r>
            <a:r>
              <a:rPr lang="fr-FR" sz="3600" b="1" dirty="0">
                <a:solidFill>
                  <a:schemeClr val="bg1"/>
                </a:solidFill>
              </a:rPr>
              <a:t> to </a:t>
            </a:r>
            <a:r>
              <a:rPr lang="fr-FR" sz="3600" b="1" dirty="0" err="1">
                <a:solidFill>
                  <a:schemeClr val="bg1"/>
                </a:solidFill>
              </a:rPr>
              <a:t>certify</a:t>
            </a:r>
            <a:r>
              <a:rPr lang="fr-FR" sz="3600" b="1" dirty="0">
                <a:solidFill>
                  <a:schemeClr val="bg1"/>
                </a:solidFill>
              </a:rPr>
              <a:t> </a:t>
            </a:r>
            <a:r>
              <a:rPr lang="fr-FR" sz="3600" b="1" dirty="0" err="1">
                <a:solidFill>
                  <a:schemeClr val="bg1"/>
                </a:solidFill>
              </a:rPr>
              <a:t>low</a:t>
            </a:r>
            <a:r>
              <a:rPr lang="fr-FR" sz="3600" b="1" dirty="0">
                <a:solidFill>
                  <a:schemeClr val="bg1"/>
                </a:solidFill>
              </a:rPr>
              <a:t> </a:t>
            </a:r>
            <a:r>
              <a:rPr lang="fr-FR" sz="3600" b="1" dirty="0" err="1">
                <a:solidFill>
                  <a:schemeClr val="bg1"/>
                </a:solidFill>
              </a:rPr>
              <a:t>carbon</a:t>
            </a:r>
            <a:r>
              <a:rPr lang="fr-FR" sz="3600" b="1" dirty="0">
                <a:solidFill>
                  <a:schemeClr val="bg1"/>
                </a:solidFill>
              </a:rPr>
              <a:t> </a:t>
            </a:r>
            <a:r>
              <a:rPr lang="fr-FR" sz="3600" b="1" dirty="0" err="1">
                <a:solidFill>
                  <a:schemeClr val="bg1"/>
                </a:solidFill>
              </a:rPr>
              <a:t>projects</a:t>
            </a:r>
            <a:r>
              <a:rPr lang="fr-FR" sz="3600" b="1" dirty="0">
                <a:solidFill>
                  <a:schemeClr val="bg1"/>
                </a:solidFill>
              </a:rPr>
              <a:t> on </a:t>
            </a:r>
            <a:r>
              <a:rPr lang="fr-FR" sz="3600" b="1" dirty="0" err="1">
                <a:solidFill>
                  <a:schemeClr val="bg1"/>
                </a:solidFill>
              </a:rPr>
              <a:t>European</a:t>
            </a:r>
            <a:r>
              <a:rPr lang="fr-FR" sz="3600" b="1" dirty="0">
                <a:solidFill>
                  <a:schemeClr val="bg1"/>
                </a:solidFill>
              </a:rPr>
              <a:t> </a:t>
            </a:r>
            <a:r>
              <a:rPr lang="fr-FR" sz="3600" b="1" dirty="0" err="1">
                <a:solidFill>
                  <a:schemeClr val="bg1"/>
                </a:solidFill>
              </a:rPr>
              <a:t>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27" name="Groupe 26">
            <a:extLst>
              <a:ext uri="{FF2B5EF4-FFF2-40B4-BE49-F238E27FC236}">
                <a16:creationId xmlns:a16="http://schemas.microsoft.com/office/drawing/2014/main" id="{01A8B677-C776-B581-C332-333E16FC435E}"/>
              </a:ext>
            </a:extLst>
          </p:cNvPr>
          <p:cNvGrpSpPr/>
          <p:nvPr/>
        </p:nvGrpSpPr>
        <p:grpSpPr>
          <a:xfrm>
            <a:off x="1306341" y="2149405"/>
            <a:ext cx="9553589" cy="3728650"/>
            <a:chOff x="-725762" y="3518064"/>
            <a:chExt cx="7423823" cy="3709525"/>
          </a:xfrm>
        </p:grpSpPr>
        <p:graphicFrame>
          <p:nvGraphicFramePr>
            <p:cNvPr id="29" name="Diagram 7">
              <a:extLst>
                <a:ext uri="{FF2B5EF4-FFF2-40B4-BE49-F238E27FC236}">
                  <a16:creationId xmlns:a16="http://schemas.microsoft.com/office/drawing/2014/main" id="{8E1293F2-FC5A-FDAC-F2E3-5798954BD574}"/>
                </a:ext>
              </a:extLst>
            </p:cNvPr>
            <p:cNvGraphicFramePr/>
            <p:nvPr/>
          </p:nvGraphicFramePr>
          <p:xfrm>
            <a:off x="-142477" y="3518064"/>
            <a:ext cx="6840538" cy="14799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58" name="Straight Connector 9">
              <a:extLst>
                <a:ext uri="{FF2B5EF4-FFF2-40B4-BE49-F238E27FC236}">
                  <a16:creationId xmlns:a16="http://schemas.microsoft.com/office/drawing/2014/main" id="{AB1E2873-CEF6-026B-7C01-1F803B4CDEC4}"/>
                </a:ext>
              </a:extLst>
            </p:cNvPr>
            <p:cNvCxnSpPr>
              <a:cxnSpLocks/>
            </p:cNvCxnSpPr>
            <p:nvPr/>
          </p:nvCxnSpPr>
          <p:spPr>
            <a:xfrm flipV="1">
              <a:off x="-167557" y="4551035"/>
              <a:ext cx="491718" cy="510368"/>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29">
              <a:extLst>
                <a:ext uri="{FF2B5EF4-FFF2-40B4-BE49-F238E27FC236}">
                  <a16:creationId xmlns:a16="http://schemas.microsoft.com/office/drawing/2014/main" id="{D6DFC597-A589-4D8F-939E-2211217834E9}"/>
                </a:ext>
              </a:extLst>
            </p:cNvPr>
            <p:cNvGrpSpPr/>
            <p:nvPr/>
          </p:nvGrpSpPr>
          <p:grpSpPr>
            <a:xfrm>
              <a:off x="315024" y="4474938"/>
              <a:ext cx="668519" cy="1219611"/>
              <a:chOff x="1621803" y="3717031"/>
              <a:chExt cx="891359" cy="1626145"/>
            </a:xfrm>
          </p:grpSpPr>
          <p:cxnSp>
            <p:nvCxnSpPr>
              <p:cNvPr id="55" name="Straight Connector 30">
                <a:extLst>
                  <a:ext uri="{FF2B5EF4-FFF2-40B4-BE49-F238E27FC236}">
                    <a16:creationId xmlns:a16="http://schemas.microsoft.com/office/drawing/2014/main" id="{33CD0A7E-A877-6825-2D07-CDD3FB9D1B68}"/>
                  </a:ext>
                </a:extLst>
              </p:cNvPr>
              <p:cNvCxnSpPr>
                <a:stCxn id="56" idx="5"/>
                <a:endCxn id="57" idx="0"/>
              </p:cNvCxnSpPr>
              <p:nvPr/>
            </p:nvCxnSpPr>
            <p:spPr>
              <a:xfrm>
                <a:off x="1819723" y="3818495"/>
                <a:ext cx="247760" cy="633321"/>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6" name="Oval 31">
                <a:extLst>
                  <a:ext uri="{FF2B5EF4-FFF2-40B4-BE49-F238E27FC236}">
                    <a16:creationId xmlns:a16="http://schemas.microsoft.com/office/drawing/2014/main" id="{FCDCDF2F-8335-FFB6-626C-EF470429A911}"/>
                  </a:ext>
                </a:extLst>
              </p:cNvPr>
              <p:cNvSpPr/>
              <p:nvPr/>
            </p:nvSpPr>
            <p:spPr>
              <a:xfrm>
                <a:off x="1718259" y="3717031"/>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7" name="Oval 32">
                <a:extLst>
                  <a:ext uri="{FF2B5EF4-FFF2-40B4-BE49-F238E27FC236}">
                    <a16:creationId xmlns:a16="http://schemas.microsoft.com/office/drawing/2014/main" id="{45811733-9209-AA87-42DE-E3744649B120}"/>
                  </a:ext>
                </a:extLst>
              </p:cNvPr>
              <p:cNvSpPr/>
              <p:nvPr/>
            </p:nvSpPr>
            <p:spPr>
              <a:xfrm>
                <a:off x="1621803" y="4451816"/>
                <a:ext cx="891359" cy="89136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297FB8"/>
                  </a:solidFill>
                  <a:latin typeface="FontAwesome" pitchFamily="2" charset="0"/>
                </a:endParaRPr>
              </a:p>
            </p:txBody>
          </p:sp>
        </p:grpSp>
        <p:sp>
          <p:nvSpPr>
            <p:cNvPr id="35" name="TextBox 45">
              <a:extLst>
                <a:ext uri="{FF2B5EF4-FFF2-40B4-BE49-F238E27FC236}">
                  <a16:creationId xmlns:a16="http://schemas.microsoft.com/office/drawing/2014/main" id="{266F8A1A-82EB-257F-2F2D-144A9B569893}"/>
                </a:ext>
              </a:extLst>
            </p:cNvPr>
            <p:cNvSpPr txBox="1"/>
            <p:nvPr/>
          </p:nvSpPr>
          <p:spPr>
            <a:xfrm>
              <a:off x="-725762" y="5648817"/>
              <a:ext cx="1049922" cy="826735"/>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Baseline scenario </a:t>
              </a:r>
              <a:r>
                <a:rPr lang="fr-FR" sz="1200" b="1" dirty="0">
                  <a:solidFill>
                    <a:srgbClr val="002060"/>
                  </a:solidFill>
                  <a:latin typeface="ITCAvantGardeStd-Md"/>
                  <a:ea typeface="Open Sans" panose="020B0606030504020204" pitchFamily="34" charset="0"/>
                  <a:cs typeface="Open Sans" panose="020B0606030504020204" pitchFamily="34" charset="0"/>
                </a:rPr>
                <a:t>= Carbon diagnostic </a:t>
              </a:r>
              <a:r>
                <a:rPr lang="fr-FR" sz="1200" b="1" dirty="0" err="1">
                  <a:solidFill>
                    <a:srgbClr val="002060"/>
                  </a:solidFill>
                  <a:latin typeface="ITCAvantGardeStd-Md"/>
                  <a:ea typeface="Open Sans" panose="020B0606030504020204" pitchFamily="34" charset="0"/>
                  <a:cs typeface="Open Sans" panose="020B0606030504020204" pitchFamily="34" charset="0"/>
                </a:rPr>
                <a:t>specific</a:t>
              </a:r>
              <a:r>
                <a:rPr lang="fr-FR" sz="1200" b="1" dirty="0">
                  <a:solidFill>
                    <a:srgbClr val="002060"/>
                  </a:solidFill>
                  <a:latin typeface="ITCAvantGardeStd-Md"/>
                  <a:ea typeface="Open Sans" panose="020B0606030504020204" pitchFamily="34" charset="0"/>
                  <a:cs typeface="Open Sans" panose="020B0606030504020204" pitchFamily="34" charset="0"/>
                </a:rPr>
                <a:t> to </a:t>
              </a:r>
              <a:r>
                <a:rPr lang="fr-FR" sz="1200" b="1" dirty="0" err="1">
                  <a:solidFill>
                    <a:srgbClr val="002060"/>
                  </a:solidFill>
                  <a:latin typeface="ITCAvantGardeStd-Md"/>
                  <a:ea typeface="Open Sans" panose="020B0606030504020204" pitchFamily="34" charset="0"/>
                  <a:cs typeface="Open Sans" panose="020B0606030504020204" pitchFamily="34" charset="0"/>
                </a:rPr>
                <a:t>each</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farm</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pic>
          <p:nvPicPr>
            <p:cNvPr id="39" name="Image 38">
              <a:extLst>
                <a:ext uri="{FF2B5EF4-FFF2-40B4-BE49-F238E27FC236}">
                  <a16:creationId xmlns:a16="http://schemas.microsoft.com/office/drawing/2014/main" id="{11991E17-6C03-EB7D-3405-6E79AE7D8D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7807" y="5077223"/>
              <a:ext cx="532270" cy="532270"/>
            </a:xfrm>
            <a:prstGeom prst="rect">
              <a:avLst/>
            </a:prstGeom>
          </p:spPr>
        </p:pic>
        <p:grpSp>
          <p:nvGrpSpPr>
            <p:cNvPr id="40" name="Group 48">
              <a:extLst>
                <a:ext uri="{FF2B5EF4-FFF2-40B4-BE49-F238E27FC236}">
                  <a16:creationId xmlns:a16="http://schemas.microsoft.com/office/drawing/2014/main" id="{5A063211-E761-A09D-336A-89F05CBBBE99}"/>
                </a:ext>
              </a:extLst>
            </p:cNvPr>
            <p:cNvGrpSpPr/>
            <p:nvPr/>
          </p:nvGrpSpPr>
          <p:grpSpPr>
            <a:xfrm>
              <a:off x="565256" y="5653388"/>
              <a:ext cx="1157453" cy="1574201"/>
              <a:chOff x="840961" y="6583432"/>
              <a:chExt cx="1147694" cy="2757020"/>
            </a:xfrm>
          </p:grpSpPr>
          <p:sp>
            <p:nvSpPr>
              <p:cNvPr id="43" name="TextBox 49">
                <a:extLst>
                  <a:ext uri="{FF2B5EF4-FFF2-40B4-BE49-F238E27FC236}">
                    <a16:creationId xmlns:a16="http://schemas.microsoft.com/office/drawing/2014/main" id="{1CC12683-4DC8-934E-E817-67DCB35D80DC}"/>
                  </a:ext>
                </a:extLst>
              </p:cNvPr>
              <p:cNvSpPr txBox="1"/>
              <p:nvPr/>
            </p:nvSpPr>
            <p:spPr>
              <a:xfrm>
                <a:off x="840961" y="6583432"/>
                <a:ext cx="1147694" cy="1126163"/>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Carbon plan </a:t>
                </a:r>
                <a:r>
                  <a:rPr lang="fr-FR" sz="1200" b="1" dirty="0">
                    <a:solidFill>
                      <a:srgbClr val="002060"/>
                    </a:solidFill>
                    <a:latin typeface="ITCAvantGardeStd-Md"/>
                    <a:ea typeface="Open Sans" panose="020B0606030504020204" pitchFamily="34" charset="0"/>
                    <a:cs typeface="Open Sans" panose="020B0606030504020204" pitchFamily="34" charset="0"/>
                  </a:rPr>
                  <a:t>and</a:t>
                </a:r>
              </a:p>
              <a:p>
                <a:r>
                  <a:rPr lang="fr-FR" sz="1200" b="1" dirty="0">
                    <a:solidFill>
                      <a:srgbClr val="002060"/>
                    </a:solidFill>
                    <a:latin typeface="ITCAvantGardeStd-Md"/>
                    <a:ea typeface="Open Sans" panose="020B0606030504020204" pitchFamily="34" charset="0"/>
                    <a:cs typeface="Open Sans" panose="020B0606030504020204" pitchFamily="34" charset="0"/>
                  </a:rPr>
                  <a:t>simulation to </a:t>
                </a:r>
                <a:r>
                  <a:rPr lang="fr-FR" sz="1200" b="1" dirty="0" err="1">
                    <a:solidFill>
                      <a:srgbClr val="002060"/>
                    </a:solidFill>
                    <a:latin typeface="ITCAvantGardeStd-Md"/>
                    <a:ea typeface="Open Sans" panose="020B0606030504020204" pitchFamily="34" charset="0"/>
                    <a:cs typeface="Open Sans" panose="020B0606030504020204" pitchFamily="34" charset="0"/>
                  </a:rPr>
                  <a:t>assess</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gain</a:t>
                </a:r>
              </a:p>
            </p:txBody>
          </p:sp>
          <p:sp>
            <p:nvSpPr>
              <p:cNvPr id="44" name="TextBox 50">
                <a:extLst>
                  <a:ext uri="{FF2B5EF4-FFF2-40B4-BE49-F238E27FC236}">
                    <a16:creationId xmlns:a16="http://schemas.microsoft.com/office/drawing/2014/main" id="{9DC19D8E-E2E7-6043-6DB4-F7BA978D00CF}"/>
                  </a:ext>
                </a:extLst>
              </p:cNvPr>
              <p:cNvSpPr txBox="1"/>
              <p:nvPr/>
            </p:nvSpPr>
            <p:spPr>
              <a:xfrm>
                <a:off x="848448" y="7570768"/>
                <a:ext cx="1092980" cy="1769684"/>
              </a:xfrm>
              <a:prstGeom prst="rect">
                <a:avLst/>
              </a:prstGeom>
              <a:noFill/>
            </p:spPr>
            <p:txBody>
              <a:bodyPr wrap="square" rtlCol="0">
                <a:spAutoFit/>
              </a:bodyPr>
              <a:lstStyle/>
              <a:p>
                <a:r>
                  <a:rPr lang="fr-FR" sz="1200" dirty="0">
                    <a:solidFill>
                      <a:srgbClr val="7E8C8D"/>
                    </a:solidFill>
                    <a:latin typeface="ITCAvantGardeStd-Md"/>
                    <a:ea typeface="Open Sans" panose="020B0606030504020204" pitchFamily="34" charset="0"/>
                    <a:cs typeface="Open Sans" panose="020B0606030504020204" pitchFamily="34" charset="0"/>
                  </a:rPr>
                  <a:t>Building of an action plan, </a:t>
                </a:r>
                <a:r>
                  <a:rPr lang="fr-FR" sz="1200" dirty="0" err="1">
                    <a:solidFill>
                      <a:srgbClr val="7E8C8D"/>
                    </a:solidFill>
                    <a:latin typeface="ITCAvantGardeStd-Md"/>
                    <a:ea typeface="Open Sans" panose="020B0606030504020204" pitchFamily="34" charset="0"/>
                    <a:cs typeface="Open Sans" panose="020B0606030504020204" pitchFamily="34" charset="0"/>
                  </a:rPr>
                  <a:t>choice</a:t>
                </a:r>
                <a:r>
                  <a:rPr lang="fr-FR" sz="1200" dirty="0">
                    <a:solidFill>
                      <a:srgbClr val="7E8C8D"/>
                    </a:solidFill>
                    <a:latin typeface="ITCAvantGardeStd-Md"/>
                    <a:ea typeface="Open Sans" panose="020B0606030504020204" pitchFamily="34" charset="0"/>
                    <a:cs typeface="Open Sans" panose="020B0606030504020204" pitchFamily="34" charset="0"/>
                  </a:rPr>
                  <a:t> of practices, objectives and </a:t>
                </a:r>
                <a:r>
                  <a:rPr lang="fr-FR" sz="1200" dirty="0" err="1">
                    <a:solidFill>
                      <a:srgbClr val="7E8C8D"/>
                    </a:solidFill>
                    <a:latin typeface="ITCAvantGardeStd-Md"/>
                    <a:ea typeface="Open Sans" panose="020B0606030504020204" pitchFamily="34" charset="0"/>
                    <a:cs typeface="Open Sans" panose="020B0606030504020204" pitchFamily="34" charset="0"/>
                  </a:rPr>
                  <a:t>carbon</a:t>
                </a:r>
                <a:r>
                  <a:rPr lang="fr-FR" sz="1200" dirty="0">
                    <a:solidFill>
                      <a:srgbClr val="7E8C8D"/>
                    </a:solidFill>
                    <a:latin typeface="ITCAvantGardeStd-Md"/>
                    <a:ea typeface="Open Sans" panose="020B0606030504020204" pitchFamily="34" charset="0"/>
                    <a:cs typeface="Open Sans" panose="020B0606030504020204" pitchFamily="34" charset="0"/>
                  </a:rPr>
                  <a:t> gains</a:t>
                </a:r>
              </a:p>
            </p:txBody>
          </p:sp>
        </p:grpSp>
      </p:grpSp>
      <p:sp>
        <p:nvSpPr>
          <p:cNvPr id="16" name="ZoneTexte 15">
            <a:extLst>
              <a:ext uri="{FF2B5EF4-FFF2-40B4-BE49-F238E27FC236}">
                <a16:creationId xmlns:a16="http://schemas.microsoft.com/office/drawing/2014/main" id="{7F8FF1D5-9DBA-DDF5-6267-3B36CCF9AD72}"/>
              </a:ext>
            </a:extLst>
          </p:cNvPr>
          <p:cNvSpPr txBox="1"/>
          <p:nvPr/>
        </p:nvSpPr>
        <p:spPr>
          <a:xfrm>
            <a:off x="2799730" y="1380130"/>
            <a:ext cx="7505783" cy="433028"/>
          </a:xfrm>
          <a:prstGeom prst="rect">
            <a:avLst/>
          </a:prstGeom>
          <a:noFill/>
        </p:spPr>
        <p:txBody>
          <a:bodyPr wrap="none" rtlCol="0">
            <a:spAutoFit/>
          </a:bodyPr>
          <a:lstStyle/>
          <a:p>
            <a:r>
              <a:rPr lang="fr-FR" b="1" dirty="0"/>
              <a:t>Maximum duration: 5 </a:t>
            </a:r>
            <a:r>
              <a:rPr lang="fr-FR" b="1" dirty="0" err="1"/>
              <a:t>years</a:t>
            </a:r>
            <a:r>
              <a:rPr lang="fr-FR" b="1" dirty="0"/>
              <a:t>, revolving </a:t>
            </a:r>
            <a:r>
              <a:rPr lang="fr-FR" b="1" dirty="0" err="1"/>
              <a:t>project</a:t>
            </a:r>
            <a:r>
              <a:rPr lang="fr-FR" b="1" dirty="0"/>
              <a:t> for 5 </a:t>
            </a:r>
            <a:r>
              <a:rPr lang="fr-FR" b="1" dirty="0" err="1"/>
              <a:t>years</a:t>
            </a:r>
            <a:endParaRPr lang="fr-FR" b="1" dirty="0"/>
          </a:p>
        </p:txBody>
      </p:sp>
      <p:sp>
        <p:nvSpPr>
          <p:cNvPr id="3" name="Oval 11">
            <a:extLst>
              <a:ext uri="{FF2B5EF4-FFF2-40B4-BE49-F238E27FC236}">
                <a16:creationId xmlns:a16="http://schemas.microsoft.com/office/drawing/2014/main" id="{2B1E0AD8-51A9-BF99-6241-D17DC98C4EE8}"/>
              </a:ext>
            </a:extLst>
          </p:cNvPr>
          <p:cNvSpPr/>
          <p:nvPr/>
        </p:nvSpPr>
        <p:spPr>
          <a:xfrm rot="10854629" flipV="1">
            <a:off x="1337204" y="3710381"/>
            <a:ext cx="1222761" cy="564331"/>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fr-FR" sz="1400" dirty="0">
                <a:solidFill>
                  <a:srgbClr val="2D3E50"/>
                </a:solidFill>
                <a:latin typeface="FontAwesome" pitchFamily="2" charset="0"/>
              </a:rPr>
              <a:t>Carbon audit</a:t>
            </a:r>
          </a:p>
        </p:txBody>
      </p:sp>
    </p:spTree>
    <p:extLst>
      <p:ext uri="{BB962C8B-B14F-4D97-AF65-F5344CB8AC3E}">
        <p14:creationId xmlns:p14="http://schemas.microsoft.com/office/powerpoint/2010/main" val="171159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191745" cy="971900"/>
          </a:xfrm>
        </p:spPr>
        <p:txBody>
          <a:bodyPr>
            <a:normAutofit fontScale="90000"/>
          </a:bodyPr>
          <a:lstStyle/>
          <a:p>
            <a:r>
              <a:rPr lang="fr-FR" sz="3600" b="1" dirty="0">
                <a:solidFill>
                  <a:schemeClr val="bg1"/>
                </a:solidFill>
              </a:rPr>
              <a:t>A </a:t>
            </a:r>
            <a:r>
              <a:rPr lang="fr-FR" sz="3600" b="1" dirty="0" err="1">
                <a:solidFill>
                  <a:schemeClr val="bg1"/>
                </a:solidFill>
              </a:rPr>
              <a:t>common</a:t>
            </a:r>
            <a:r>
              <a:rPr lang="fr-FR" sz="3600" b="1" dirty="0">
                <a:solidFill>
                  <a:schemeClr val="bg1"/>
                </a:solidFill>
              </a:rPr>
              <a:t> MRV </a:t>
            </a:r>
            <a:r>
              <a:rPr lang="fr-FR" sz="3600" b="1" dirty="0" err="1">
                <a:solidFill>
                  <a:schemeClr val="bg1"/>
                </a:solidFill>
              </a:rPr>
              <a:t>framework</a:t>
            </a:r>
            <a:r>
              <a:rPr lang="fr-FR" sz="3600" b="1" dirty="0">
                <a:solidFill>
                  <a:schemeClr val="bg1"/>
                </a:solidFill>
              </a:rPr>
              <a:t> to </a:t>
            </a:r>
            <a:r>
              <a:rPr lang="fr-FR" sz="3600" b="1" dirty="0" err="1">
                <a:solidFill>
                  <a:schemeClr val="bg1"/>
                </a:solidFill>
              </a:rPr>
              <a:t>certify</a:t>
            </a:r>
            <a:r>
              <a:rPr lang="fr-FR" sz="3600" b="1" dirty="0">
                <a:solidFill>
                  <a:schemeClr val="bg1"/>
                </a:solidFill>
              </a:rPr>
              <a:t> </a:t>
            </a:r>
            <a:r>
              <a:rPr lang="fr-FR" sz="3600" b="1" dirty="0" err="1">
                <a:solidFill>
                  <a:schemeClr val="bg1"/>
                </a:solidFill>
              </a:rPr>
              <a:t>low</a:t>
            </a:r>
            <a:r>
              <a:rPr lang="fr-FR" sz="3600" b="1" dirty="0">
                <a:solidFill>
                  <a:schemeClr val="bg1"/>
                </a:solidFill>
              </a:rPr>
              <a:t> </a:t>
            </a:r>
            <a:r>
              <a:rPr lang="fr-FR" sz="3600" b="1" dirty="0" err="1">
                <a:solidFill>
                  <a:schemeClr val="bg1"/>
                </a:solidFill>
              </a:rPr>
              <a:t>carbon</a:t>
            </a:r>
            <a:r>
              <a:rPr lang="fr-FR" sz="3600" b="1" dirty="0">
                <a:solidFill>
                  <a:schemeClr val="bg1"/>
                </a:solidFill>
              </a:rPr>
              <a:t> </a:t>
            </a:r>
            <a:r>
              <a:rPr lang="fr-FR" sz="3600" b="1" dirty="0" err="1">
                <a:solidFill>
                  <a:schemeClr val="bg1"/>
                </a:solidFill>
              </a:rPr>
              <a:t>projects</a:t>
            </a:r>
            <a:r>
              <a:rPr lang="fr-FR" sz="3600" b="1" dirty="0">
                <a:solidFill>
                  <a:schemeClr val="bg1"/>
                </a:solidFill>
              </a:rPr>
              <a:t> on </a:t>
            </a:r>
            <a:r>
              <a:rPr lang="fr-FR" sz="3600" b="1" dirty="0" err="1">
                <a:solidFill>
                  <a:schemeClr val="bg1"/>
                </a:solidFill>
              </a:rPr>
              <a:t>European</a:t>
            </a:r>
            <a:r>
              <a:rPr lang="fr-FR" sz="3600" b="1" dirty="0">
                <a:solidFill>
                  <a:schemeClr val="bg1"/>
                </a:solidFill>
              </a:rPr>
              <a:t> </a:t>
            </a:r>
            <a:r>
              <a:rPr lang="fr-FR" sz="3600" b="1" dirty="0" err="1">
                <a:solidFill>
                  <a:schemeClr val="bg1"/>
                </a:solidFill>
              </a:rPr>
              <a:t>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27" name="Groupe 26">
            <a:extLst>
              <a:ext uri="{FF2B5EF4-FFF2-40B4-BE49-F238E27FC236}">
                <a16:creationId xmlns:a16="http://schemas.microsoft.com/office/drawing/2014/main" id="{01A8B677-C776-B581-C332-333E16FC435E}"/>
              </a:ext>
            </a:extLst>
          </p:cNvPr>
          <p:cNvGrpSpPr/>
          <p:nvPr/>
        </p:nvGrpSpPr>
        <p:grpSpPr>
          <a:xfrm>
            <a:off x="751924" y="2480341"/>
            <a:ext cx="9553589" cy="3728650"/>
            <a:chOff x="-725762" y="3518064"/>
            <a:chExt cx="7423823" cy="3709525"/>
          </a:xfrm>
        </p:grpSpPr>
        <p:graphicFrame>
          <p:nvGraphicFramePr>
            <p:cNvPr id="29" name="Diagram 7">
              <a:extLst>
                <a:ext uri="{FF2B5EF4-FFF2-40B4-BE49-F238E27FC236}">
                  <a16:creationId xmlns:a16="http://schemas.microsoft.com/office/drawing/2014/main" id="{8E1293F2-FC5A-FDAC-F2E3-5798954BD574}"/>
                </a:ext>
              </a:extLst>
            </p:cNvPr>
            <p:cNvGraphicFramePr/>
            <p:nvPr/>
          </p:nvGraphicFramePr>
          <p:xfrm>
            <a:off x="-142477" y="3518064"/>
            <a:ext cx="6840538" cy="14799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58" name="Straight Connector 9">
              <a:extLst>
                <a:ext uri="{FF2B5EF4-FFF2-40B4-BE49-F238E27FC236}">
                  <a16:creationId xmlns:a16="http://schemas.microsoft.com/office/drawing/2014/main" id="{AB1E2873-CEF6-026B-7C01-1F803B4CDEC4}"/>
                </a:ext>
              </a:extLst>
            </p:cNvPr>
            <p:cNvCxnSpPr>
              <a:cxnSpLocks/>
              <a:endCxn id="28" idx="3"/>
            </p:cNvCxnSpPr>
            <p:nvPr/>
          </p:nvCxnSpPr>
          <p:spPr>
            <a:xfrm flipV="1">
              <a:off x="-167557" y="4551035"/>
              <a:ext cx="491718" cy="510368"/>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29">
              <a:extLst>
                <a:ext uri="{FF2B5EF4-FFF2-40B4-BE49-F238E27FC236}">
                  <a16:creationId xmlns:a16="http://schemas.microsoft.com/office/drawing/2014/main" id="{D6DFC597-A589-4D8F-939E-2211217834E9}"/>
                </a:ext>
              </a:extLst>
            </p:cNvPr>
            <p:cNvGrpSpPr/>
            <p:nvPr/>
          </p:nvGrpSpPr>
          <p:grpSpPr>
            <a:xfrm>
              <a:off x="315024" y="4474938"/>
              <a:ext cx="668519" cy="1219611"/>
              <a:chOff x="1621803" y="3717031"/>
              <a:chExt cx="891359" cy="1626145"/>
            </a:xfrm>
          </p:grpSpPr>
          <p:cxnSp>
            <p:nvCxnSpPr>
              <p:cNvPr id="55" name="Straight Connector 30">
                <a:extLst>
                  <a:ext uri="{FF2B5EF4-FFF2-40B4-BE49-F238E27FC236}">
                    <a16:creationId xmlns:a16="http://schemas.microsoft.com/office/drawing/2014/main" id="{33CD0A7E-A877-6825-2D07-CDD3FB9D1B68}"/>
                  </a:ext>
                </a:extLst>
              </p:cNvPr>
              <p:cNvCxnSpPr>
                <a:stCxn id="56" idx="5"/>
                <a:endCxn id="57" idx="0"/>
              </p:cNvCxnSpPr>
              <p:nvPr/>
            </p:nvCxnSpPr>
            <p:spPr>
              <a:xfrm>
                <a:off x="1819723" y="3818495"/>
                <a:ext cx="247760" cy="633321"/>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6" name="Oval 31">
                <a:extLst>
                  <a:ext uri="{FF2B5EF4-FFF2-40B4-BE49-F238E27FC236}">
                    <a16:creationId xmlns:a16="http://schemas.microsoft.com/office/drawing/2014/main" id="{FCDCDF2F-8335-FFB6-626C-EF470429A911}"/>
                  </a:ext>
                </a:extLst>
              </p:cNvPr>
              <p:cNvSpPr/>
              <p:nvPr/>
            </p:nvSpPr>
            <p:spPr>
              <a:xfrm>
                <a:off x="1718259" y="3717031"/>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7" name="Oval 32">
                <a:extLst>
                  <a:ext uri="{FF2B5EF4-FFF2-40B4-BE49-F238E27FC236}">
                    <a16:creationId xmlns:a16="http://schemas.microsoft.com/office/drawing/2014/main" id="{45811733-9209-AA87-42DE-E3744649B120}"/>
                  </a:ext>
                </a:extLst>
              </p:cNvPr>
              <p:cNvSpPr/>
              <p:nvPr/>
            </p:nvSpPr>
            <p:spPr>
              <a:xfrm>
                <a:off x="1621803" y="4451816"/>
                <a:ext cx="891359" cy="89136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297FB8"/>
                  </a:solidFill>
                  <a:latin typeface="FontAwesome" pitchFamily="2" charset="0"/>
                </a:endParaRPr>
              </a:p>
            </p:txBody>
          </p:sp>
        </p:grpSp>
        <p:grpSp>
          <p:nvGrpSpPr>
            <p:cNvPr id="34" name="Group 41">
              <a:extLst>
                <a:ext uri="{FF2B5EF4-FFF2-40B4-BE49-F238E27FC236}">
                  <a16:creationId xmlns:a16="http://schemas.microsoft.com/office/drawing/2014/main" id="{4B23D5FF-7025-A94F-1835-0E2ECCDA6C2A}"/>
                </a:ext>
              </a:extLst>
            </p:cNvPr>
            <p:cNvGrpSpPr/>
            <p:nvPr/>
          </p:nvGrpSpPr>
          <p:grpSpPr>
            <a:xfrm>
              <a:off x="2573639" y="4430360"/>
              <a:ext cx="594065" cy="1022730"/>
              <a:chOff x="1818289" y="5577658"/>
              <a:chExt cx="792088" cy="1363640"/>
            </a:xfrm>
          </p:grpSpPr>
          <p:cxnSp>
            <p:nvCxnSpPr>
              <p:cNvPr id="49" name="Straight Connector 42">
                <a:extLst>
                  <a:ext uri="{FF2B5EF4-FFF2-40B4-BE49-F238E27FC236}">
                    <a16:creationId xmlns:a16="http://schemas.microsoft.com/office/drawing/2014/main" id="{6D3E4693-695E-884B-76B0-3FACD8686514}"/>
                  </a:ext>
                </a:extLst>
              </p:cNvPr>
              <p:cNvCxnSpPr/>
              <p:nvPr/>
            </p:nvCxnSpPr>
            <p:spPr>
              <a:xfrm>
                <a:off x="2214334" y="5577658"/>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0" name="Oval 43">
                <a:extLst>
                  <a:ext uri="{FF2B5EF4-FFF2-40B4-BE49-F238E27FC236}">
                    <a16:creationId xmlns:a16="http://schemas.microsoft.com/office/drawing/2014/main" id="{D447E3DC-C672-39E4-850F-2513BC269D0D}"/>
                  </a:ext>
                </a:extLst>
              </p:cNvPr>
              <p:cNvSpPr/>
              <p:nvPr/>
            </p:nvSpPr>
            <p:spPr>
              <a:xfrm>
                <a:off x="2155470" y="5577658"/>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1" name="Oval 44">
                <a:extLst>
                  <a:ext uri="{FF2B5EF4-FFF2-40B4-BE49-F238E27FC236}">
                    <a16:creationId xmlns:a16="http://schemas.microsoft.com/office/drawing/2014/main" id="{1B337457-1479-2271-774C-2F7EF8998CD8}"/>
                  </a:ext>
                </a:extLst>
              </p:cNvPr>
              <p:cNvSpPr/>
              <p:nvPr/>
            </p:nvSpPr>
            <p:spPr>
              <a:xfrm>
                <a:off x="1818289" y="6149210"/>
                <a:ext cx="792088" cy="792088"/>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F39C11"/>
                  </a:solidFill>
                  <a:latin typeface="FontAwesome" pitchFamily="2" charset="0"/>
                </a:endParaRPr>
              </a:p>
            </p:txBody>
          </p:sp>
        </p:grpSp>
        <p:sp>
          <p:nvSpPr>
            <p:cNvPr id="35" name="TextBox 45">
              <a:extLst>
                <a:ext uri="{FF2B5EF4-FFF2-40B4-BE49-F238E27FC236}">
                  <a16:creationId xmlns:a16="http://schemas.microsoft.com/office/drawing/2014/main" id="{266F8A1A-82EB-257F-2F2D-144A9B569893}"/>
                </a:ext>
              </a:extLst>
            </p:cNvPr>
            <p:cNvSpPr txBox="1"/>
            <p:nvPr/>
          </p:nvSpPr>
          <p:spPr>
            <a:xfrm>
              <a:off x="-725762" y="5648817"/>
              <a:ext cx="1049922" cy="826735"/>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Baseline scenario </a:t>
              </a:r>
              <a:r>
                <a:rPr lang="fr-FR" sz="1200" b="1" dirty="0">
                  <a:solidFill>
                    <a:srgbClr val="002060"/>
                  </a:solidFill>
                  <a:latin typeface="ITCAvantGardeStd-Md"/>
                  <a:ea typeface="Open Sans" panose="020B0606030504020204" pitchFamily="34" charset="0"/>
                  <a:cs typeface="Open Sans" panose="020B0606030504020204" pitchFamily="34" charset="0"/>
                </a:rPr>
                <a:t>= Carbon diagnostic </a:t>
              </a:r>
              <a:r>
                <a:rPr lang="fr-FR" sz="1200" b="1" dirty="0" err="1">
                  <a:solidFill>
                    <a:srgbClr val="002060"/>
                  </a:solidFill>
                  <a:latin typeface="ITCAvantGardeStd-Md"/>
                  <a:ea typeface="Open Sans" panose="020B0606030504020204" pitchFamily="34" charset="0"/>
                  <a:cs typeface="Open Sans" panose="020B0606030504020204" pitchFamily="34" charset="0"/>
                </a:rPr>
                <a:t>specific</a:t>
              </a:r>
              <a:r>
                <a:rPr lang="fr-FR" sz="1200" b="1" dirty="0">
                  <a:solidFill>
                    <a:srgbClr val="002060"/>
                  </a:solidFill>
                  <a:latin typeface="ITCAvantGardeStd-Md"/>
                  <a:ea typeface="Open Sans" panose="020B0606030504020204" pitchFamily="34" charset="0"/>
                  <a:cs typeface="Open Sans" panose="020B0606030504020204" pitchFamily="34" charset="0"/>
                </a:rPr>
                <a:t> to </a:t>
              </a:r>
              <a:r>
                <a:rPr lang="fr-FR" sz="1200" b="1" dirty="0" err="1">
                  <a:solidFill>
                    <a:srgbClr val="002060"/>
                  </a:solidFill>
                  <a:latin typeface="ITCAvantGardeStd-Md"/>
                  <a:ea typeface="Open Sans" panose="020B0606030504020204" pitchFamily="34" charset="0"/>
                  <a:cs typeface="Open Sans" panose="020B0606030504020204" pitchFamily="34" charset="0"/>
                </a:rPr>
                <a:t>each</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farm</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grpSp>
          <p:nvGrpSpPr>
            <p:cNvPr id="36" name="Group 48">
              <a:extLst>
                <a:ext uri="{FF2B5EF4-FFF2-40B4-BE49-F238E27FC236}">
                  <a16:creationId xmlns:a16="http://schemas.microsoft.com/office/drawing/2014/main" id="{E8C3534D-420B-3380-BB08-C4E78F4BFF3C}"/>
                </a:ext>
              </a:extLst>
            </p:cNvPr>
            <p:cNvGrpSpPr/>
            <p:nvPr/>
          </p:nvGrpSpPr>
          <p:grpSpPr>
            <a:xfrm>
              <a:off x="2380562" y="5479518"/>
              <a:ext cx="1884200" cy="698166"/>
              <a:chOff x="-240194" y="9672505"/>
              <a:chExt cx="1868314" cy="1222751"/>
            </a:xfrm>
          </p:grpSpPr>
          <p:sp>
            <p:nvSpPr>
              <p:cNvPr id="47" name="TextBox 49">
                <a:extLst>
                  <a:ext uri="{FF2B5EF4-FFF2-40B4-BE49-F238E27FC236}">
                    <a16:creationId xmlns:a16="http://schemas.microsoft.com/office/drawing/2014/main" id="{F6ABF7B2-D174-BC9B-CB0B-B4EFE5D75209}"/>
                  </a:ext>
                </a:extLst>
              </p:cNvPr>
              <p:cNvSpPr txBox="1"/>
              <p:nvPr/>
            </p:nvSpPr>
            <p:spPr>
              <a:xfrm>
                <a:off x="-210718" y="9672505"/>
                <a:ext cx="955410" cy="482641"/>
              </a:xfrm>
              <a:prstGeom prst="rect">
                <a:avLst/>
              </a:prstGeom>
              <a:noFill/>
            </p:spPr>
            <p:txBody>
              <a:bodyPr wrap="none" rtlCol="0">
                <a:spAutoFit/>
              </a:bodyPr>
              <a:lstStyle/>
              <a:p>
                <a:r>
                  <a:rPr lang="fr-FR" sz="1200" b="1" dirty="0" err="1">
                    <a:solidFill>
                      <a:srgbClr val="FF0000"/>
                    </a:solidFill>
                    <a:latin typeface="ITCAvantGardeStd-Md"/>
                    <a:ea typeface="Open Sans" panose="020B0606030504020204" pitchFamily="34" charset="0"/>
                    <a:cs typeface="Open Sans" panose="020B0606030504020204" pitchFamily="34" charset="0"/>
                  </a:rPr>
                  <a:t>Midterm</a:t>
                </a:r>
                <a:r>
                  <a:rPr lang="fr-FR" sz="1200" b="1" dirty="0">
                    <a:solidFill>
                      <a:srgbClr val="FF0000"/>
                    </a:solidFill>
                    <a:latin typeface="ITCAvantGardeStd-Md"/>
                    <a:ea typeface="Open Sans" panose="020B0606030504020204" pitchFamily="34" charset="0"/>
                    <a:cs typeface="Open Sans" panose="020B0606030504020204" pitchFamily="34" charset="0"/>
                  </a:rPr>
                  <a:t> control</a:t>
                </a:r>
              </a:p>
            </p:txBody>
          </p:sp>
          <p:sp>
            <p:nvSpPr>
              <p:cNvPr id="48" name="TextBox 50">
                <a:extLst>
                  <a:ext uri="{FF2B5EF4-FFF2-40B4-BE49-F238E27FC236}">
                    <a16:creationId xmlns:a16="http://schemas.microsoft.com/office/drawing/2014/main" id="{4A48B8EA-9B9C-1EBC-D593-F2992E072B79}"/>
                  </a:ext>
                </a:extLst>
              </p:cNvPr>
              <p:cNvSpPr txBox="1"/>
              <p:nvPr/>
            </p:nvSpPr>
            <p:spPr>
              <a:xfrm>
                <a:off x="-240194" y="10090855"/>
                <a:ext cx="1868314" cy="804401"/>
              </a:xfrm>
              <a:prstGeom prst="rect">
                <a:avLst/>
              </a:prstGeom>
              <a:noFill/>
            </p:spPr>
            <p:txBody>
              <a:bodyPr wrap="square" rtlCol="0">
                <a:spAutoFit/>
              </a:bodyPr>
              <a:lstStyle/>
              <a:p>
                <a:pPr algn="just"/>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practices put in place</a:t>
                </a:r>
              </a:p>
            </p:txBody>
          </p:sp>
        </p:grpSp>
        <p:pic>
          <p:nvPicPr>
            <p:cNvPr id="39" name="Image 38">
              <a:extLst>
                <a:ext uri="{FF2B5EF4-FFF2-40B4-BE49-F238E27FC236}">
                  <a16:creationId xmlns:a16="http://schemas.microsoft.com/office/drawing/2014/main" id="{11991E17-6C03-EB7D-3405-6E79AE7D8D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7807" y="5077223"/>
              <a:ext cx="532270" cy="532270"/>
            </a:xfrm>
            <a:prstGeom prst="rect">
              <a:avLst/>
            </a:prstGeom>
          </p:spPr>
        </p:pic>
        <p:grpSp>
          <p:nvGrpSpPr>
            <p:cNvPr id="40" name="Group 48">
              <a:extLst>
                <a:ext uri="{FF2B5EF4-FFF2-40B4-BE49-F238E27FC236}">
                  <a16:creationId xmlns:a16="http://schemas.microsoft.com/office/drawing/2014/main" id="{5A063211-E761-A09D-336A-89F05CBBBE99}"/>
                </a:ext>
              </a:extLst>
            </p:cNvPr>
            <p:cNvGrpSpPr/>
            <p:nvPr/>
          </p:nvGrpSpPr>
          <p:grpSpPr>
            <a:xfrm>
              <a:off x="565256" y="5653388"/>
              <a:ext cx="1157453" cy="1574201"/>
              <a:chOff x="840961" y="6583432"/>
              <a:chExt cx="1147694" cy="2757020"/>
            </a:xfrm>
          </p:grpSpPr>
          <p:sp>
            <p:nvSpPr>
              <p:cNvPr id="43" name="TextBox 49">
                <a:extLst>
                  <a:ext uri="{FF2B5EF4-FFF2-40B4-BE49-F238E27FC236}">
                    <a16:creationId xmlns:a16="http://schemas.microsoft.com/office/drawing/2014/main" id="{1CC12683-4DC8-934E-E817-67DCB35D80DC}"/>
                  </a:ext>
                </a:extLst>
              </p:cNvPr>
              <p:cNvSpPr txBox="1"/>
              <p:nvPr/>
            </p:nvSpPr>
            <p:spPr>
              <a:xfrm>
                <a:off x="840961" y="6583432"/>
                <a:ext cx="1147694" cy="1126163"/>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Carbon plan </a:t>
                </a:r>
                <a:r>
                  <a:rPr lang="fr-FR" sz="1200" b="1" dirty="0">
                    <a:solidFill>
                      <a:srgbClr val="002060"/>
                    </a:solidFill>
                    <a:latin typeface="ITCAvantGardeStd-Md"/>
                    <a:ea typeface="Open Sans" panose="020B0606030504020204" pitchFamily="34" charset="0"/>
                    <a:cs typeface="Open Sans" panose="020B0606030504020204" pitchFamily="34" charset="0"/>
                  </a:rPr>
                  <a:t>and</a:t>
                </a:r>
              </a:p>
              <a:p>
                <a:r>
                  <a:rPr lang="fr-FR" sz="1200" b="1" dirty="0">
                    <a:solidFill>
                      <a:srgbClr val="002060"/>
                    </a:solidFill>
                    <a:latin typeface="ITCAvantGardeStd-Md"/>
                    <a:ea typeface="Open Sans" panose="020B0606030504020204" pitchFamily="34" charset="0"/>
                    <a:cs typeface="Open Sans" panose="020B0606030504020204" pitchFamily="34" charset="0"/>
                  </a:rPr>
                  <a:t>simulation to </a:t>
                </a:r>
                <a:r>
                  <a:rPr lang="fr-FR" sz="1200" b="1" dirty="0" err="1">
                    <a:solidFill>
                      <a:srgbClr val="002060"/>
                    </a:solidFill>
                    <a:latin typeface="ITCAvantGardeStd-Md"/>
                    <a:ea typeface="Open Sans" panose="020B0606030504020204" pitchFamily="34" charset="0"/>
                    <a:cs typeface="Open Sans" panose="020B0606030504020204" pitchFamily="34" charset="0"/>
                  </a:rPr>
                  <a:t>assess</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gain</a:t>
                </a:r>
              </a:p>
            </p:txBody>
          </p:sp>
          <p:sp>
            <p:nvSpPr>
              <p:cNvPr id="44" name="TextBox 50">
                <a:extLst>
                  <a:ext uri="{FF2B5EF4-FFF2-40B4-BE49-F238E27FC236}">
                    <a16:creationId xmlns:a16="http://schemas.microsoft.com/office/drawing/2014/main" id="{9DC19D8E-E2E7-6043-6DB4-F7BA978D00CF}"/>
                  </a:ext>
                </a:extLst>
              </p:cNvPr>
              <p:cNvSpPr txBox="1"/>
              <p:nvPr/>
            </p:nvSpPr>
            <p:spPr>
              <a:xfrm>
                <a:off x="848448" y="7570768"/>
                <a:ext cx="1092980" cy="1769684"/>
              </a:xfrm>
              <a:prstGeom prst="rect">
                <a:avLst/>
              </a:prstGeom>
              <a:noFill/>
            </p:spPr>
            <p:txBody>
              <a:bodyPr wrap="square" rtlCol="0">
                <a:spAutoFit/>
              </a:bodyPr>
              <a:lstStyle/>
              <a:p>
                <a:r>
                  <a:rPr lang="fr-FR" sz="1200" dirty="0">
                    <a:solidFill>
                      <a:srgbClr val="7E8C8D"/>
                    </a:solidFill>
                    <a:latin typeface="ITCAvantGardeStd-Md"/>
                    <a:ea typeface="Open Sans" panose="020B0606030504020204" pitchFamily="34" charset="0"/>
                    <a:cs typeface="Open Sans" panose="020B0606030504020204" pitchFamily="34" charset="0"/>
                  </a:rPr>
                  <a:t>Building of an action plan, </a:t>
                </a:r>
                <a:r>
                  <a:rPr lang="fr-FR" sz="1200" dirty="0" err="1">
                    <a:solidFill>
                      <a:srgbClr val="7E8C8D"/>
                    </a:solidFill>
                    <a:latin typeface="ITCAvantGardeStd-Md"/>
                    <a:ea typeface="Open Sans" panose="020B0606030504020204" pitchFamily="34" charset="0"/>
                    <a:cs typeface="Open Sans" panose="020B0606030504020204" pitchFamily="34" charset="0"/>
                  </a:rPr>
                  <a:t>choice</a:t>
                </a:r>
                <a:r>
                  <a:rPr lang="fr-FR" sz="1200" dirty="0">
                    <a:solidFill>
                      <a:srgbClr val="7E8C8D"/>
                    </a:solidFill>
                    <a:latin typeface="ITCAvantGardeStd-Md"/>
                    <a:ea typeface="Open Sans" panose="020B0606030504020204" pitchFamily="34" charset="0"/>
                    <a:cs typeface="Open Sans" panose="020B0606030504020204" pitchFamily="34" charset="0"/>
                  </a:rPr>
                  <a:t> of practices, objectives and </a:t>
                </a:r>
                <a:r>
                  <a:rPr lang="fr-FR" sz="1200" dirty="0" err="1">
                    <a:solidFill>
                      <a:srgbClr val="7E8C8D"/>
                    </a:solidFill>
                    <a:latin typeface="ITCAvantGardeStd-Md"/>
                    <a:ea typeface="Open Sans" panose="020B0606030504020204" pitchFamily="34" charset="0"/>
                    <a:cs typeface="Open Sans" panose="020B0606030504020204" pitchFamily="34" charset="0"/>
                  </a:rPr>
                  <a:t>carbon</a:t>
                </a:r>
                <a:r>
                  <a:rPr lang="fr-FR" sz="1200" dirty="0">
                    <a:solidFill>
                      <a:srgbClr val="7E8C8D"/>
                    </a:solidFill>
                    <a:latin typeface="ITCAvantGardeStd-Md"/>
                    <a:ea typeface="Open Sans" panose="020B0606030504020204" pitchFamily="34" charset="0"/>
                    <a:cs typeface="Open Sans" panose="020B0606030504020204" pitchFamily="34" charset="0"/>
                  </a:rPr>
                  <a:t> gains</a:t>
                </a:r>
              </a:p>
            </p:txBody>
          </p:sp>
        </p:grpSp>
        <p:pic>
          <p:nvPicPr>
            <p:cNvPr id="42" name="Image 41">
              <a:extLst>
                <a:ext uri="{FF2B5EF4-FFF2-40B4-BE49-F238E27FC236}">
                  <a16:creationId xmlns:a16="http://schemas.microsoft.com/office/drawing/2014/main" id="{E9F5C830-15DC-D804-BD3C-84671534065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54673" y="4921054"/>
              <a:ext cx="432000" cy="432000"/>
            </a:xfrm>
            <a:prstGeom prst="rect">
              <a:avLst/>
            </a:prstGeom>
          </p:spPr>
        </p:pic>
      </p:grpSp>
      <p:sp>
        <p:nvSpPr>
          <p:cNvPr id="28" name="Oval 31">
            <a:extLst>
              <a:ext uri="{FF2B5EF4-FFF2-40B4-BE49-F238E27FC236}">
                <a16:creationId xmlns:a16="http://schemas.microsoft.com/office/drawing/2014/main" id="{27012A87-50E5-11B8-67EB-C5D691FC5B2D}"/>
              </a:ext>
            </a:extLst>
          </p:cNvPr>
          <p:cNvSpPr/>
          <p:nvPr/>
        </p:nvSpPr>
        <p:spPr>
          <a:xfrm>
            <a:off x="2097689" y="3442147"/>
            <a:ext cx="114731" cy="89614"/>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16" name="ZoneTexte 15">
            <a:extLst>
              <a:ext uri="{FF2B5EF4-FFF2-40B4-BE49-F238E27FC236}">
                <a16:creationId xmlns:a16="http://schemas.microsoft.com/office/drawing/2014/main" id="{7F8FF1D5-9DBA-DDF5-6267-3B36CCF9AD72}"/>
              </a:ext>
            </a:extLst>
          </p:cNvPr>
          <p:cNvSpPr txBox="1"/>
          <p:nvPr/>
        </p:nvSpPr>
        <p:spPr>
          <a:xfrm>
            <a:off x="2799730" y="1380130"/>
            <a:ext cx="7505783" cy="433028"/>
          </a:xfrm>
          <a:prstGeom prst="rect">
            <a:avLst/>
          </a:prstGeom>
          <a:noFill/>
        </p:spPr>
        <p:txBody>
          <a:bodyPr wrap="none" rtlCol="0">
            <a:spAutoFit/>
          </a:bodyPr>
          <a:lstStyle/>
          <a:p>
            <a:r>
              <a:rPr lang="fr-FR" b="1" dirty="0"/>
              <a:t>Maximum duration: 5 </a:t>
            </a:r>
            <a:r>
              <a:rPr lang="fr-FR" b="1" dirty="0" err="1"/>
              <a:t>years</a:t>
            </a:r>
            <a:r>
              <a:rPr lang="fr-FR" b="1" dirty="0"/>
              <a:t>, revolving </a:t>
            </a:r>
            <a:r>
              <a:rPr lang="fr-FR" b="1" dirty="0" err="1"/>
              <a:t>project</a:t>
            </a:r>
            <a:r>
              <a:rPr lang="fr-FR" b="1" dirty="0"/>
              <a:t> for 5 </a:t>
            </a:r>
            <a:r>
              <a:rPr lang="fr-FR" b="1" dirty="0" err="1"/>
              <a:t>years</a:t>
            </a:r>
            <a:endParaRPr lang="fr-FR" b="1" dirty="0"/>
          </a:p>
        </p:txBody>
      </p:sp>
      <p:sp>
        <p:nvSpPr>
          <p:cNvPr id="60" name="TextBox 45">
            <a:extLst>
              <a:ext uri="{FF2B5EF4-FFF2-40B4-BE49-F238E27FC236}">
                <a16:creationId xmlns:a16="http://schemas.microsoft.com/office/drawing/2014/main" id="{3F1A9FD4-F8B1-8104-CC2D-503E2264C9A5}"/>
              </a:ext>
            </a:extLst>
          </p:cNvPr>
          <p:cNvSpPr txBox="1"/>
          <p:nvPr/>
        </p:nvSpPr>
        <p:spPr>
          <a:xfrm>
            <a:off x="3781467" y="2174386"/>
            <a:ext cx="1209083" cy="276999"/>
          </a:xfrm>
          <a:prstGeom prst="rect">
            <a:avLst/>
          </a:prstGeom>
          <a:noFill/>
        </p:spPr>
        <p:txBody>
          <a:bodyPr wrap="square" rtlCol="0">
            <a:spAutoFit/>
          </a:bodyPr>
          <a:lstStyle/>
          <a:p>
            <a:pPr algn="ctr"/>
            <a:r>
              <a:rPr lang="fr-FR" sz="1200" b="1" dirty="0" err="1">
                <a:solidFill>
                  <a:srgbClr val="FF0000"/>
                </a:solidFill>
                <a:latin typeface="ITCAvantGardeStd-Md"/>
                <a:ea typeface="Open Sans" panose="020B0606030504020204" pitchFamily="34" charset="0"/>
                <a:cs typeface="Open Sans" panose="020B0606030504020204" pitchFamily="34" charset="0"/>
              </a:rPr>
              <a:t>Technical</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visit</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cxnSp>
        <p:nvCxnSpPr>
          <p:cNvPr id="61" name="Straight Connector 38">
            <a:extLst>
              <a:ext uri="{FF2B5EF4-FFF2-40B4-BE49-F238E27FC236}">
                <a16:creationId xmlns:a16="http://schemas.microsoft.com/office/drawing/2014/main" id="{4FF88510-8F6E-A196-DB86-E65BC4447C53}"/>
              </a:ext>
            </a:extLst>
          </p:cNvPr>
          <p:cNvCxnSpPr>
            <a:cxnSpLocks/>
            <a:stCxn id="60" idx="2"/>
            <a:endCxn id="67" idx="7"/>
          </p:cNvCxnSpPr>
          <p:nvPr/>
        </p:nvCxnSpPr>
        <p:spPr>
          <a:xfrm flipH="1">
            <a:off x="4180294" y="2451385"/>
            <a:ext cx="205715" cy="608584"/>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2" name="TextBox 45">
            <a:extLst>
              <a:ext uri="{FF2B5EF4-FFF2-40B4-BE49-F238E27FC236}">
                <a16:creationId xmlns:a16="http://schemas.microsoft.com/office/drawing/2014/main" id="{F50A5B5D-C94A-C540-4DAB-18A83CF73788}"/>
              </a:ext>
            </a:extLst>
          </p:cNvPr>
          <p:cNvSpPr txBox="1"/>
          <p:nvPr/>
        </p:nvSpPr>
        <p:spPr>
          <a:xfrm>
            <a:off x="5947890" y="2173725"/>
            <a:ext cx="1209083" cy="276999"/>
          </a:xfrm>
          <a:prstGeom prst="rect">
            <a:avLst/>
          </a:prstGeom>
          <a:noFill/>
        </p:spPr>
        <p:txBody>
          <a:bodyPr wrap="square" rtlCol="0">
            <a:spAutoFit/>
          </a:bodyPr>
          <a:lstStyle/>
          <a:p>
            <a:pPr algn="ctr"/>
            <a:r>
              <a:rPr lang="fr-FR" sz="1200" b="1" dirty="0" err="1">
                <a:solidFill>
                  <a:srgbClr val="FF0000"/>
                </a:solidFill>
                <a:latin typeface="ITCAvantGardeStd-Md"/>
                <a:ea typeface="Open Sans" panose="020B0606030504020204" pitchFamily="34" charset="0"/>
                <a:cs typeface="Open Sans" panose="020B0606030504020204" pitchFamily="34" charset="0"/>
              </a:rPr>
              <a:t>Technical</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visit</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cxnSp>
        <p:nvCxnSpPr>
          <p:cNvPr id="63" name="Straight Connector 38">
            <a:extLst>
              <a:ext uri="{FF2B5EF4-FFF2-40B4-BE49-F238E27FC236}">
                <a16:creationId xmlns:a16="http://schemas.microsoft.com/office/drawing/2014/main" id="{FBD26D26-673C-1A5F-C5FF-B7F2ADE25BBB}"/>
              </a:ext>
            </a:extLst>
          </p:cNvPr>
          <p:cNvCxnSpPr>
            <a:cxnSpLocks/>
            <a:stCxn id="62" idx="2"/>
            <a:endCxn id="68" idx="6"/>
          </p:cNvCxnSpPr>
          <p:nvPr/>
        </p:nvCxnSpPr>
        <p:spPr>
          <a:xfrm>
            <a:off x="6552432" y="2450724"/>
            <a:ext cx="497702" cy="63777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E73D496B-3CFF-73B4-E619-5878870EE64C}"/>
              </a:ext>
            </a:extLst>
          </p:cNvPr>
          <p:cNvSpPr/>
          <p:nvPr/>
        </p:nvSpPr>
        <p:spPr>
          <a:xfrm>
            <a:off x="4072936" y="3042330"/>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8" name="Ellipse 67">
            <a:extLst>
              <a:ext uri="{FF2B5EF4-FFF2-40B4-BE49-F238E27FC236}">
                <a16:creationId xmlns:a16="http://schemas.microsoft.com/office/drawing/2014/main" id="{C44010F0-57AF-C7FC-E4C5-A55DC5F3CCF7}"/>
              </a:ext>
            </a:extLst>
          </p:cNvPr>
          <p:cNvSpPr/>
          <p:nvPr/>
        </p:nvSpPr>
        <p:spPr>
          <a:xfrm>
            <a:off x="6924356" y="3028272"/>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4" name="Oval 11">
            <a:extLst>
              <a:ext uri="{FF2B5EF4-FFF2-40B4-BE49-F238E27FC236}">
                <a16:creationId xmlns:a16="http://schemas.microsoft.com/office/drawing/2014/main" id="{C0A1070A-C1EA-CEEC-8DDC-DB943C0608C4}"/>
              </a:ext>
            </a:extLst>
          </p:cNvPr>
          <p:cNvSpPr/>
          <p:nvPr/>
        </p:nvSpPr>
        <p:spPr>
          <a:xfrm rot="10854629" flipV="1">
            <a:off x="858888" y="3998001"/>
            <a:ext cx="1222761" cy="564331"/>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fr-FR" sz="1400" dirty="0">
                <a:solidFill>
                  <a:srgbClr val="2D3E50"/>
                </a:solidFill>
                <a:latin typeface="FontAwesome" pitchFamily="2" charset="0"/>
              </a:rPr>
              <a:t>Carbon audit</a:t>
            </a:r>
          </a:p>
        </p:txBody>
      </p:sp>
    </p:spTree>
    <p:extLst>
      <p:ext uri="{BB962C8B-B14F-4D97-AF65-F5344CB8AC3E}">
        <p14:creationId xmlns:p14="http://schemas.microsoft.com/office/powerpoint/2010/main" val="1369512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191745" cy="971900"/>
          </a:xfrm>
        </p:spPr>
        <p:txBody>
          <a:bodyPr>
            <a:normAutofit fontScale="90000"/>
          </a:bodyPr>
          <a:lstStyle/>
          <a:p>
            <a:r>
              <a:rPr lang="fr-FR" sz="3600" b="1" dirty="0">
                <a:solidFill>
                  <a:schemeClr val="bg1"/>
                </a:solidFill>
              </a:rPr>
              <a:t>A </a:t>
            </a:r>
            <a:r>
              <a:rPr lang="fr-FR" sz="3600" b="1" dirty="0" err="1">
                <a:solidFill>
                  <a:schemeClr val="bg1"/>
                </a:solidFill>
              </a:rPr>
              <a:t>common</a:t>
            </a:r>
            <a:r>
              <a:rPr lang="fr-FR" sz="3600" b="1" dirty="0">
                <a:solidFill>
                  <a:schemeClr val="bg1"/>
                </a:solidFill>
              </a:rPr>
              <a:t> MRV </a:t>
            </a:r>
            <a:r>
              <a:rPr lang="fr-FR" sz="3600" b="1" dirty="0" err="1">
                <a:solidFill>
                  <a:schemeClr val="bg1"/>
                </a:solidFill>
              </a:rPr>
              <a:t>framework</a:t>
            </a:r>
            <a:r>
              <a:rPr lang="fr-FR" sz="3600" b="1" dirty="0">
                <a:solidFill>
                  <a:schemeClr val="bg1"/>
                </a:solidFill>
              </a:rPr>
              <a:t> to </a:t>
            </a:r>
            <a:r>
              <a:rPr lang="fr-FR" sz="3600" b="1" dirty="0" err="1">
                <a:solidFill>
                  <a:schemeClr val="bg1"/>
                </a:solidFill>
              </a:rPr>
              <a:t>certify</a:t>
            </a:r>
            <a:r>
              <a:rPr lang="fr-FR" sz="3600" b="1" dirty="0">
                <a:solidFill>
                  <a:schemeClr val="bg1"/>
                </a:solidFill>
              </a:rPr>
              <a:t> </a:t>
            </a:r>
            <a:r>
              <a:rPr lang="fr-FR" sz="3600" b="1" dirty="0" err="1">
                <a:solidFill>
                  <a:schemeClr val="bg1"/>
                </a:solidFill>
              </a:rPr>
              <a:t>low</a:t>
            </a:r>
            <a:r>
              <a:rPr lang="fr-FR" sz="3600" b="1" dirty="0">
                <a:solidFill>
                  <a:schemeClr val="bg1"/>
                </a:solidFill>
              </a:rPr>
              <a:t> </a:t>
            </a:r>
            <a:r>
              <a:rPr lang="fr-FR" sz="3600" b="1" dirty="0" err="1">
                <a:solidFill>
                  <a:schemeClr val="bg1"/>
                </a:solidFill>
              </a:rPr>
              <a:t>carbon</a:t>
            </a:r>
            <a:r>
              <a:rPr lang="fr-FR" sz="3600" b="1" dirty="0">
                <a:solidFill>
                  <a:schemeClr val="bg1"/>
                </a:solidFill>
              </a:rPr>
              <a:t> </a:t>
            </a:r>
            <a:r>
              <a:rPr lang="fr-FR" sz="3600" b="1" dirty="0" err="1">
                <a:solidFill>
                  <a:schemeClr val="bg1"/>
                </a:solidFill>
              </a:rPr>
              <a:t>projects</a:t>
            </a:r>
            <a:r>
              <a:rPr lang="fr-FR" sz="3600" b="1" dirty="0">
                <a:solidFill>
                  <a:schemeClr val="bg1"/>
                </a:solidFill>
              </a:rPr>
              <a:t> on </a:t>
            </a:r>
            <a:r>
              <a:rPr lang="fr-FR" sz="3600" b="1" dirty="0" err="1">
                <a:solidFill>
                  <a:schemeClr val="bg1"/>
                </a:solidFill>
              </a:rPr>
              <a:t>European</a:t>
            </a:r>
            <a:r>
              <a:rPr lang="fr-FR" sz="3600" b="1" dirty="0">
                <a:solidFill>
                  <a:schemeClr val="bg1"/>
                </a:solidFill>
              </a:rPr>
              <a:t> </a:t>
            </a:r>
            <a:r>
              <a:rPr lang="fr-FR" sz="3600" b="1" dirty="0" err="1">
                <a:solidFill>
                  <a:schemeClr val="bg1"/>
                </a:solidFill>
              </a:rPr>
              <a:t>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14" name="Groupe 13">
            <a:extLst>
              <a:ext uri="{FF2B5EF4-FFF2-40B4-BE49-F238E27FC236}">
                <a16:creationId xmlns:a16="http://schemas.microsoft.com/office/drawing/2014/main" id="{0FEB78FB-5B50-7630-E03C-AB6991B07964}"/>
              </a:ext>
            </a:extLst>
          </p:cNvPr>
          <p:cNvGrpSpPr/>
          <p:nvPr/>
        </p:nvGrpSpPr>
        <p:grpSpPr>
          <a:xfrm>
            <a:off x="737461" y="1377356"/>
            <a:ext cx="9553589" cy="4828021"/>
            <a:chOff x="2127103" y="1881533"/>
            <a:chExt cx="7127191" cy="4117848"/>
          </a:xfrm>
        </p:grpSpPr>
        <p:grpSp>
          <p:nvGrpSpPr>
            <p:cNvPr id="15" name="Groupe 14">
              <a:extLst>
                <a:ext uri="{FF2B5EF4-FFF2-40B4-BE49-F238E27FC236}">
                  <a16:creationId xmlns:a16="http://schemas.microsoft.com/office/drawing/2014/main" id="{90F4ACB2-93DA-2BA6-B3CB-F403C51C62C7}"/>
                </a:ext>
              </a:extLst>
            </p:cNvPr>
            <p:cNvGrpSpPr/>
            <p:nvPr/>
          </p:nvGrpSpPr>
          <p:grpSpPr>
            <a:xfrm>
              <a:off x="2127103" y="2819193"/>
              <a:ext cx="7127191" cy="3180188"/>
              <a:chOff x="-725762" y="2948708"/>
              <a:chExt cx="7423823" cy="3709525"/>
            </a:xfrm>
          </p:grpSpPr>
          <p:grpSp>
            <p:nvGrpSpPr>
              <p:cNvPr id="27" name="Groupe 26">
                <a:extLst>
                  <a:ext uri="{FF2B5EF4-FFF2-40B4-BE49-F238E27FC236}">
                    <a16:creationId xmlns:a16="http://schemas.microsoft.com/office/drawing/2014/main" id="{01A8B677-C776-B581-C332-333E16FC435E}"/>
                  </a:ext>
                </a:extLst>
              </p:cNvPr>
              <p:cNvGrpSpPr/>
              <p:nvPr/>
            </p:nvGrpSpPr>
            <p:grpSpPr>
              <a:xfrm>
                <a:off x="-725762" y="2948708"/>
                <a:ext cx="7423823" cy="3709525"/>
                <a:chOff x="-725762" y="3518064"/>
                <a:chExt cx="7423823" cy="3709525"/>
              </a:xfrm>
            </p:grpSpPr>
            <p:graphicFrame>
              <p:nvGraphicFramePr>
                <p:cNvPr id="29" name="Diagram 7">
                  <a:extLst>
                    <a:ext uri="{FF2B5EF4-FFF2-40B4-BE49-F238E27FC236}">
                      <a16:creationId xmlns:a16="http://schemas.microsoft.com/office/drawing/2014/main" id="{8E1293F2-FC5A-FDAC-F2E3-5798954BD574}"/>
                    </a:ext>
                  </a:extLst>
                </p:cNvPr>
                <p:cNvGraphicFramePr/>
                <p:nvPr/>
              </p:nvGraphicFramePr>
              <p:xfrm>
                <a:off x="-142477" y="3518064"/>
                <a:ext cx="6840538" cy="14799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58" name="Straight Connector 9">
                  <a:extLst>
                    <a:ext uri="{FF2B5EF4-FFF2-40B4-BE49-F238E27FC236}">
                      <a16:creationId xmlns:a16="http://schemas.microsoft.com/office/drawing/2014/main" id="{AB1E2873-CEF6-026B-7C01-1F803B4CDEC4}"/>
                    </a:ext>
                  </a:extLst>
                </p:cNvPr>
                <p:cNvCxnSpPr>
                  <a:cxnSpLocks/>
                  <a:endCxn id="28" idx="3"/>
                </p:cNvCxnSpPr>
                <p:nvPr/>
              </p:nvCxnSpPr>
              <p:spPr>
                <a:xfrm flipV="1">
                  <a:off x="-167557" y="4551035"/>
                  <a:ext cx="491718" cy="510368"/>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29">
                  <a:extLst>
                    <a:ext uri="{FF2B5EF4-FFF2-40B4-BE49-F238E27FC236}">
                      <a16:creationId xmlns:a16="http://schemas.microsoft.com/office/drawing/2014/main" id="{D6DFC597-A589-4D8F-939E-2211217834E9}"/>
                    </a:ext>
                  </a:extLst>
                </p:cNvPr>
                <p:cNvGrpSpPr/>
                <p:nvPr/>
              </p:nvGrpSpPr>
              <p:grpSpPr>
                <a:xfrm>
                  <a:off x="315024" y="4474938"/>
                  <a:ext cx="668519" cy="1219611"/>
                  <a:chOff x="1621803" y="3717031"/>
                  <a:chExt cx="891359" cy="1626145"/>
                </a:xfrm>
              </p:grpSpPr>
              <p:cxnSp>
                <p:nvCxnSpPr>
                  <p:cNvPr id="55" name="Straight Connector 30">
                    <a:extLst>
                      <a:ext uri="{FF2B5EF4-FFF2-40B4-BE49-F238E27FC236}">
                        <a16:creationId xmlns:a16="http://schemas.microsoft.com/office/drawing/2014/main" id="{33CD0A7E-A877-6825-2D07-CDD3FB9D1B68}"/>
                      </a:ext>
                    </a:extLst>
                  </p:cNvPr>
                  <p:cNvCxnSpPr>
                    <a:stCxn id="56" idx="5"/>
                    <a:endCxn id="57" idx="0"/>
                  </p:cNvCxnSpPr>
                  <p:nvPr/>
                </p:nvCxnSpPr>
                <p:spPr>
                  <a:xfrm>
                    <a:off x="1819723" y="3818495"/>
                    <a:ext cx="247760" cy="633321"/>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6" name="Oval 31">
                    <a:extLst>
                      <a:ext uri="{FF2B5EF4-FFF2-40B4-BE49-F238E27FC236}">
                        <a16:creationId xmlns:a16="http://schemas.microsoft.com/office/drawing/2014/main" id="{FCDCDF2F-8335-FFB6-626C-EF470429A911}"/>
                      </a:ext>
                    </a:extLst>
                  </p:cNvPr>
                  <p:cNvSpPr/>
                  <p:nvPr/>
                </p:nvSpPr>
                <p:spPr>
                  <a:xfrm>
                    <a:off x="1718259" y="3717031"/>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7" name="Oval 32">
                    <a:extLst>
                      <a:ext uri="{FF2B5EF4-FFF2-40B4-BE49-F238E27FC236}">
                        <a16:creationId xmlns:a16="http://schemas.microsoft.com/office/drawing/2014/main" id="{45811733-9209-AA87-42DE-E3744649B120}"/>
                      </a:ext>
                    </a:extLst>
                  </p:cNvPr>
                  <p:cNvSpPr/>
                  <p:nvPr/>
                </p:nvSpPr>
                <p:spPr>
                  <a:xfrm>
                    <a:off x="1621803" y="4451816"/>
                    <a:ext cx="891359" cy="89136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297FB8"/>
                      </a:solidFill>
                      <a:latin typeface="FontAwesome" pitchFamily="2" charset="0"/>
                    </a:endParaRPr>
                  </a:p>
                </p:txBody>
              </p:sp>
            </p:grpSp>
            <p:grpSp>
              <p:nvGrpSpPr>
                <p:cNvPr id="33" name="Group 37">
                  <a:extLst>
                    <a:ext uri="{FF2B5EF4-FFF2-40B4-BE49-F238E27FC236}">
                      <a16:creationId xmlns:a16="http://schemas.microsoft.com/office/drawing/2014/main" id="{40A8411F-20EE-35A5-6BC8-96927DD6EB1B}"/>
                    </a:ext>
                  </a:extLst>
                </p:cNvPr>
                <p:cNvGrpSpPr/>
                <p:nvPr/>
              </p:nvGrpSpPr>
              <p:grpSpPr>
                <a:xfrm>
                  <a:off x="5242415" y="4477916"/>
                  <a:ext cx="956817" cy="1065438"/>
                  <a:chOff x="573926" y="3690792"/>
                  <a:chExt cx="1393204" cy="1420583"/>
                </a:xfrm>
              </p:grpSpPr>
              <p:cxnSp>
                <p:nvCxnSpPr>
                  <p:cNvPr id="52" name="Straight Connector 38">
                    <a:extLst>
                      <a:ext uri="{FF2B5EF4-FFF2-40B4-BE49-F238E27FC236}">
                        <a16:creationId xmlns:a16="http://schemas.microsoft.com/office/drawing/2014/main" id="{9413C8FF-03DE-A0C1-181A-E45BCF8AEDBC}"/>
                      </a:ext>
                    </a:extLst>
                  </p:cNvPr>
                  <p:cNvCxnSpPr/>
                  <p:nvPr/>
                </p:nvCxnSpPr>
                <p:spPr>
                  <a:xfrm>
                    <a:off x="1270528" y="3788285"/>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3" name="Oval 39">
                    <a:extLst>
                      <a:ext uri="{FF2B5EF4-FFF2-40B4-BE49-F238E27FC236}">
                        <a16:creationId xmlns:a16="http://schemas.microsoft.com/office/drawing/2014/main" id="{31343363-AD76-F0F6-DD1E-702727B6353E}"/>
                      </a:ext>
                    </a:extLst>
                  </p:cNvPr>
                  <p:cNvSpPr/>
                  <p:nvPr/>
                </p:nvSpPr>
                <p:spPr>
                  <a:xfrm>
                    <a:off x="1225106" y="3690792"/>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4" name="Oval 40">
                    <a:extLst>
                      <a:ext uri="{FF2B5EF4-FFF2-40B4-BE49-F238E27FC236}">
                        <a16:creationId xmlns:a16="http://schemas.microsoft.com/office/drawing/2014/main" id="{96407674-9DF9-0815-1168-C6C65CF944F3}"/>
                      </a:ext>
                    </a:extLst>
                  </p:cNvPr>
                  <p:cNvSpPr/>
                  <p:nvPr/>
                </p:nvSpPr>
                <p:spPr>
                  <a:xfrm>
                    <a:off x="573926" y="4319286"/>
                    <a:ext cx="1393204" cy="792089"/>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E84C3D"/>
                      </a:solidFill>
                      <a:latin typeface="FontAwesome" pitchFamily="2" charset="0"/>
                    </a:endParaRPr>
                  </a:p>
                </p:txBody>
              </p:sp>
            </p:grpSp>
            <p:grpSp>
              <p:nvGrpSpPr>
                <p:cNvPr id="34" name="Group 41">
                  <a:extLst>
                    <a:ext uri="{FF2B5EF4-FFF2-40B4-BE49-F238E27FC236}">
                      <a16:creationId xmlns:a16="http://schemas.microsoft.com/office/drawing/2014/main" id="{4B23D5FF-7025-A94F-1835-0E2ECCDA6C2A}"/>
                    </a:ext>
                  </a:extLst>
                </p:cNvPr>
                <p:cNvGrpSpPr/>
                <p:nvPr/>
              </p:nvGrpSpPr>
              <p:grpSpPr>
                <a:xfrm>
                  <a:off x="2573639" y="4430360"/>
                  <a:ext cx="594065" cy="1022730"/>
                  <a:chOff x="1818289" y="5577658"/>
                  <a:chExt cx="792088" cy="1363640"/>
                </a:xfrm>
              </p:grpSpPr>
              <p:cxnSp>
                <p:nvCxnSpPr>
                  <p:cNvPr id="49" name="Straight Connector 42">
                    <a:extLst>
                      <a:ext uri="{FF2B5EF4-FFF2-40B4-BE49-F238E27FC236}">
                        <a16:creationId xmlns:a16="http://schemas.microsoft.com/office/drawing/2014/main" id="{6D3E4693-695E-884B-76B0-3FACD8686514}"/>
                      </a:ext>
                    </a:extLst>
                  </p:cNvPr>
                  <p:cNvCxnSpPr/>
                  <p:nvPr/>
                </p:nvCxnSpPr>
                <p:spPr>
                  <a:xfrm>
                    <a:off x="2214334" y="5577658"/>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0" name="Oval 43">
                    <a:extLst>
                      <a:ext uri="{FF2B5EF4-FFF2-40B4-BE49-F238E27FC236}">
                        <a16:creationId xmlns:a16="http://schemas.microsoft.com/office/drawing/2014/main" id="{D447E3DC-C672-39E4-850F-2513BC269D0D}"/>
                      </a:ext>
                    </a:extLst>
                  </p:cNvPr>
                  <p:cNvSpPr/>
                  <p:nvPr/>
                </p:nvSpPr>
                <p:spPr>
                  <a:xfrm>
                    <a:off x="2155470" y="5577658"/>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1" name="Oval 44">
                    <a:extLst>
                      <a:ext uri="{FF2B5EF4-FFF2-40B4-BE49-F238E27FC236}">
                        <a16:creationId xmlns:a16="http://schemas.microsoft.com/office/drawing/2014/main" id="{1B337457-1479-2271-774C-2F7EF8998CD8}"/>
                      </a:ext>
                    </a:extLst>
                  </p:cNvPr>
                  <p:cNvSpPr/>
                  <p:nvPr/>
                </p:nvSpPr>
                <p:spPr>
                  <a:xfrm>
                    <a:off x="1818289" y="6149210"/>
                    <a:ext cx="792088" cy="792088"/>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F39C11"/>
                      </a:solidFill>
                      <a:latin typeface="FontAwesome" pitchFamily="2" charset="0"/>
                    </a:endParaRPr>
                  </a:p>
                </p:txBody>
              </p:sp>
            </p:grpSp>
            <p:sp>
              <p:nvSpPr>
                <p:cNvPr id="35" name="TextBox 45">
                  <a:extLst>
                    <a:ext uri="{FF2B5EF4-FFF2-40B4-BE49-F238E27FC236}">
                      <a16:creationId xmlns:a16="http://schemas.microsoft.com/office/drawing/2014/main" id="{266F8A1A-82EB-257F-2F2D-144A9B569893}"/>
                    </a:ext>
                  </a:extLst>
                </p:cNvPr>
                <p:cNvSpPr txBox="1"/>
                <p:nvPr/>
              </p:nvSpPr>
              <p:spPr>
                <a:xfrm>
                  <a:off x="-725762" y="5648817"/>
                  <a:ext cx="1049922" cy="826735"/>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Baseline scenario </a:t>
                  </a:r>
                  <a:r>
                    <a:rPr lang="fr-FR" sz="1200" b="1" dirty="0">
                      <a:solidFill>
                        <a:srgbClr val="002060"/>
                      </a:solidFill>
                      <a:latin typeface="ITCAvantGardeStd-Md"/>
                      <a:ea typeface="Open Sans" panose="020B0606030504020204" pitchFamily="34" charset="0"/>
                      <a:cs typeface="Open Sans" panose="020B0606030504020204" pitchFamily="34" charset="0"/>
                    </a:rPr>
                    <a:t>= Carbon diagnostic </a:t>
                  </a:r>
                  <a:r>
                    <a:rPr lang="fr-FR" sz="1200" b="1" dirty="0" err="1">
                      <a:solidFill>
                        <a:srgbClr val="002060"/>
                      </a:solidFill>
                      <a:latin typeface="ITCAvantGardeStd-Md"/>
                      <a:ea typeface="Open Sans" panose="020B0606030504020204" pitchFamily="34" charset="0"/>
                      <a:cs typeface="Open Sans" panose="020B0606030504020204" pitchFamily="34" charset="0"/>
                    </a:rPr>
                    <a:t>specific</a:t>
                  </a:r>
                  <a:r>
                    <a:rPr lang="fr-FR" sz="1200" b="1" dirty="0">
                      <a:solidFill>
                        <a:srgbClr val="002060"/>
                      </a:solidFill>
                      <a:latin typeface="ITCAvantGardeStd-Md"/>
                      <a:ea typeface="Open Sans" panose="020B0606030504020204" pitchFamily="34" charset="0"/>
                      <a:cs typeface="Open Sans" panose="020B0606030504020204" pitchFamily="34" charset="0"/>
                    </a:rPr>
                    <a:t> to </a:t>
                  </a:r>
                  <a:r>
                    <a:rPr lang="fr-FR" sz="1200" b="1" dirty="0" err="1">
                      <a:solidFill>
                        <a:srgbClr val="002060"/>
                      </a:solidFill>
                      <a:latin typeface="ITCAvantGardeStd-Md"/>
                      <a:ea typeface="Open Sans" panose="020B0606030504020204" pitchFamily="34" charset="0"/>
                      <a:cs typeface="Open Sans" panose="020B0606030504020204" pitchFamily="34" charset="0"/>
                    </a:rPr>
                    <a:t>each</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farm</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grpSp>
              <p:nvGrpSpPr>
                <p:cNvPr id="36" name="Group 48">
                  <a:extLst>
                    <a:ext uri="{FF2B5EF4-FFF2-40B4-BE49-F238E27FC236}">
                      <a16:creationId xmlns:a16="http://schemas.microsoft.com/office/drawing/2014/main" id="{E8C3534D-420B-3380-BB08-C4E78F4BFF3C}"/>
                    </a:ext>
                  </a:extLst>
                </p:cNvPr>
                <p:cNvGrpSpPr/>
                <p:nvPr/>
              </p:nvGrpSpPr>
              <p:grpSpPr>
                <a:xfrm>
                  <a:off x="2380562" y="5479518"/>
                  <a:ext cx="1884200" cy="698166"/>
                  <a:chOff x="-240194" y="9672505"/>
                  <a:chExt cx="1868314" cy="1222751"/>
                </a:xfrm>
              </p:grpSpPr>
              <p:sp>
                <p:nvSpPr>
                  <p:cNvPr id="47" name="TextBox 49">
                    <a:extLst>
                      <a:ext uri="{FF2B5EF4-FFF2-40B4-BE49-F238E27FC236}">
                        <a16:creationId xmlns:a16="http://schemas.microsoft.com/office/drawing/2014/main" id="{F6ABF7B2-D174-BC9B-CB0B-B4EFE5D75209}"/>
                      </a:ext>
                    </a:extLst>
                  </p:cNvPr>
                  <p:cNvSpPr txBox="1"/>
                  <p:nvPr/>
                </p:nvSpPr>
                <p:spPr>
                  <a:xfrm>
                    <a:off x="-210718" y="9672505"/>
                    <a:ext cx="955410" cy="482641"/>
                  </a:xfrm>
                  <a:prstGeom prst="rect">
                    <a:avLst/>
                  </a:prstGeom>
                  <a:noFill/>
                </p:spPr>
                <p:txBody>
                  <a:bodyPr wrap="none" rtlCol="0">
                    <a:spAutoFit/>
                  </a:bodyPr>
                  <a:lstStyle/>
                  <a:p>
                    <a:r>
                      <a:rPr lang="fr-FR" sz="1200" b="1" dirty="0" err="1">
                        <a:solidFill>
                          <a:srgbClr val="FF0000"/>
                        </a:solidFill>
                        <a:latin typeface="ITCAvantGardeStd-Md"/>
                        <a:ea typeface="Open Sans" panose="020B0606030504020204" pitchFamily="34" charset="0"/>
                        <a:cs typeface="Open Sans" panose="020B0606030504020204" pitchFamily="34" charset="0"/>
                      </a:rPr>
                      <a:t>Midterm</a:t>
                    </a:r>
                    <a:r>
                      <a:rPr lang="fr-FR" sz="1200" b="1" dirty="0">
                        <a:solidFill>
                          <a:srgbClr val="FF0000"/>
                        </a:solidFill>
                        <a:latin typeface="ITCAvantGardeStd-Md"/>
                        <a:ea typeface="Open Sans" panose="020B0606030504020204" pitchFamily="34" charset="0"/>
                        <a:cs typeface="Open Sans" panose="020B0606030504020204" pitchFamily="34" charset="0"/>
                      </a:rPr>
                      <a:t> control</a:t>
                    </a:r>
                  </a:p>
                </p:txBody>
              </p:sp>
              <p:sp>
                <p:nvSpPr>
                  <p:cNvPr id="48" name="TextBox 50">
                    <a:extLst>
                      <a:ext uri="{FF2B5EF4-FFF2-40B4-BE49-F238E27FC236}">
                        <a16:creationId xmlns:a16="http://schemas.microsoft.com/office/drawing/2014/main" id="{4A48B8EA-9B9C-1EBC-D593-F2992E072B79}"/>
                      </a:ext>
                    </a:extLst>
                  </p:cNvPr>
                  <p:cNvSpPr txBox="1"/>
                  <p:nvPr/>
                </p:nvSpPr>
                <p:spPr>
                  <a:xfrm>
                    <a:off x="-240194" y="10090855"/>
                    <a:ext cx="1868314" cy="804401"/>
                  </a:xfrm>
                  <a:prstGeom prst="rect">
                    <a:avLst/>
                  </a:prstGeom>
                  <a:noFill/>
                </p:spPr>
                <p:txBody>
                  <a:bodyPr wrap="square" rtlCol="0">
                    <a:spAutoFit/>
                  </a:bodyPr>
                  <a:lstStyle/>
                  <a:p>
                    <a:pPr algn="just"/>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practices put in place</a:t>
                    </a:r>
                  </a:p>
                </p:txBody>
              </p:sp>
            </p:grpSp>
            <p:grpSp>
              <p:nvGrpSpPr>
                <p:cNvPr id="37" name="Group 51">
                  <a:extLst>
                    <a:ext uri="{FF2B5EF4-FFF2-40B4-BE49-F238E27FC236}">
                      <a16:creationId xmlns:a16="http://schemas.microsoft.com/office/drawing/2014/main" id="{59B4C217-628B-B847-BC8B-8C7E0970138C}"/>
                    </a:ext>
                  </a:extLst>
                </p:cNvPr>
                <p:cNvGrpSpPr/>
                <p:nvPr/>
              </p:nvGrpSpPr>
              <p:grpSpPr>
                <a:xfrm>
                  <a:off x="5090048" y="5553430"/>
                  <a:ext cx="1511942" cy="1443772"/>
                  <a:chOff x="1895935" y="6001528"/>
                  <a:chExt cx="2015921" cy="1925027"/>
                </a:xfrm>
              </p:grpSpPr>
              <p:sp>
                <p:nvSpPr>
                  <p:cNvPr id="45" name="TextBox 52">
                    <a:extLst>
                      <a:ext uri="{FF2B5EF4-FFF2-40B4-BE49-F238E27FC236}">
                        <a16:creationId xmlns:a16="http://schemas.microsoft.com/office/drawing/2014/main" id="{D56FFB7F-ACBE-9C8C-1E63-82B927243133}"/>
                      </a:ext>
                    </a:extLst>
                  </p:cNvPr>
                  <p:cNvSpPr txBox="1"/>
                  <p:nvPr/>
                </p:nvSpPr>
                <p:spPr>
                  <a:xfrm>
                    <a:off x="1997253" y="6001528"/>
                    <a:ext cx="1220934" cy="367437"/>
                  </a:xfrm>
                  <a:prstGeom prst="rect">
                    <a:avLst/>
                  </a:prstGeom>
                  <a:noFill/>
                </p:spPr>
                <p:txBody>
                  <a:bodyPr wrap="none" rtlCol="0">
                    <a:spAutoFit/>
                  </a:bodyPr>
                  <a:lstStyle/>
                  <a:p>
                    <a:pPr algn="r"/>
                    <a:r>
                      <a:rPr lang="fr-FR" sz="1200" b="1" dirty="0">
                        <a:solidFill>
                          <a:srgbClr val="002060"/>
                        </a:solidFill>
                        <a:latin typeface="ITCAvantGardeStd-Md"/>
                        <a:ea typeface="Open Sans" panose="020B0606030504020204" pitchFamily="34" charset="0"/>
                        <a:cs typeface="Open Sans" panose="020B0606030504020204" pitchFamily="34" charset="0"/>
                      </a:rPr>
                      <a:t>Final diagnostic</a:t>
                    </a:r>
                  </a:p>
                </p:txBody>
              </p:sp>
              <p:sp>
                <p:nvSpPr>
                  <p:cNvPr id="46" name="TextBox 53">
                    <a:extLst>
                      <a:ext uri="{FF2B5EF4-FFF2-40B4-BE49-F238E27FC236}">
                        <a16:creationId xmlns:a16="http://schemas.microsoft.com/office/drawing/2014/main" id="{8F9CBE19-C7BD-60F9-3AC9-36E743C8886C}"/>
                      </a:ext>
                    </a:extLst>
                  </p:cNvPr>
                  <p:cNvSpPr txBox="1"/>
                  <p:nvPr/>
                </p:nvSpPr>
                <p:spPr>
                  <a:xfrm>
                    <a:off x="1895935" y="6334327"/>
                    <a:ext cx="2015921" cy="1592228"/>
                  </a:xfrm>
                  <a:prstGeom prst="rect">
                    <a:avLst/>
                  </a:prstGeom>
                  <a:noFill/>
                </p:spPr>
                <p:txBody>
                  <a:bodyPr wrap="square" rtlCol="0">
                    <a:spAutoFit/>
                  </a:bodyPr>
                  <a:lstStyle/>
                  <a:p>
                    <a:pPr algn="just"/>
                    <a:r>
                      <a:rPr lang="fr-FR" sz="1200" dirty="0">
                        <a:solidFill>
                          <a:srgbClr val="7E8C8D"/>
                        </a:solidFill>
                        <a:latin typeface="ITCAvantGardeStd-Md"/>
                        <a:ea typeface="Open Sans" panose="020B0606030504020204" pitchFamily="34" charset="0"/>
                        <a:cs typeface="Open Sans" panose="020B0606030504020204" pitchFamily="34" charset="0"/>
                      </a:rPr>
                      <a:t>Carbon audit and </a:t>
                    </a:r>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the </a:t>
                    </a:r>
                    <a:r>
                      <a:rPr lang="fr-FR" sz="1200" dirty="0" err="1">
                        <a:solidFill>
                          <a:srgbClr val="7E8C8D"/>
                        </a:solidFill>
                        <a:latin typeface="ITCAvantGardeStd-Md"/>
                        <a:ea typeface="Open Sans" panose="020B0606030504020204" pitchFamily="34" charset="0"/>
                        <a:cs typeface="Open Sans" panose="020B0606030504020204" pitchFamily="34" charset="0"/>
                      </a:rPr>
                      <a:t>implementation</a:t>
                    </a:r>
                    <a:r>
                      <a:rPr lang="fr-FR" sz="1200" dirty="0">
                        <a:solidFill>
                          <a:srgbClr val="7E8C8D"/>
                        </a:solidFill>
                        <a:latin typeface="ITCAvantGardeStd-Md"/>
                        <a:ea typeface="Open Sans" panose="020B0606030504020204" pitchFamily="34" charset="0"/>
                        <a:cs typeface="Open Sans" panose="020B0606030504020204" pitchFamily="34" charset="0"/>
                      </a:rPr>
                      <a:t> of practices, </a:t>
                    </a:r>
                    <a:r>
                      <a:rPr lang="fr-FR" sz="1200" b="1" dirty="0" err="1">
                        <a:solidFill>
                          <a:srgbClr val="FF0000"/>
                        </a:solidFill>
                        <a:latin typeface="ITCAvantGardeStd-Md"/>
                        <a:ea typeface="Open Sans" panose="020B0606030504020204" pitchFamily="34" charset="0"/>
                        <a:cs typeface="Open Sans" panose="020B0606030504020204" pitchFamily="34" charset="0"/>
                      </a:rPr>
                      <a:t>calculation</a:t>
                    </a:r>
                    <a:r>
                      <a:rPr lang="fr-FR" sz="1200" b="1" dirty="0">
                        <a:solidFill>
                          <a:srgbClr val="FF0000"/>
                        </a:solidFill>
                        <a:latin typeface="ITCAvantGardeStd-Md"/>
                        <a:ea typeface="Open Sans" panose="020B0606030504020204" pitchFamily="34" charset="0"/>
                        <a:cs typeface="Open Sans" panose="020B0606030504020204" pitchFamily="34" charset="0"/>
                      </a:rPr>
                      <a:t> of the </a:t>
                    </a:r>
                    <a:r>
                      <a:rPr lang="fr-FR" sz="1200" b="1" dirty="0" err="1">
                        <a:solidFill>
                          <a:srgbClr val="FF0000"/>
                        </a:solidFill>
                        <a:latin typeface="ITCAvantGardeStd-Md"/>
                        <a:ea typeface="Open Sans" panose="020B0606030504020204" pitchFamily="34" charset="0"/>
                        <a:cs typeface="Open Sans" panose="020B0606030504020204" pitchFamily="34" charset="0"/>
                      </a:rPr>
                      <a:t>carbon</a:t>
                    </a:r>
                    <a:r>
                      <a:rPr lang="fr-FR" sz="1200" b="1" dirty="0">
                        <a:solidFill>
                          <a:srgbClr val="FF0000"/>
                        </a:solidFill>
                        <a:latin typeface="ITCAvantGardeStd-Md"/>
                        <a:ea typeface="Open Sans" panose="020B0606030504020204" pitchFamily="34" charset="0"/>
                        <a:cs typeface="Open Sans" panose="020B0606030504020204" pitchFamily="34" charset="0"/>
                      </a:rPr>
                      <a:t> gains </a:t>
                    </a:r>
                    <a:r>
                      <a:rPr lang="fr-FR" sz="1200" b="1" dirty="0" err="1">
                        <a:solidFill>
                          <a:srgbClr val="FF0000"/>
                        </a:solidFill>
                        <a:latin typeface="ITCAvantGardeStd-Md"/>
                        <a:ea typeface="Open Sans" panose="020B0606030504020204" pitchFamily="34" charset="0"/>
                        <a:cs typeface="Open Sans" panose="020B0606030504020204" pitchFamily="34" charset="0"/>
                      </a:rPr>
                      <a:t>compared</a:t>
                    </a:r>
                    <a:r>
                      <a:rPr lang="fr-FR" sz="1200" b="1" dirty="0">
                        <a:solidFill>
                          <a:srgbClr val="FF0000"/>
                        </a:solidFill>
                        <a:latin typeface="ITCAvantGardeStd-Md"/>
                        <a:ea typeface="Open Sans" panose="020B0606030504020204" pitchFamily="34" charset="0"/>
                        <a:cs typeface="Open Sans" panose="020B0606030504020204" pitchFamily="34" charset="0"/>
                      </a:rPr>
                      <a:t> to </a:t>
                    </a:r>
                    <a:r>
                      <a:rPr lang="fr-FR" sz="1200" b="1" dirty="0" err="1">
                        <a:solidFill>
                          <a:srgbClr val="FF0000"/>
                        </a:solidFill>
                        <a:latin typeface="ITCAvantGardeStd-Md"/>
                        <a:ea typeface="Open Sans" panose="020B0606030504020204" pitchFamily="34" charset="0"/>
                        <a:cs typeface="Open Sans" panose="020B0606030504020204" pitchFamily="34" charset="0"/>
                      </a:rPr>
                      <a:t>year</a:t>
                    </a:r>
                    <a:r>
                      <a:rPr lang="fr-FR" sz="1200" b="1" dirty="0">
                        <a:solidFill>
                          <a:srgbClr val="FF0000"/>
                        </a:solidFill>
                        <a:latin typeface="ITCAvantGardeStd-Md"/>
                        <a:ea typeface="Open Sans" panose="020B0606030504020204" pitchFamily="34" charset="0"/>
                        <a:cs typeface="Open Sans" panose="020B0606030504020204" pitchFamily="34" charset="0"/>
                      </a:rPr>
                      <a:t> 1</a:t>
                    </a:r>
                  </a:p>
                </p:txBody>
              </p:sp>
            </p:grpSp>
            <p:pic>
              <p:nvPicPr>
                <p:cNvPr id="39" name="Image 38">
                  <a:extLst>
                    <a:ext uri="{FF2B5EF4-FFF2-40B4-BE49-F238E27FC236}">
                      <a16:creationId xmlns:a16="http://schemas.microsoft.com/office/drawing/2014/main" id="{11991E17-6C03-EB7D-3405-6E79AE7D8D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7807" y="5077223"/>
                  <a:ext cx="532270" cy="532270"/>
                </a:xfrm>
                <a:prstGeom prst="rect">
                  <a:avLst/>
                </a:prstGeom>
              </p:spPr>
            </p:pic>
            <p:grpSp>
              <p:nvGrpSpPr>
                <p:cNvPr id="40" name="Group 48">
                  <a:extLst>
                    <a:ext uri="{FF2B5EF4-FFF2-40B4-BE49-F238E27FC236}">
                      <a16:creationId xmlns:a16="http://schemas.microsoft.com/office/drawing/2014/main" id="{5A063211-E761-A09D-336A-89F05CBBBE99}"/>
                    </a:ext>
                  </a:extLst>
                </p:cNvPr>
                <p:cNvGrpSpPr/>
                <p:nvPr/>
              </p:nvGrpSpPr>
              <p:grpSpPr>
                <a:xfrm>
                  <a:off x="565256" y="5653388"/>
                  <a:ext cx="1157453" cy="1574201"/>
                  <a:chOff x="840961" y="6583432"/>
                  <a:chExt cx="1147694" cy="2757020"/>
                </a:xfrm>
              </p:grpSpPr>
              <p:sp>
                <p:nvSpPr>
                  <p:cNvPr id="43" name="TextBox 49">
                    <a:extLst>
                      <a:ext uri="{FF2B5EF4-FFF2-40B4-BE49-F238E27FC236}">
                        <a16:creationId xmlns:a16="http://schemas.microsoft.com/office/drawing/2014/main" id="{1CC12683-4DC8-934E-E817-67DCB35D80DC}"/>
                      </a:ext>
                    </a:extLst>
                  </p:cNvPr>
                  <p:cNvSpPr txBox="1"/>
                  <p:nvPr/>
                </p:nvSpPr>
                <p:spPr>
                  <a:xfrm>
                    <a:off x="840961" y="6583432"/>
                    <a:ext cx="1147694" cy="1126163"/>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Carbon plan </a:t>
                    </a:r>
                    <a:r>
                      <a:rPr lang="fr-FR" sz="1200" b="1" dirty="0">
                        <a:solidFill>
                          <a:srgbClr val="002060"/>
                        </a:solidFill>
                        <a:latin typeface="ITCAvantGardeStd-Md"/>
                        <a:ea typeface="Open Sans" panose="020B0606030504020204" pitchFamily="34" charset="0"/>
                        <a:cs typeface="Open Sans" panose="020B0606030504020204" pitchFamily="34" charset="0"/>
                      </a:rPr>
                      <a:t>and</a:t>
                    </a:r>
                  </a:p>
                  <a:p>
                    <a:r>
                      <a:rPr lang="fr-FR" sz="1200" b="1" dirty="0">
                        <a:solidFill>
                          <a:srgbClr val="002060"/>
                        </a:solidFill>
                        <a:latin typeface="ITCAvantGardeStd-Md"/>
                        <a:ea typeface="Open Sans" panose="020B0606030504020204" pitchFamily="34" charset="0"/>
                        <a:cs typeface="Open Sans" panose="020B0606030504020204" pitchFamily="34" charset="0"/>
                      </a:rPr>
                      <a:t>simulation to </a:t>
                    </a:r>
                    <a:r>
                      <a:rPr lang="fr-FR" sz="1200" b="1" dirty="0" err="1">
                        <a:solidFill>
                          <a:srgbClr val="002060"/>
                        </a:solidFill>
                        <a:latin typeface="ITCAvantGardeStd-Md"/>
                        <a:ea typeface="Open Sans" panose="020B0606030504020204" pitchFamily="34" charset="0"/>
                        <a:cs typeface="Open Sans" panose="020B0606030504020204" pitchFamily="34" charset="0"/>
                      </a:rPr>
                      <a:t>assess</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gain</a:t>
                    </a:r>
                  </a:p>
                </p:txBody>
              </p:sp>
              <p:sp>
                <p:nvSpPr>
                  <p:cNvPr id="44" name="TextBox 50">
                    <a:extLst>
                      <a:ext uri="{FF2B5EF4-FFF2-40B4-BE49-F238E27FC236}">
                        <a16:creationId xmlns:a16="http://schemas.microsoft.com/office/drawing/2014/main" id="{9DC19D8E-E2E7-6043-6DB4-F7BA978D00CF}"/>
                      </a:ext>
                    </a:extLst>
                  </p:cNvPr>
                  <p:cNvSpPr txBox="1"/>
                  <p:nvPr/>
                </p:nvSpPr>
                <p:spPr>
                  <a:xfrm>
                    <a:off x="848448" y="7570768"/>
                    <a:ext cx="1092980" cy="1769684"/>
                  </a:xfrm>
                  <a:prstGeom prst="rect">
                    <a:avLst/>
                  </a:prstGeom>
                  <a:noFill/>
                </p:spPr>
                <p:txBody>
                  <a:bodyPr wrap="square" rtlCol="0">
                    <a:spAutoFit/>
                  </a:bodyPr>
                  <a:lstStyle/>
                  <a:p>
                    <a:r>
                      <a:rPr lang="fr-FR" sz="1200" dirty="0">
                        <a:solidFill>
                          <a:srgbClr val="7E8C8D"/>
                        </a:solidFill>
                        <a:latin typeface="ITCAvantGardeStd-Md"/>
                        <a:ea typeface="Open Sans" panose="020B0606030504020204" pitchFamily="34" charset="0"/>
                        <a:cs typeface="Open Sans" panose="020B0606030504020204" pitchFamily="34" charset="0"/>
                      </a:rPr>
                      <a:t>Building of an action plan, </a:t>
                    </a:r>
                    <a:r>
                      <a:rPr lang="fr-FR" sz="1200" dirty="0" err="1">
                        <a:solidFill>
                          <a:srgbClr val="7E8C8D"/>
                        </a:solidFill>
                        <a:latin typeface="ITCAvantGardeStd-Md"/>
                        <a:ea typeface="Open Sans" panose="020B0606030504020204" pitchFamily="34" charset="0"/>
                        <a:cs typeface="Open Sans" panose="020B0606030504020204" pitchFamily="34" charset="0"/>
                      </a:rPr>
                      <a:t>choice</a:t>
                    </a:r>
                    <a:r>
                      <a:rPr lang="fr-FR" sz="1200" dirty="0">
                        <a:solidFill>
                          <a:srgbClr val="7E8C8D"/>
                        </a:solidFill>
                        <a:latin typeface="ITCAvantGardeStd-Md"/>
                        <a:ea typeface="Open Sans" panose="020B0606030504020204" pitchFamily="34" charset="0"/>
                        <a:cs typeface="Open Sans" panose="020B0606030504020204" pitchFamily="34" charset="0"/>
                      </a:rPr>
                      <a:t> of practices, objectives and </a:t>
                    </a:r>
                    <a:r>
                      <a:rPr lang="fr-FR" sz="1200" dirty="0" err="1">
                        <a:solidFill>
                          <a:srgbClr val="7E8C8D"/>
                        </a:solidFill>
                        <a:latin typeface="ITCAvantGardeStd-Md"/>
                        <a:ea typeface="Open Sans" panose="020B0606030504020204" pitchFamily="34" charset="0"/>
                        <a:cs typeface="Open Sans" panose="020B0606030504020204" pitchFamily="34" charset="0"/>
                      </a:rPr>
                      <a:t>carbon</a:t>
                    </a:r>
                    <a:r>
                      <a:rPr lang="fr-FR" sz="1200" dirty="0">
                        <a:solidFill>
                          <a:srgbClr val="7E8C8D"/>
                        </a:solidFill>
                        <a:latin typeface="ITCAvantGardeStd-Md"/>
                        <a:ea typeface="Open Sans" panose="020B0606030504020204" pitchFamily="34" charset="0"/>
                        <a:cs typeface="Open Sans" panose="020B0606030504020204" pitchFamily="34" charset="0"/>
                      </a:rPr>
                      <a:t> gains</a:t>
                    </a:r>
                  </a:p>
                </p:txBody>
              </p:sp>
            </p:grpSp>
            <p:pic>
              <p:nvPicPr>
                <p:cNvPr id="41" name="Image 40">
                  <a:extLst>
                    <a:ext uri="{FF2B5EF4-FFF2-40B4-BE49-F238E27FC236}">
                      <a16:creationId xmlns:a16="http://schemas.microsoft.com/office/drawing/2014/main" id="{2CE74BD6-9E53-97ED-8327-21C07563E06F}"/>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038" y1="38571" x2="1038" y2="38571"/>
                              <a14:foregroundMark x1="27336" y1="30000" x2="27336" y2="30000"/>
                              <a14:foregroundMark x1="38408" y1="17143" x2="38408" y2="17143"/>
                              <a14:foregroundMark x1="50865" y1="25714" x2="50865" y2="25714"/>
                              <a14:foregroundMark x1="44637" y1="57143" x2="44637" y2="57143"/>
                              <a14:foregroundMark x1="59170" y1="40000" x2="59170" y2="40000"/>
                              <a14:foregroundMark x1="71626" y1="35714" x2="71626" y2="35714"/>
                              <a14:foregroundMark x1="86851" y1="44286" x2="86851" y2="44286"/>
                              <a14:foregroundMark x1="40138" y1="85714" x2="40138" y2="85714"/>
                              <a14:foregroundMark x1="20415" y1="38571" x2="20415" y2="38571"/>
                              <a14:foregroundMark x1="13495" y1="52857" x2="13495" y2="52857"/>
                              <a14:foregroundMark x1="34602" y1="35714" x2="34602" y2="35714"/>
                              <a14:foregroundMark x1="75779" y1="47143" x2="75779" y2="47143"/>
                              <a14:foregroundMark x1="93080" y1="58571" x2="93080" y2="58571"/>
                              <a14:foregroundMark x1="91349" y1="65714" x2="91349" y2="65714"/>
                              <a14:foregroundMark x1="3806" y1="18571" x2="3806" y2="18571"/>
                              <a14:foregroundMark x1="8997" y1="17143" x2="8997" y2="17143"/>
                            </a14:backgroundRemoval>
                          </a14:imgEffect>
                          <a14:imgEffect>
                            <a14:colorTemperature colorTemp="6400"/>
                          </a14:imgEffect>
                        </a14:imgLayer>
                      </a14:imgProps>
                    </a:ext>
                    <a:ext uri="{28A0092B-C50C-407E-A947-70E740481C1C}">
                      <a14:useLocalDpi xmlns:a14="http://schemas.microsoft.com/office/drawing/2010/main" val="0"/>
                    </a:ext>
                  </a:extLst>
                </a:blip>
                <a:stretch>
                  <a:fillRect/>
                </a:stretch>
              </p:blipFill>
              <p:spPr>
                <a:xfrm>
                  <a:off x="5268954" y="5162018"/>
                  <a:ext cx="868730" cy="196161"/>
                </a:xfrm>
                <a:prstGeom prst="rect">
                  <a:avLst/>
                </a:prstGeom>
                <a:effectLst>
                  <a:glow rad="127000">
                    <a:schemeClr val="bg1">
                      <a:alpha val="0"/>
                    </a:schemeClr>
                  </a:glow>
                  <a:reflection stA="0" endPos="65000" dist="50800" dir="5400000" sy="-100000" algn="bl" rotWithShape="0"/>
                </a:effectLst>
              </p:spPr>
            </p:pic>
            <p:pic>
              <p:nvPicPr>
                <p:cNvPr id="42" name="Image 41">
                  <a:extLst>
                    <a:ext uri="{FF2B5EF4-FFF2-40B4-BE49-F238E27FC236}">
                      <a16:creationId xmlns:a16="http://schemas.microsoft.com/office/drawing/2014/main" id="{E9F5C830-15DC-D804-BD3C-84671534065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4673" y="4921054"/>
                  <a:ext cx="432000" cy="432000"/>
                </a:xfrm>
                <a:prstGeom prst="rect">
                  <a:avLst/>
                </a:prstGeom>
              </p:spPr>
            </p:pic>
          </p:grpSp>
          <p:sp>
            <p:nvSpPr>
              <p:cNvPr id="28" name="Oval 31">
                <a:extLst>
                  <a:ext uri="{FF2B5EF4-FFF2-40B4-BE49-F238E27FC236}">
                    <a16:creationId xmlns:a16="http://schemas.microsoft.com/office/drawing/2014/main" id="{27012A87-50E5-11B8-67EB-C5D691FC5B2D}"/>
                  </a:ext>
                </a:extLst>
              </p:cNvPr>
              <p:cNvSpPr/>
              <p:nvPr/>
            </p:nvSpPr>
            <p:spPr>
              <a:xfrm>
                <a:off x="311104" y="3905581"/>
                <a:ext cx="89154" cy="89154"/>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grpSp>
        <p:sp>
          <p:nvSpPr>
            <p:cNvPr id="16" name="ZoneTexte 15">
              <a:extLst>
                <a:ext uri="{FF2B5EF4-FFF2-40B4-BE49-F238E27FC236}">
                  <a16:creationId xmlns:a16="http://schemas.microsoft.com/office/drawing/2014/main" id="{7F8FF1D5-9DBA-DDF5-6267-3B36CCF9AD72}"/>
                </a:ext>
              </a:extLst>
            </p:cNvPr>
            <p:cNvSpPr txBox="1"/>
            <p:nvPr/>
          </p:nvSpPr>
          <p:spPr>
            <a:xfrm>
              <a:off x="3649780" y="1881533"/>
              <a:ext cx="5599482" cy="369332"/>
            </a:xfrm>
            <a:prstGeom prst="rect">
              <a:avLst/>
            </a:prstGeom>
            <a:noFill/>
          </p:spPr>
          <p:txBody>
            <a:bodyPr wrap="none" rtlCol="0">
              <a:spAutoFit/>
            </a:bodyPr>
            <a:lstStyle/>
            <a:p>
              <a:r>
                <a:rPr lang="fr-FR" b="1" dirty="0"/>
                <a:t>Maximum duration: 5 </a:t>
              </a:r>
              <a:r>
                <a:rPr lang="fr-FR" b="1" dirty="0" err="1"/>
                <a:t>years</a:t>
              </a:r>
              <a:r>
                <a:rPr lang="fr-FR" b="1" dirty="0"/>
                <a:t>, revolving </a:t>
              </a:r>
              <a:r>
                <a:rPr lang="fr-FR" b="1" dirty="0" err="1"/>
                <a:t>project</a:t>
              </a:r>
              <a:r>
                <a:rPr lang="fr-FR" b="1" dirty="0"/>
                <a:t> for 5 </a:t>
              </a:r>
              <a:r>
                <a:rPr lang="fr-FR" b="1" dirty="0" err="1"/>
                <a:t>years</a:t>
              </a:r>
              <a:endParaRPr lang="fr-FR" b="1" dirty="0"/>
            </a:p>
          </p:txBody>
        </p:sp>
      </p:grpSp>
      <p:sp>
        <p:nvSpPr>
          <p:cNvPr id="60" name="TextBox 45">
            <a:extLst>
              <a:ext uri="{FF2B5EF4-FFF2-40B4-BE49-F238E27FC236}">
                <a16:creationId xmlns:a16="http://schemas.microsoft.com/office/drawing/2014/main" id="{3F1A9FD4-F8B1-8104-CC2D-503E2264C9A5}"/>
              </a:ext>
            </a:extLst>
          </p:cNvPr>
          <p:cNvSpPr txBox="1"/>
          <p:nvPr/>
        </p:nvSpPr>
        <p:spPr>
          <a:xfrm>
            <a:off x="3781467" y="2174386"/>
            <a:ext cx="1209083" cy="276999"/>
          </a:xfrm>
          <a:prstGeom prst="rect">
            <a:avLst/>
          </a:prstGeom>
          <a:noFill/>
        </p:spPr>
        <p:txBody>
          <a:bodyPr wrap="square" rtlCol="0">
            <a:spAutoFit/>
          </a:bodyPr>
          <a:lstStyle/>
          <a:p>
            <a:pPr algn="ctr"/>
            <a:r>
              <a:rPr lang="fr-FR" sz="1200" b="1" dirty="0" err="1">
                <a:solidFill>
                  <a:srgbClr val="FF0000"/>
                </a:solidFill>
                <a:latin typeface="ITCAvantGardeStd-Md"/>
                <a:ea typeface="Open Sans" panose="020B0606030504020204" pitchFamily="34" charset="0"/>
                <a:cs typeface="Open Sans" panose="020B0606030504020204" pitchFamily="34" charset="0"/>
              </a:rPr>
              <a:t>Technical</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visit</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cxnSp>
        <p:nvCxnSpPr>
          <p:cNvPr id="61" name="Straight Connector 38">
            <a:extLst>
              <a:ext uri="{FF2B5EF4-FFF2-40B4-BE49-F238E27FC236}">
                <a16:creationId xmlns:a16="http://schemas.microsoft.com/office/drawing/2014/main" id="{4FF88510-8F6E-A196-DB86-E65BC4447C53}"/>
              </a:ext>
            </a:extLst>
          </p:cNvPr>
          <p:cNvCxnSpPr>
            <a:cxnSpLocks/>
            <a:stCxn id="60" idx="2"/>
            <a:endCxn id="67" idx="7"/>
          </p:cNvCxnSpPr>
          <p:nvPr/>
        </p:nvCxnSpPr>
        <p:spPr>
          <a:xfrm flipH="1">
            <a:off x="4180294" y="2451385"/>
            <a:ext cx="205715" cy="608584"/>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2" name="TextBox 45">
            <a:extLst>
              <a:ext uri="{FF2B5EF4-FFF2-40B4-BE49-F238E27FC236}">
                <a16:creationId xmlns:a16="http://schemas.microsoft.com/office/drawing/2014/main" id="{F50A5B5D-C94A-C540-4DAB-18A83CF73788}"/>
              </a:ext>
            </a:extLst>
          </p:cNvPr>
          <p:cNvSpPr txBox="1"/>
          <p:nvPr/>
        </p:nvSpPr>
        <p:spPr>
          <a:xfrm>
            <a:off x="5947890" y="2173725"/>
            <a:ext cx="1209083" cy="276999"/>
          </a:xfrm>
          <a:prstGeom prst="rect">
            <a:avLst/>
          </a:prstGeom>
          <a:noFill/>
        </p:spPr>
        <p:txBody>
          <a:bodyPr wrap="square" rtlCol="0">
            <a:spAutoFit/>
          </a:bodyPr>
          <a:lstStyle/>
          <a:p>
            <a:pPr algn="ctr"/>
            <a:r>
              <a:rPr lang="fr-FR" sz="1200" b="1" dirty="0" err="1">
                <a:solidFill>
                  <a:srgbClr val="FF0000"/>
                </a:solidFill>
                <a:latin typeface="ITCAvantGardeStd-Md"/>
                <a:ea typeface="Open Sans" panose="020B0606030504020204" pitchFamily="34" charset="0"/>
                <a:cs typeface="Open Sans" panose="020B0606030504020204" pitchFamily="34" charset="0"/>
              </a:rPr>
              <a:t>Technical</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visit</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cxnSp>
        <p:nvCxnSpPr>
          <p:cNvPr id="63" name="Straight Connector 38">
            <a:extLst>
              <a:ext uri="{FF2B5EF4-FFF2-40B4-BE49-F238E27FC236}">
                <a16:creationId xmlns:a16="http://schemas.microsoft.com/office/drawing/2014/main" id="{FBD26D26-673C-1A5F-C5FF-B7F2ADE25BBB}"/>
              </a:ext>
            </a:extLst>
          </p:cNvPr>
          <p:cNvCxnSpPr>
            <a:cxnSpLocks/>
            <a:stCxn id="62" idx="2"/>
            <a:endCxn id="68" idx="6"/>
          </p:cNvCxnSpPr>
          <p:nvPr/>
        </p:nvCxnSpPr>
        <p:spPr>
          <a:xfrm>
            <a:off x="6552432" y="2450724"/>
            <a:ext cx="497702" cy="63777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E73D496B-3CFF-73B4-E619-5878870EE64C}"/>
              </a:ext>
            </a:extLst>
          </p:cNvPr>
          <p:cNvSpPr/>
          <p:nvPr/>
        </p:nvSpPr>
        <p:spPr>
          <a:xfrm>
            <a:off x="4072936" y="3042330"/>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8" name="Ellipse 67">
            <a:extLst>
              <a:ext uri="{FF2B5EF4-FFF2-40B4-BE49-F238E27FC236}">
                <a16:creationId xmlns:a16="http://schemas.microsoft.com/office/drawing/2014/main" id="{C44010F0-57AF-C7FC-E4C5-A55DC5F3CCF7}"/>
              </a:ext>
            </a:extLst>
          </p:cNvPr>
          <p:cNvSpPr/>
          <p:nvPr/>
        </p:nvSpPr>
        <p:spPr>
          <a:xfrm>
            <a:off x="6924356" y="3028272"/>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4" name="Rectangle 63">
            <a:extLst>
              <a:ext uri="{FF2B5EF4-FFF2-40B4-BE49-F238E27FC236}">
                <a16:creationId xmlns:a16="http://schemas.microsoft.com/office/drawing/2014/main" id="{6629F361-52CF-961A-2268-3A3AD09CBA61}"/>
              </a:ext>
            </a:extLst>
          </p:cNvPr>
          <p:cNvSpPr/>
          <p:nvPr/>
        </p:nvSpPr>
        <p:spPr>
          <a:xfrm>
            <a:off x="10291051" y="4448294"/>
            <a:ext cx="1802592" cy="127509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Calculation of the </a:t>
            </a:r>
            <a:r>
              <a:rPr lang="fr-FR" dirty="0" err="1"/>
              <a:t>carbon</a:t>
            </a:r>
            <a:r>
              <a:rPr lang="fr-FR" dirty="0"/>
              <a:t> gains</a:t>
            </a:r>
          </a:p>
        </p:txBody>
      </p:sp>
      <p:sp>
        <p:nvSpPr>
          <p:cNvPr id="17" name="Oval 11">
            <a:extLst>
              <a:ext uri="{FF2B5EF4-FFF2-40B4-BE49-F238E27FC236}">
                <a16:creationId xmlns:a16="http://schemas.microsoft.com/office/drawing/2014/main" id="{32A870B6-FAB6-41A4-47F8-DE1AE500E168}"/>
              </a:ext>
            </a:extLst>
          </p:cNvPr>
          <p:cNvSpPr/>
          <p:nvPr/>
        </p:nvSpPr>
        <p:spPr>
          <a:xfrm rot="10854629" flipV="1">
            <a:off x="858888" y="3998001"/>
            <a:ext cx="1222761" cy="564331"/>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fr-FR" sz="1400" dirty="0">
                <a:solidFill>
                  <a:srgbClr val="2D3E50"/>
                </a:solidFill>
                <a:latin typeface="FontAwesome" pitchFamily="2" charset="0"/>
              </a:rPr>
              <a:t>Carbon audit</a:t>
            </a:r>
          </a:p>
        </p:txBody>
      </p:sp>
    </p:spTree>
    <p:extLst>
      <p:ext uri="{BB962C8B-B14F-4D97-AF65-F5344CB8AC3E}">
        <p14:creationId xmlns:p14="http://schemas.microsoft.com/office/powerpoint/2010/main" val="3193294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191745" cy="971900"/>
          </a:xfrm>
        </p:spPr>
        <p:txBody>
          <a:bodyPr>
            <a:normAutofit fontScale="90000"/>
          </a:bodyPr>
          <a:lstStyle/>
          <a:p>
            <a:r>
              <a:rPr lang="fr-FR" sz="3600" b="1" dirty="0">
                <a:solidFill>
                  <a:schemeClr val="bg1"/>
                </a:solidFill>
              </a:rPr>
              <a:t>A </a:t>
            </a:r>
            <a:r>
              <a:rPr lang="fr-FR" sz="3600" b="1" dirty="0" err="1">
                <a:solidFill>
                  <a:schemeClr val="bg1"/>
                </a:solidFill>
              </a:rPr>
              <a:t>common</a:t>
            </a:r>
            <a:r>
              <a:rPr lang="fr-FR" sz="3600" b="1" dirty="0">
                <a:solidFill>
                  <a:schemeClr val="bg1"/>
                </a:solidFill>
              </a:rPr>
              <a:t> MRV </a:t>
            </a:r>
            <a:r>
              <a:rPr lang="fr-FR" sz="3600" b="1" dirty="0" err="1">
                <a:solidFill>
                  <a:schemeClr val="bg1"/>
                </a:solidFill>
              </a:rPr>
              <a:t>framework</a:t>
            </a:r>
            <a:r>
              <a:rPr lang="fr-FR" sz="3600" b="1" dirty="0">
                <a:solidFill>
                  <a:schemeClr val="bg1"/>
                </a:solidFill>
              </a:rPr>
              <a:t> to </a:t>
            </a:r>
            <a:r>
              <a:rPr lang="fr-FR" sz="3600" b="1" dirty="0" err="1">
                <a:solidFill>
                  <a:schemeClr val="bg1"/>
                </a:solidFill>
              </a:rPr>
              <a:t>certify</a:t>
            </a:r>
            <a:r>
              <a:rPr lang="fr-FR" sz="3600" b="1" dirty="0">
                <a:solidFill>
                  <a:schemeClr val="bg1"/>
                </a:solidFill>
              </a:rPr>
              <a:t> </a:t>
            </a:r>
            <a:r>
              <a:rPr lang="fr-FR" sz="3600" b="1" dirty="0" err="1">
                <a:solidFill>
                  <a:schemeClr val="bg1"/>
                </a:solidFill>
              </a:rPr>
              <a:t>low</a:t>
            </a:r>
            <a:r>
              <a:rPr lang="fr-FR" sz="3600" b="1" dirty="0">
                <a:solidFill>
                  <a:schemeClr val="bg1"/>
                </a:solidFill>
              </a:rPr>
              <a:t> </a:t>
            </a:r>
            <a:r>
              <a:rPr lang="fr-FR" sz="3600" b="1" dirty="0" err="1">
                <a:solidFill>
                  <a:schemeClr val="bg1"/>
                </a:solidFill>
              </a:rPr>
              <a:t>carbon</a:t>
            </a:r>
            <a:r>
              <a:rPr lang="fr-FR" sz="3600" b="1" dirty="0">
                <a:solidFill>
                  <a:schemeClr val="bg1"/>
                </a:solidFill>
              </a:rPr>
              <a:t> </a:t>
            </a:r>
            <a:r>
              <a:rPr lang="fr-FR" sz="3600" b="1" dirty="0" err="1">
                <a:solidFill>
                  <a:schemeClr val="bg1"/>
                </a:solidFill>
              </a:rPr>
              <a:t>projects</a:t>
            </a:r>
            <a:r>
              <a:rPr lang="fr-FR" sz="3600" b="1" dirty="0">
                <a:solidFill>
                  <a:schemeClr val="bg1"/>
                </a:solidFill>
              </a:rPr>
              <a:t> on </a:t>
            </a:r>
            <a:r>
              <a:rPr lang="fr-FR" sz="3600" b="1" dirty="0" err="1">
                <a:solidFill>
                  <a:schemeClr val="bg1"/>
                </a:solidFill>
              </a:rPr>
              <a:t>European</a:t>
            </a:r>
            <a:r>
              <a:rPr lang="fr-FR" sz="3600" b="1" dirty="0">
                <a:solidFill>
                  <a:schemeClr val="bg1"/>
                </a:solidFill>
              </a:rPr>
              <a:t> </a:t>
            </a:r>
            <a:r>
              <a:rPr lang="fr-FR" sz="3600" b="1" dirty="0" err="1">
                <a:solidFill>
                  <a:schemeClr val="bg1"/>
                </a:solidFill>
              </a:rPr>
              <a:t>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14" name="Groupe 13">
            <a:extLst>
              <a:ext uri="{FF2B5EF4-FFF2-40B4-BE49-F238E27FC236}">
                <a16:creationId xmlns:a16="http://schemas.microsoft.com/office/drawing/2014/main" id="{0FEB78FB-5B50-7630-E03C-AB6991B07964}"/>
              </a:ext>
            </a:extLst>
          </p:cNvPr>
          <p:cNvGrpSpPr/>
          <p:nvPr/>
        </p:nvGrpSpPr>
        <p:grpSpPr>
          <a:xfrm>
            <a:off x="758669" y="1380130"/>
            <a:ext cx="9718384" cy="4828021"/>
            <a:chOff x="2127103" y="1881533"/>
            <a:chExt cx="7250132" cy="4117848"/>
          </a:xfrm>
        </p:grpSpPr>
        <p:grpSp>
          <p:nvGrpSpPr>
            <p:cNvPr id="15" name="Groupe 14">
              <a:extLst>
                <a:ext uri="{FF2B5EF4-FFF2-40B4-BE49-F238E27FC236}">
                  <a16:creationId xmlns:a16="http://schemas.microsoft.com/office/drawing/2014/main" id="{90F4ACB2-93DA-2BA6-B3CB-F403C51C62C7}"/>
                </a:ext>
              </a:extLst>
            </p:cNvPr>
            <p:cNvGrpSpPr/>
            <p:nvPr/>
          </p:nvGrpSpPr>
          <p:grpSpPr>
            <a:xfrm>
              <a:off x="2127103" y="2819193"/>
              <a:ext cx="7127191" cy="3180188"/>
              <a:chOff x="-725762" y="2948708"/>
              <a:chExt cx="7423823" cy="3709525"/>
            </a:xfrm>
          </p:grpSpPr>
          <p:grpSp>
            <p:nvGrpSpPr>
              <p:cNvPr id="27" name="Groupe 26">
                <a:extLst>
                  <a:ext uri="{FF2B5EF4-FFF2-40B4-BE49-F238E27FC236}">
                    <a16:creationId xmlns:a16="http://schemas.microsoft.com/office/drawing/2014/main" id="{01A8B677-C776-B581-C332-333E16FC435E}"/>
                  </a:ext>
                </a:extLst>
              </p:cNvPr>
              <p:cNvGrpSpPr/>
              <p:nvPr/>
            </p:nvGrpSpPr>
            <p:grpSpPr>
              <a:xfrm>
                <a:off x="-725762" y="2948708"/>
                <a:ext cx="7423823" cy="3709525"/>
                <a:chOff x="-725762" y="3518064"/>
                <a:chExt cx="7423823" cy="3709525"/>
              </a:xfrm>
            </p:grpSpPr>
            <p:graphicFrame>
              <p:nvGraphicFramePr>
                <p:cNvPr id="29" name="Diagram 7">
                  <a:extLst>
                    <a:ext uri="{FF2B5EF4-FFF2-40B4-BE49-F238E27FC236}">
                      <a16:creationId xmlns:a16="http://schemas.microsoft.com/office/drawing/2014/main" id="{8E1293F2-FC5A-FDAC-F2E3-5798954BD574}"/>
                    </a:ext>
                  </a:extLst>
                </p:cNvPr>
                <p:cNvGraphicFramePr/>
                <p:nvPr/>
              </p:nvGraphicFramePr>
              <p:xfrm>
                <a:off x="-142477" y="3518064"/>
                <a:ext cx="6840538" cy="14799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58" name="Straight Connector 9">
                  <a:extLst>
                    <a:ext uri="{FF2B5EF4-FFF2-40B4-BE49-F238E27FC236}">
                      <a16:creationId xmlns:a16="http://schemas.microsoft.com/office/drawing/2014/main" id="{AB1E2873-CEF6-026B-7C01-1F803B4CDEC4}"/>
                    </a:ext>
                  </a:extLst>
                </p:cNvPr>
                <p:cNvCxnSpPr>
                  <a:cxnSpLocks/>
                  <a:endCxn id="28" idx="3"/>
                </p:cNvCxnSpPr>
                <p:nvPr/>
              </p:nvCxnSpPr>
              <p:spPr>
                <a:xfrm flipV="1">
                  <a:off x="-167557" y="4551035"/>
                  <a:ext cx="491718" cy="510368"/>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29">
                  <a:extLst>
                    <a:ext uri="{FF2B5EF4-FFF2-40B4-BE49-F238E27FC236}">
                      <a16:creationId xmlns:a16="http://schemas.microsoft.com/office/drawing/2014/main" id="{D6DFC597-A589-4D8F-939E-2211217834E9}"/>
                    </a:ext>
                  </a:extLst>
                </p:cNvPr>
                <p:cNvGrpSpPr/>
                <p:nvPr/>
              </p:nvGrpSpPr>
              <p:grpSpPr>
                <a:xfrm>
                  <a:off x="315024" y="4474938"/>
                  <a:ext cx="668519" cy="1219611"/>
                  <a:chOff x="1621803" y="3717031"/>
                  <a:chExt cx="891359" cy="1626145"/>
                </a:xfrm>
              </p:grpSpPr>
              <p:cxnSp>
                <p:nvCxnSpPr>
                  <p:cNvPr id="55" name="Straight Connector 30">
                    <a:extLst>
                      <a:ext uri="{FF2B5EF4-FFF2-40B4-BE49-F238E27FC236}">
                        <a16:creationId xmlns:a16="http://schemas.microsoft.com/office/drawing/2014/main" id="{33CD0A7E-A877-6825-2D07-CDD3FB9D1B68}"/>
                      </a:ext>
                    </a:extLst>
                  </p:cNvPr>
                  <p:cNvCxnSpPr>
                    <a:stCxn id="56" idx="5"/>
                    <a:endCxn id="57" idx="0"/>
                  </p:cNvCxnSpPr>
                  <p:nvPr/>
                </p:nvCxnSpPr>
                <p:spPr>
                  <a:xfrm>
                    <a:off x="1819723" y="3818495"/>
                    <a:ext cx="247760" cy="633321"/>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6" name="Oval 31">
                    <a:extLst>
                      <a:ext uri="{FF2B5EF4-FFF2-40B4-BE49-F238E27FC236}">
                        <a16:creationId xmlns:a16="http://schemas.microsoft.com/office/drawing/2014/main" id="{FCDCDF2F-8335-FFB6-626C-EF470429A911}"/>
                      </a:ext>
                    </a:extLst>
                  </p:cNvPr>
                  <p:cNvSpPr/>
                  <p:nvPr/>
                </p:nvSpPr>
                <p:spPr>
                  <a:xfrm>
                    <a:off x="1718259" y="3717031"/>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7" name="Oval 32">
                    <a:extLst>
                      <a:ext uri="{FF2B5EF4-FFF2-40B4-BE49-F238E27FC236}">
                        <a16:creationId xmlns:a16="http://schemas.microsoft.com/office/drawing/2014/main" id="{45811733-9209-AA87-42DE-E3744649B120}"/>
                      </a:ext>
                    </a:extLst>
                  </p:cNvPr>
                  <p:cNvSpPr/>
                  <p:nvPr/>
                </p:nvSpPr>
                <p:spPr>
                  <a:xfrm>
                    <a:off x="1621803" y="4451816"/>
                    <a:ext cx="891359" cy="89136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297FB8"/>
                      </a:solidFill>
                      <a:latin typeface="FontAwesome" pitchFamily="2" charset="0"/>
                    </a:endParaRPr>
                  </a:p>
                </p:txBody>
              </p:sp>
            </p:grpSp>
            <p:grpSp>
              <p:nvGrpSpPr>
                <p:cNvPr id="33" name="Group 37">
                  <a:extLst>
                    <a:ext uri="{FF2B5EF4-FFF2-40B4-BE49-F238E27FC236}">
                      <a16:creationId xmlns:a16="http://schemas.microsoft.com/office/drawing/2014/main" id="{40A8411F-20EE-35A5-6BC8-96927DD6EB1B}"/>
                    </a:ext>
                  </a:extLst>
                </p:cNvPr>
                <p:cNvGrpSpPr/>
                <p:nvPr/>
              </p:nvGrpSpPr>
              <p:grpSpPr>
                <a:xfrm>
                  <a:off x="5242415" y="4477916"/>
                  <a:ext cx="956817" cy="1065438"/>
                  <a:chOff x="573926" y="3690792"/>
                  <a:chExt cx="1393204" cy="1420583"/>
                </a:xfrm>
              </p:grpSpPr>
              <p:cxnSp>
                <p:nvCxnSpPr>
                  <p:cNvPr id="52" name="Straight Connector 38">
                    <a:extLst>
                      <a:ext uri="{FF2B5EF4-FFF2-40B4-BE49-F238E27FC236}">
                        <a16:creationId xmlns:a16="http://schemas.microsoft.com/office/drawing/2014/main" id="{9413C8FF-03DE-A0C1-181A-E45BCF8AEDBC}"/>
                      </a:ext>
                    </a:extLst>
                  </p:cNvPr>
                  <p:cNvCxnSpPr/>
                  <p:nvPr/>
                </p:nvCxnSpPr>
                <p:spPr>
                  <a:xfrm>
                    <a:off x="1270528" y="3788285"/>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3" name="Oval 39">
                    <a:extLst>
                      <a:ext uri="{FF2B5EF4-FFF2-40B4-BE49-F238E27FC236}">
                        <a16:creationId xmlns:a16="http://schemas.microsoft.com/office/drawing/2014/main" id="{31343363-AD76-F0F6-DD1E-702727B6353E}"/>
                      </a:ext>
                    </a:extLst>
                  </p:cNvPr>
                  <p:cNvSpPr/>
                  <p:nvPr/>
                </p:nvSpPr>
                <p:spPr>
                  <a:xfrm>
                    <a:off x="1225106" y="3690792"/>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4" name="Oval 40">
                    <a:extLst>
                      <a:ext uri="{FF2B5EF4-FFF2-40B4-BE49-F238E27FC236}">
                        <a16:creationId xmlns:a16="http://schemas.microsoft.com/office/drawing/2014/main" id="{96407674-9DF9-0815-1168-C6C65CF944F3}"/>
                      </a:ext>
                    </a:extLst>
                  </p:cNvPr>
                  <p:cNvSpPr/>
                  <p:nvPr/>
                </p:nvSpPr>
                <p:spPr>
                  <a:xfrm>
                    <a:off x="573926" y="4319286"/>
                    <a:ext cx="1393204" cy="792089"/>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E84C3D"/>
                      </a:solidFill>
                      <a:latin typeface="FontAwesome" pitchFamily="2" charset="0"/>
                    </a:endParaRPr>
                  </a:p>
                </p:txBody>
              </p:sp>
            </p:grpSp>
            <p:grpSp>
              <p:nvGrpSpPr>
                <p:cNvPr id="34" name="Group 41">
                  <a:extLst>
                    <a:ext uri="{FF2B5EF4-FFF2-40B4-BE49-F238E27FC236}">
                      <a16:creationId xmlns:a16="http://schemas.microsoft.com/office/drawing/2014/main" id="{4B23D5FF-7025-A94F-1835-0E2ECCDA6C2A}"/>
                    </a:ext>
                  </a:extLst>
                </p:cNvPr>
                <p:cNvGrpSpPr/>
                <p:nvPr/>
              </p:nvGrpSpPr>
              <p:grpSpPr>
                <a:xfrm>
                  <a:off x="2573639" y="4430360"/>
                  <a:ext cx="594065" cy="1022730"/>
                  <a:chOff x="1818289" y="5577658"/>
                  <a:chExt cx="792088" cy="1363640"/>
                </a:xfrm>
              </p:grpSpPr>
              <p:cxnSp>
                <p:nvCxnSpPr>
                  <p:cNvPr id="49" name="Straight Connector 42">
                    <a:extLst>
                      <a:ext uri="{FF2B5EF4-FFF2-40B4-BE49-F238E27FC236}">
                        <a16:creationId xmlns:a16="http://schemas.microsoft.com/office/drawing/2014/main" id="{6D3E4693-695E-884B-76B0-3FACD8686514}"/>
                      </a:ext>
                    </a:extLst>
                  </p:cNvPr>
                  <p:cNvCxnSpPr/>
                  <p:nvPr/>
                </p:nvCxnSpPr>
                <p:spPr>
                  <a:xfrm>
                    <a:off x="2214334" y="5577658"/>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0" name="Oval 43">
                    <a:extLst>
                      <a:ext uri="{FF2B5EF4-FFF2-40B4-BE49-F238E27FC236}">
                        <a16:creationId xmlns:a16="http://schemas.microsoft.com/office/drawing/2014/main" id="{D447E3DC-C672-39E4-850F-2513BC269D0D}"/>
                      </a:ext>
                    </a:extLst>
                  </p:cNvPr>
                  <p:cNvSpPr/>
                  <p:nvPr/>
                </p:nvSpPr>
                <p:spPr>
                  <a:xfrm>
                    <a:off x="2155470" y="5577658"/>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1" name="Oval 44">
                    <a:extLst>
                      <a:ext uri="{FF2B5EF4-FFF2-40B4-BE49-F238E27FC236}">
                        <a16:creationId xmlns:a16="http://schemas.microsoft.com/office/drawing/2014/main" id="{1B337457-1479-2271-774C-2F7EF8998CD8}"/>
                      </a:ext>
                    </a:extLst>
                  </p:cNvPr>
                  <p:cNvSpPr/>
                  <p:nvPr/>
                </p:nvSpPr>
                <p:spPr>
                  <a:xfrm>
                    <a:off x="1818289" y="6149210"/>
                    <a:ext cx="792088" cy="792088"/>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F39C11"/>
                      </a:solidFill>
                      <a:latin typeface="FontAwesome" pitchFamily="2" charset="0"/>
                    </a:endParaRPr>
                  </a:p>
                </p:txBody>
              </p:sp>
            </p:grpSp>
            <p:sp>
              <p:nvSpPr>
                <p:cNvPr id="35" name="TextBox 45">
                  <a:extLst>
                    <a:ext uri="{FF2B5EF4-FFF2-40B4-BE49-F238E27FC236}">
                      <a16:creationId xmlns:a16="http://schemas.microsoft.com/office/drawing/2014/main" id="{266F8A1A-82EB-257F-2F2D-144A9B569893}"/>
                    </a:ext>
                  </a:extLst>
                </p:cNvPr>
                <p:cNvSpPr txBox="1"/>
                <p:nvPr/>
              </p:nvSpPr>
              <p:spPr>
                <a:xfrm>
                  <a:off x="-725762" y="5648817"/>
                  <a:ext cx="1049922" cy="826735"/>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Baseline scenario </a:t>
                  </a:r>
                  <a:r>
                    <a:rPr lang="fr-FR" sz="1200" b="1" dirty="0">
                      <a:solidFill>
                        <a:srgbClr val="002060"/>
                      </a:solidFill>
                      <a:latin typeface="ITCAvantGardeStd-Md"/>
                      <a:ea typeface="Open Sans" panose="020B0606030504020204" pitchFamily="34" charset="0"/>
                      <a:cs typeface="Open Sans" panose="020B0606030504020204" pitchFamily="34" charset="0"/>
                    </a:rPr>
                    <a:t>= Carbon diagnostic </a:t>
                  </a:r>
                  <a:r>
                    <a:rPr lang="fr-FR" sz="1200" b="1" dirty="0" err="1">
                      <a:solidFill>
                        <a:srgbClr val="002060"/>
                      </a:solidFill>
                      <a:latin typeface="ITCAvantGardeStd-Md"/>
                      <a:ea typeface="Open Sans" panose="020B0606030504020204" pitchFamily="34" charset="0"/>
                      <a:cs typeface="Open Sans" panose="020B0606030504020204" pitchFamily="34" charset="0"/>
                    </a:rPr>
                    <a:t>specific</a:t>
                  </a:r>
                  <a:r>
                    <a:rPr lang="fr-FR" sz="1200" b="1" dirty="0">
                      <a:solidFill>
                        <a:srgbClr val="002060"/>
                      </a:solidFill>
                      <a:latin typeface="ITCAvantGardeStd-Md"/>
                      <a:ea typeface="Open Sans" panose="020B0606030504020204" pitchFamily="34" charset="0"/>
                      <a:cs typeface="Open Sans" panose="020B0606030504020204" pitchFamily="34" charset="0"/>
                    </a:rPr>
                    <a:t> to </a:t>
                  </a:r>
                  <a:r>
                    <a:rPr lang="fr-FR" sz="1200" b="1" dirty="0" err="1">
                      <a:solidFill>
                        <a:srgbClr val="002060"/>
                      </a:solidFill>
                      <a:latin typeface="ITCAvantGardeStd-Md"/>
                      <a:ea typeface="Open Sans" panose="020B0606030504020204" pitchFamily="34" charset="0"/>
                      <a:cs typeface="Open Sans" panose="020B0606030504020204" pitchFamily="34" charset="0"/>
                    </a:rPr>
                    <a:t>each</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farm</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grpSp>
              <p:nvGrpSpPr>
                <p:cNvPr id="36" name="Group 48">
                  <a:extLst>
                    <a:ext uri="{FF2B5EF4-FFF2-40B4-BE49-F238E27FC236}">
                      <a16:creationId xmlns:a16="http://schemas.microsoft.com/office/drawing/2014/main" id="{E8C3534D-420B-3380-BB08-C4E78F4BFF3C}"/>
                    </a:ext>
                  </a:extLst>
                </p:cNvPr>
                <p:cNvGrpSpPr/>
                <p:nvPr/>
              </p:nvGrpSpPr>
              <p:grpSpPr>
                <a:xfrm>
                  <a:off x="2380562" y="5479518"/>
                  <a:ext cx="1884200" cy="698166"/>
                  <a:chOff x="-240194" y="9672505"/>
                  <a:chExt cx="1868314" cy="1222751"/>
                </a:xfrm>
              </p:grpSpPr>
              <p:sp>
                <p:nvSpPr>
                  <p:cNvPr id="47" name="TextBox 49">
                    <a:extLst>
                      <a:ext uri="{FF2B5EF4-FFF2-40B4-BE49-F238E27FC236}">
                        <a16:creationId xmlns:a16="http://schemas.microsoft.com/office/drawing/2014/main" id="{F6ABF7B2-D174-BC9B-CB0B-B4EFE5D75209}"/>
                      </a:ext>
                    </a:extLst>
                  </p:cNvPr>
                  <p:cNvSpPr txBox="1"/>
                  <p:nvPr/>
                </p:nvSpPr>
                <p:spPr>
                  <a:xfrm>
                    <a:off x="-210718" y="9672505"/>
                    <a:ext cx="955410" cy="482641"/>
                  </a:xfrm>
                  <a:prstGeom prst="rect">
                    <a:avLst/>
                  </a:prstGeom>
                  <a:noFill/>
                </p:spPr>
                <p:txBody>
                  <a:bodyPr wrap="none" rtlCol="0">
                    <a:spAutoFit/>
                  </a:bodyPr>
                  <a:lstStyle/>
                  <a:p>
                    <a:r>
                      <a:rPr lang="fr-FR" sz="1200" b="1" dirty="0" err="1">
                        <a:solidFill>
                          <a:srgbClr val="FF0000"/>
                        </a:solidFill>
                        <a:latin typeface="ITCAvantGardeStd-Md"/>
                        <a:ea typeface="Open Sans" panose="020B0606030504020204" pitchFamily="34" charset="0"/>
                        <a:cs typeface="Open Sans" panose="020B0606030504020204" pitchFamily="34" charset="0"/>
                      </a:rPr>
                      <a:t>Midterm</a:t>
                    </a:r>
                    <a:r>
                      <a:rPr lang="fr-FR" sz="1200" b="1" dirty="0">
                        <a:solidFill>
                          <a:srgbClr val="FF0000"/>
                        </a:solidFill>
                        <a:latin typeface="ITCAvantGardeStd-Md"/>
                        <a:ea typeface="Open Sans" panose="020B0606030504020204" pitchFamily="34" charset="0"/>
                        <a:cs typeface="Open Sans" panose="020B0606030504020204" pitchFamily="34" charset="0"/>
                      </a:rPr>
                      <a:t> control</a:t>
                    </a:r>
                  </a:p>
                </p:txBody>
              </p:sp>
              <p:sp>
                <p:nvSpPr>
                  <p:cNvPr id="48" name="TextBox 50">
                    <a:extLst>
                      <a:ext uri="{FF2B5EF4-FFF2-40B4-BE49-F238E27FC236}">
                        <a16:creationId xmlns:a16="http://schemas.microsoft.com/office/drawing/2014/main" id="{4A48B8EA-9B9C-1EBC-D593-F2992E072B79}"/>
                      </a:ext>
                    </a:extLst>
                  </p:cNvPr>
                  <p:cNvSpPr txBox="1"/>
                  <p:nvPr/>
                </p:nvSpPr>
                <p:spPr>
                  <a:xfrm>
                    <a:off x="-240194" y="10090855"/>
                    <a:ext cx="1868314" cy="804401"/>
                  </a:xfrm>
                  <a:prstGeom prst="rect">
                    <a:avLst/>
                  </a:prstGeom>
                  <a:noFill/>
                </p:spPr>
                <p:txBody>
                  <a:bodyPr wrap="square" rtlCol="0">
                    <a:spAutoFit/>
                  </a:bodyPr>
                  <a:lstStyle/>
                  <a:p>
                    <a:pPr algn="just"/>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practices put in place</a:t>
                    </a:r>
                  </a:p>
                </p:txBody>
              </p:sp>
            </p:grpSp>
            <p:grpSp>
              <p:nvGrpSpPr>
                <p:cNvPr id="37" name="Group 51">
                  <a:extLst>
                    <a:ext uri="{FF2B5EF4-FFF2-40B4-BE49-F238E27FC236}">
                      <a16:creationId xmlns:a16="http://schemas.microsoft.com/office/drawing/2014/main" id="{59B4C217-628B-B847-BC8B-8C7E0970138C}"/>
                    </a:ext>
                  </a:extLst>
                </p:cNvPr>
                <p:cNvGrpSpPr/>
                <p:nvPr/>
              </p:nvGrpSpPr>
              <p:grpSpPr>
                <a:xfrm>
                  <a:off x="5090048" y="5553430"/>
                  <a:ext cx="1511942" cy="1443772"/>
                  <a:chOff x="1895935" y="6001528"/>
                  <a:chExt cx="2015921" cy="1925027"/>
                </a:xfrm>
              </p:grpSpPr>
              <p:sp>
                <p:nvSpPr>
                  <p:cNvPr id="45" name="TextBox 52">
                    <a:extLst>
                      <a:ext uri="{FF2B5EF4-FFF2-40B4-BE49-F238E27FC236}">
                        <a16:creationId xmlns:a16="http://schemas.microsoft.com/office/drawing/2014/main" id="{D56FFB7F-ACBE-9C8C-1E63-82B927243133}"/>
                      </a:ext>
                    </a:extLst>
                  </p:cNvPr>
                  <p:cNvSpPr txBox="1"/>
                  <p:nvPr/>
                </p:nvSpPr>
                <p:spPr>
                  <a:xfrm>
                    <a:off x="1997253" y="6001528"/>
                    <a:ext cx="1220934" cy="367437"/>
                  </a:xfrm>
                  <a:prstGeom prst="rect">
                    <a:avLst/>
                  </a:prstGeom>
                  <a:noFill/>
                </p:spPr>
                <p:txBody>
                  <a:bodyPr wrap="none" rtlCol="0">
                    <a:spAutoFit/>
                  </a:bodyPr>
                  <a:lstStyle/>
                  <a:p>
                    <a:pPr algn="r"/>
                    <a:r>
                      <a:rPr lang="fr-FR" sz="1200" b="1" dirty="0">
                        <a:solidFill>
                          <a:srgbClr val="002060"/>
                        </a:solidFill>
                        <a:latin typeface="ITCAvantGardeStd-Md"/>
                        <a:ea typeface="Open Sans" panose="020B0606030504020204" pitchFamily="34" charset="0"/>
                        <a:cs typeface="Open Sans" panose="020B0606030504020204" pitchFamily="34" charset="0"/>
                      </a:rPr>
                      <a:t>Final diagnostic</a:t>
                    </a:r>
                  </a:p>
                </p:txBody>
              </p:sp>
              <p:sp>
                <p:nvSpPr>
                  <p:cNvPr id="46" name="TextBox 53">
                    <a:extLst>
                      <a:ext uri="{FF2B5EF4-FFF2-40B4-BE49-F238E27FC236}">
                        <a16:creationId xmlns:a16="http://schemas.microsoft.com/office/drawing/2014/main" id="{8F9CBE19-C7BD-60F9-3AC9-36E743C8886C}"/>
                      </a:ext>
                    </a:extLst>
                  </p:cNvPr>
                  <p:cNvSpPr txBox="1"/>
                  <p:nvPr/>
                </p:nvSpPr>
                <p:spPr>
                  <a:xfrm>
                    <a:off x="1895935" y="6334327"/>
                    <a:ext cx="2015921" cy="1592228"/>
                  </a:xfrm>
                  <a:prstGeom prst="rect">
                    <a:avLst/>
                  </a:prstGeom>
                  <a:noFill/>
                </p:spPr>
                <p:txBody>
                  <a:bodyPr wrap="square" rtlCol="0">
                    <a:spAutoFit/>
                  </a:bodyPr>
                  <a:lstStyle/>
                  <a:p>
                    <a:pPr algn="just"/>
                    <a:r>
                      <a:rPr lang="fr-FR" sz="1200" dirty="0">
                        <a:solidFill>
                          <a:srgbClr val="7E8C8D"/>
                        </a:solidFill>
                        <a:latin typeface="ITCAvantGardeStd-Md"/>
                        <a:ea typeface="Open Sans" panose="020B0606030504020204" pitchFamily="34" charset="0"/>
                        <a:cs typeface="Open Sans" panose="020B0606030504020204" pitchFamily="34" charset="0"/>
                      </a:rPr>
                      <a:t>Carbon audit and </a:t>
                    </a:r>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the </a:t>
                    </a:r>
                    <a:r>
                      <a:rPr lang="fr-FR" sz="1200" dirty="0" err="1">
                        <a:solidFill>
                          <a:srgbClr val="7E8C8D"/>
                        </a:solidFill>
                        <a:latin typeface="ITCAvantGardeStd-Md"/>
                        <a:ea typeface="Open Sans" panose="020B0606030504020204" pitchFamily="34" charset="0"/>
                        <a:cs typeface="Open Sans" panose="020B0606030504020204" pitchFamily="34" charset="0"/>
                      </a:rPr>
                      <a:t>implementation</a:t>
                    </a:r>
                    <a:r>
                      <a:rPr lang="fr-FR" sz="1200" dirty="0">
                        <a:solidFill>
                          <a:srgbClr val="7E8C8D"/>
                        </a:solidFill>
                        <a:latin typeface="ITCAvantGardeStd-Md"/>
                        <a:ea typeface="Open Sans" panose="020B0606030504020204" pitchFamily="34" charset="0"/>
                        <a:cs typeface="Open Sans" panose="020B0606030504020204" pitchFamily="34" charset="0"/>
                      </a:rPr>
                      <a:t> of practices, </a:t>
                    </a:r>
                    <a:r>
                      <a:rPr lang="fr-FR" sz="1200" b="1" dirty="0" err="1">
                        <a:solidFill>
                          <a:srgbClr val="FF0000"/>
                        </a:solidFill>
                        <a:latin typeface="ITCAvantGardeStd-Md"/>
                        <a:ea typeface="Open Sans" panose="020B0606030504020204" pitchFamily="34" charset="0"/>
                        <a:cs typeface="Open Sans" panose="020B0606030504020204" pitchFamily="34" charset="0"/>
                      </a:rPr>
                      <a:t>calculation</a:t>
                    </a:r>
                    <a:r>
                      <a:rPr lang="fr-FR" sz="1200" b="1" dirty="0">
                        <a:solidFill>
                          <a:srgbClr val="FF0000"/>
                        </a:solidFill>
                        <a:latin typeface="ITCAvantGardeStd-Md"/>
                        <a:ea typeface="Open Sans" panose="020B0606030504020204" pitchFamily="34" charset="0"/>
                        <a:cs typeface="Open Sans" panose="020B0606030504020204" pitchFamily="34" charset="0"/>
                      </a:rPr>
                      <a:t> of the </a:t>
                    </a:r>
                    <a:r>
                      <a:rPr lang="fr-FR" sz="1200" b="1" dirty="0" err="1">
                        <a:solidFill>
                          <a:srgbClr val="FF0000"/>
                        </a:solidFill>
                        <a:latin typeface="ITCAvantGardeStd-Md"/>
                        <a:ea typeface="Open Sans" panose="020B0606030504020204" pitchFamily="34" charset="0"/>
                        <a:cs typeface="Open Sans" panose="020B0606030504020204" pitchFamily="34" charset="0"/>
                      </a:rPr>
                      <a:t>carbon</a:t>
                    </a:r>
                    <a:r>
                      <a:rPr lang="fr-FR" sz="1200" b="1" dirty="0">
                        <a:solidFill>
                          <a:srgbClr val="FF0000"/>
                        </a:solidFill>
                        <a:latin typeface="ITCAvantGardeStd-Md"/>
                        <a:ea typeface="Open Sans" panose="020B0606030504020204" pitchFamily="34" charset="0"/>
                        <a:cs typeface="Open Sans" panose="020B0606030504020204" pitchFamily="34" charset="0"/>
                      </a:rPr>
                      <a:t> gains </a:t>
                    </a:r>
                    <a:r>
                      <a:rPr lang="fr-FR" sz="1200" b="1" dirty="0" err="1">
                        <a:solidFill>
                          <a:srgbClr val="FF0000"/>
                        </a:solidFill>
                        <a:latin typeface="ITCAvantGardeStd-Md"/>
                        <a:ea typeface="Open Sans" panose="020B0606030504020204" pitchFamily="34" charset="0"/>
                        <a:cs typeface="Open Sans" panose="020B0606030504020204" pitchFamily="34" charset="0"/>
                      </a:rPr>
                      <a:t>compared</a:t>
                    </a:r>
                    <a:r>
                      <a:rPr lang="fr-FR" sz="1200" b="1" dirty="0">
                        <a:solidFill>
                          <a:srgbClr val="FF0000"/>
                        </a:solidFill>
                        <a:latin typeface="ITCAvantGardeStd-Md"/>
                        <a:ea typeface="Open Sans" panose="020B0606030504020204" pitchFamily="34" charset="0"/>
                        <a:cs typeface="Open Sans" panose="020B0606030504020204" pitchFamily="34" charset="0"/>
                      </a:rPr>
                      <a:t> to </a:t>
                    </a:r>
                    <a:r>
                      <a:rPr lang="fr-FR" sz="1200" b="1" dirty="0" err="1">
                        <a:solidFill>
                          <a:srgbClr val="FF0000"/>
                        </a:solidFill>
                        <a:latin typeface="ITCAvantGardeStd-Md"/>
                        <a:ea typeface="Open Sans" panose="020B0606030504020204" pitchFamily="34" charset="0"/>
                        <a:cs typeface="Open Sans" panose="020B0606030504020204" pitchFamily="34" charset="0"/>
                      </a:rPr>
                      <a:t>year</a:t>
                    </a:r>
                    <a:r>
                      <a:rPr lang="fr-FR" sz="1200" b="1" dirty="0">
                        <a:solidFill>
                          <a:srgbClr val="FF0000"/>
                        </a:solidFill>
                        <a:latin typeface="ITCAvantGardeStd-Md"/>
                        <a:ea typeface="Open Sans" panose="020B0606030504020204" pitchFamily="34" charset="0"/>
                        <a:cs typeface="Open Sans" panose="020B0606030504020204" pitchFamily="34" charset="0"/>
                      </a:rPr>
                      <a:t> 1</a:t>
                    </a:r>
                  </a:p>
                </p:txBody>
              </p:sp>
            </p:grpSp>
            <p:pic>
              <p:nvPicPr>
                <p:cNvPr id="39" name="Image 38">
                  <a:extLst>
                    <a:ext uri="{FF2B5EF4-FFF2-40B4-BE49-F238E27FC236}">
                      <a16:creationId xmlns:a16="http://schemas.microsoft.com/office/drawing/2014/main" id="{11991E17-6C03-EB7D-3405-6E79AE7D8D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7807" y="5077223"/>
                  <a:ext cx="532270" cy="532270"/>
                </a:xfrm>
                <a:prstGeom prst="rect">
                  <a:avLst/>
                </a:prstGeom>
              </p:spPr>
            </p:pic>
            <p:grpSp>
              <p:nvGrpSpPr>
                <p:cNvPr id="40" name="Group 48">
                  <a:extLst>
                    <a:ext uri="{FF2B5EF4-FFF2-40B4-BE49-F238E27FC236}">
                      <a16:creationId xmlns:a16="http://schemas.microsoft.com/office/drawing/2014/main" id="{5A063211-E761-A09D-336A-89F05CBBBE99}"/>
                    </a:ext>
                  </a:extLst>
                </p:cNvPr>
                <p:cNvGrpSpPr/>
                <p:nvPr/>
              </p:nvGrpSpPr>
              <p:grpSpPr>
                <a:xfrm>
                  <a:off x="565256" y="5653388"/>
                  <a:ext cx="1157453" cy="1574201"/>
                  <a:chOff x="840961" y="6583432"/>
                  <a:chExt cx="1147694" cy="2757020"/>
                </a:xfrm>
              </p:grpSpPr>
              <p:sp>
                <p:nvSpPr>
                  <p:cNvPr id="43" name="TextBox 49">
                    <a:extLst>
                      <a:ext uri="{FF2B5EF4-FFF2-40B4-BE49-F238E27FC236}">
                        <a16:creationId xmlns:a16="http://schemas.microsoft.com/office/drawing/2014/main" id="{1CC12683-4DC8-934E-E817-67DCB35D80DC}"/>
                      </a:ext>
                    </a:extLst>
                  </p:cNvPr>
                  <p:cNvSpPr txBox="1"/>
                  <p:nvPr/>
                </p:nvSpPr>
                <p:spPr>
                  <a:xfrm>
                    <a:off x="840961" y="6583432"/>
                    <a:ext cx="1147694" cy="1126163"/>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Carbon plan </a:t>
                    </a:r>
                    <a:r>
                      <a:rPr lang="fr-FR" sz="1200" b="1" dirty="0">
                        <a:solidFill>
                          <a:srgbClr val="002060"/>
                        </a:solidFill>
                        <a:latin typeface="ITCAvantGardeStd-Md"/>
                        <a:ea typeface="Open Sans" panose="020B0606030504020204" pitchFamily="34" charset="0"/>
                        <a:cs typeface="Open Sans" panose="020B0606030504020204" pitchFamily="34" charset="0"/>
                      </a:rPr>
                      <a:t>and</a:t>
                    </a:r>
                  </a:p>
                  <a:p>
                    <a:r>
                      <a:rPr lang="fr-FR" sz="1200" b="1" dirty="0">
                        <a:solidFill>
                          <a:srgbClr val="002060"/>
                        </a:solidFill>
                        <a:latin typeface="ITCAvantGardeStd-Md"/>
                        <a:ea typeface="Open Sans" panose="020B0606030504020204" pitchFamily="34" charset="0"/>
                        <a:cs typeface="Open Sans" panose="020B0606030504020204" pitchFamily="34" charset="0"/>
                      </a:rPr>
                      <a:t>simulation to </a:t>
                    </a:r>
                    <a:r>
                      <a:rPr lang="fr-FR" sz="1200" b="1" dirty="0" err="1">
                        <a:solidFill>
                          <a:srgbClr val="002060"/>
                        </a:solidFill>
                        <a:latin typeface="ITCAvantGardeStd-Md"/>
                        <a:ea typeface="Open Sans" panose="020B0606030504020204" pitchFamily="34" charset="0"/>
                        <a:cs typeface="Open Sans" panose="020B0606030504020204" pitchFamily="34" charset="0"/>
                      </a:rPr>
                      <a:t>assess</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gain</a:t>
                    </a:r>
                  </a:p>
                </p:txBody>
              </p:sp>
              <p:sp>
                <p:nvSpPr>
                  <p:cNvPr id="44" name="TextBox 50">
                    <a:extLst>
                      <a:ext uri="{FF2B5EF4-FFF2-40B4-BE49-F238E27FC236}">
                        <a16:creationId xmlns:a16="http://schemas.microsoft.com/office/drawing/2014/main" id="{9DC19D8E-E2E7-6043-6DB4-F7BA978D00CF}"/>
                      </a:ext>
                    </a:extLst>
                  </p:cNvPr>
                  <p:cNvSpPr txBox="1"/>
                  <p:nvPr/>
                </p:nvSpPr>
                <p:spPr>
                  <a:xfrm>
                    <a:off x="848448" y="7570768"/>
                    <a:ext cx="1092980" cy="1769684"/>
                  </a:xfrm>
                  <a:prstGeom prst="rect">
                    <a:avLst/>
                  </a:prstGeom>
                  <a:noFill/>
                </p:spPr>
                <p:txBody>
                  <a:bodyPr wrap="square" rtlCol="0">
                    <a:spAutoFit/>
                  </a:bodyPr>
                  <a:lstStyle/>
                  <a:p>
                    <a:r>
                      <a:rPr lang="fr-FR" sz="1200" dirty="0">
                        <a:solidFill>
                          <a:srgbClr val="7E8C8D"/>
                        </a:solidFill>
                        <a:latin typeface="ITCAvantGardeStd-Md"/>
                        <a:ea typeface="Open Sans" panose="020B0606030504020204" pitchFamily="34" charset="0"/>
                        <a:cs typeface="Open Sans" panose="020B0606030504020204" pitchFamily="34" charset="0"/>
                      </a:rPr>
                      <a:t>Building of an action plan, </a:t>
                    </a:r>
                    <a:r>
                      <a:rPr lang="fr-FR" sz="1200" dirty="0" err="1">
                        <a:solidFill>
                          <a:srgbClr val="7E8C8D"/>
                        </a:solidFill>
                        <a:latin typeface="ITCAvantGardeStd-Md"/>
                        <a:ea typeface="Open Sans" panose="020B0606030504020204" pitchFamily="34" charset="0"/>
                        <a:cs typeface="Open Sans" panose="020B0606030504020204" pitchFamily="34" charset="0"/>
                      </a:rPr>
                      <a:t>choice</a:t>
                    </a:r>
                    <a:r>
                      <a:rPr lang="fr-FR" sz="1200" dirty="0">
                        <a:solidFill>
                          <a:srgbClr val="7E8C8D"/>
                        </a:solidFill>
                        <a:latin typeface="ITCAvantGardeStd-Md"/>
                        <a:ea typeface="Open Sans" panose="020B0606030504020204" pitchFamily="34" charset="0"/>
                        <a:cs typeface="Open Sans" panose="020B0606030504020204" pitchFamily="34" charset="0"/>
                      </a:rPr>
                      <a:t> of practices, objectives and </a:t>
                    </a:r>
                    <a:r>
                      <a:rPr lang="fr-FR" sz="1200" dirty="0" err="1">
                        <a:solidFill>
                          <a:srgbClr val="7E8C8D"/>
                        </a:solidFill>
                        <a:latin typeface="ITCAvantGardeStd-Md"/>
                        <a:ea typeface="Open Sans" panose="020B0606030504020204" pitchFamily="34" charset="0"/>
                        <a:cs typeface="Open Sans" panose="020B0606030504020204" pitchFamily="34" charset="0"/>
                      </a:rPr>
                      <a:t>carbon</a:t>
                    </a:r>
                    <a:r>
                      <a:rPr lang="fr-FR" sz="1200" dirty="0">
                        <a:solidFill>
                          <a:srgbClr val="7E8C8D"/>
                        </a:solidFill>
                        <a:latin typeface="ITCAvantGardeStd-Md"/>
                        <a:ea typeface="Open Sans" panose="020B0606030504020204" pitchFamily="34" charset="0"/>
                        <a:cs typeface="Open Sans" panose="020B0606030504020204" pitchFamily="34" charset="0"/>
                      </a:rPr>
                      <a:t> gains</a:t>
                    </a:r>
                  </a:p>
                </p:txBody>
              </p:sp>
            </p:grpSp>
            <p:pic>
              <p:nvPicPr>
                <p:cNvPr id="41" name="Image 40">
                  <a:extLst>
                    <a:ext uri="{FF2B5EF4-FFF2-40B4-BE49-F238E27FC236}">
                      <a16:creationId xmlns:a16="http://schemas.microsoft.com/office/drawing/2014/main" id="{2CE74BD6-9E53-97ED-8327-21C07563E06F}"/>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038" y1="38571" x2="1038" y2="38571"/>
                              <a14:foregroundMark x1="27336" y1="30000" x2="27336" y2="30000"/>
                              <a14:foregroundMark x1="38408" y1="17143" x2="38408" y2="17143"/>
                              <a14:foregroundMark x1="50865" y1="25714" x2="50865" y2="25714"/>
                              <a14:foregroundMark x1="44637" y1="57143" x2="44637" y2="57143"/>
                              <a14:foregroundMark x1="59170" y1="40000" x2="59170" y2="40000"/>
                              <a14:foregroundMark x1="71626" y1="35714" x2="71626" y2="35714"/>
                              <a14:foregroundMark x1="86851" y1="44286" x2="86851" y2="44286"/>
                              <a14:foregroundMark x1="40138" y1="85714" x2="40138" y2="85714"/>
                              <a14:foregroundMark x1="20415" y1="38571" x2="20415" y2="38571"/>
                              <a14:foregroundMark x1="13495" y1="52857" x2="13495" y2="52857"/>
                              <a14:foregroundMark x1="34602" y1="35714" x2="34602" y2="35714"/>
                              <a14:foregroundMark x1="75779" y1="47143" x2="75779" y2="47143"/>
                              <a14:foregroundMark x1="93080" y1="58571" x2="93080" y2="58571"/>
                              <a14:foregroundMark x1="91349" y1="65714" x2="91349" y2="65714"/>
                              <a14:foregroundMark x1="3806" y1="18571" x2="3806" y2="18571"/>
                              <a14:foregroundMark x1="8997" y1="17143" x2="8997" y2="17143"/>
                            </a14:backgroundRemoval>
                          </a14:imgEffect>
                          <a14:imgEffect>
                            <a14:colorTemperature colorTemp="6400"/>
                          </a14:imgEffect>
                        </a14:imgLayer>
                      </a14:imgProps>
                    </a:ext>
                    <a:ext uri="{28A0092B-C50C-407E-A947-70E740481C1C}">
                      <a14:useLocalDpi xmlns:a14="http://schemas.microsoft.com/office/drawing/2010/main" val="0"/>
                    </a:ext>
                  </a:extLst>
                </a:blip>
                <a:stretch>
                  <a:fillRect/>
                </a:stretch>
              </p:blipFill>
              <p:spPr>
                <a:xfrm>
                  <a:off x="5268954" y="5162018"/>
                  <a:ext cx="868730" cy="196161"/>
                </a:xfrm>
                <a:prstGeom prst="rect">
                  <a:avLst/>
                </a:prstGeom>
                <a:effectLst>
                  <a:glow rad="127000">
                    <a:schemeClr val="bg1">
                      <a:alpha val="0"/>
                    </a:schemeClr>
                  </a:glow>
                  <a:reflection stA="0" endPos="65000" dist="50800" dir="5400000" sy="-100000" algn="bl" rotWithShape="0"/>
                </a:effectLst>
              </p:spPr>
            </p:pic>
            <p:pic>
              <p:nvPicPr>
                <p:cNvPr id="42" name="Image 41">
                  <a:extLst>
                    <a:ext uri="{FF2B5EF4-FFF2-40B4-BE49-F238E27FC236}">
                      <a16:creationId xmlns:a16="http://schemas.microsoft.com/office/drawing/2014/main" id="{E9F5C830-15DC-D804-BD3C-84671534065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4673" y="4921054"/>
                  <a:ext cx="432000" cy="432000"/>
                </a:xfrm>
                <a:prstGeom prst="rect">
                  <a:avLst/>
                </a:prstGeom>
              </p:spPr>
            </p:pic>
          </p:grpSp>
          <p:sp>
            <p:nvSpPr>
              <p:cNvPr id="28" name="Oval 31">
                <a:extLst>
                  <a:ext uri="{FF2B5EF4-FFF2-40B4-BE49-F238E27FC236}">
                    <a16:creationId xmlns:a16="http://schemas.microsoft.com/office/drawing/2014/main" id="{27012A87-50E5-11B8-67EB-C5D691FC5B2D}"/>
                  </a:ext>
                </a:extLst>
              </p:cNvPr>
              <p:cNvSpPr/>
              <p:nvPr/>
            </p:nvSpPr>
            <p:spPr>
              <a:xfrm>
                <a:off x="311104" y="3905581"/>
                <a:ext cx="89154" cy="89154"/>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grpSp>
        <p:sp>
          <p:nvSpPr>
            <p:cNvPr id="16" name="ZoneTexte 15">
              <a:extLst>
                <a:ext uri="{FF2B5EF4-FFF2-40B4-BE49-F238E27FC236}">
                  <a16:creationId xmlns:a16="http://schemas.microsoft.com/office/drawing/2014/main" id="{7F8FF1D5-9DBA-DDF5-6267-3B36CCF9AD72}"/>
                </a:ext>
              </a:extLst>
            </p:cNvPr>
            <p:cNvSpPr txBox="1"/>
            <p:nvPr/>
          </p:nvSpPr>
          <p:spPr>
            <a:xfrm>
              <a:off x="3649780" y="1881533"/>
              <a:ext cx="5599482" cy="369332"/>
            </a:xfrm>
            <a:prstGeom prst="rect">
              <a:avLst/>
            </a:prstGeom>
            <a:noFill/>
          </p:spPr>
          <p:txBody>
            <a:bodyPr wrap="none" rtlCol="0">
              <a:spAutoFit/>
            </a:bodyPr>
            <a:lstStyle/>
            <a:p>
              <a:r>
                <a:rPr lang="fr-FR" b="1" dirty="0"/>
                <a:t>Maximum duration: 5 </a:t>
              </a:r>
              <a:r>
                <a:rPr lang="fr-FR" b="1" dirty="0" err="1"/>
                <a:t>years</a:t>
              </a:r>
              <a:r>
                <a:rPr lang="fr-FR" b="1" dirty="0"/>
                <a:t>, revolving </a:t>
              </a:r>
              <a:r>
                <a:rPr lang="fr-FR" b="1" dirty="0" err="1"/>
                <a:t>project</a:t>
              </a:r>
              <a:r>
                <a:rPr lang="fr-FR" b="1" dirty="0"/>
                <a:t> for 5 </a:t>
              </a:r>
              <a:r>
                <a:rPr lang="fr-FR" b="1" dirty="0" err="1"/>
                <a:t>years</a:t>
              </a:r>
              <a:endParaRPr lang="fr-FR" b="1" dirty="0"/>
            </a:p>
          </p:txBody>
        </p:sp>
        <p:sp>
          <p:nvSpPr>
            <p:cNvPr id="18" name="Ellipse 17">
              <a:extLst>
                <a:ext uri="{FF2B5EF4-FFF2-40B4-BE49-F238E27FC236}">
                  <a16:creationId xmlns:a16="http://schemas.microsoft.com/office/drawing/2014/main" id="{631FDFFA-97AE-E2E7-9DE9-7E6DC88D85BB}"/>
                </a:ext>
              </a:extLst>
            </p:cNvPr>
            <p:cNvSpPr/>
            <p:nvPr/>
          </p:nvSpPr>
          <p:spPr>
            <a:xfrm>
              <a:off x="8826493" y="3386417"/>
              <a:ext cx="92301" cy="8892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9" name="Straight Connector 38">
              <a:extLst>
                <a:ext uri="{FF2B5EF4-FFF2-40B4-BE49-F238E27FC236}">
                  <a16:creationId xmlns:a16="http://schemas.microsoft.com/office/drawing/2014/main" id="{C215C0C9-ABD3-4143-7D14-B9EBE60F0667}"/>
                </a:ext>
              </a:extLst>
            </p:cNvPr>
            <p:cNvCxnSpPr>
              <a:cxnSpLocks/>
              <a:stCxn id="21" idx="2"/>
              <a:endCxn id="18" idx="0"/>
            </p:cNvCxnSpPr>
            <p:nvPr/>
          </p:nvCxnSpPr>
          <p:spPr>
            <a:xfrm>
              <a:off x="8831696" y="3016858"/>
              <a:ext cx="40948" cy="369559"/>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1" name="TextBox 45">
              <a:extLst>
                <a:ext uri="{FF2B5EF4-FFF2-40B4-BE49-F238E27FC236}">
                  <a16:creationId xmlns:a16="http://schemas.microsoft.com/office/drawing/2014/main" id="{9CB5CA96-9C98-FE25-F9F8-9376C9D306B2}"/>
                </a:ext>
              </a:extLst>
            </p:cNvPr>
            <p:cNvSpPr txBox="1"/>
            <p:nvPr/>
          </p:nvSpPr>
          <p:spPr>
            <a:xfrm>
              <a:off x="8286156" y="2465598"/>
              <a:ext cx="1091079" cy="551260"/>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Verification</a:t>
              </a:r>
              <a:r>
                <a:rPr lang="fr-FR" sz="1200" b="1" dirty="0">
                  <a:solidFill>
                    <a:srgbClr val="002060"/>
                  </a:solidFill>
                  <a:latin typeface="ITCAvantGardeStd-Md"/>
                  <a:ea typeface="Open Sans" panose="020B0606030504020204" pitchFamily="34" charset="0"/>
                  <a:cs typeface="Open Sans" panose="020B0606030504020204" pitchFamily="34" charset="0"/>
                </a:rPr>
                <a:t> audit by an </a:t>
              </a:r>
              <a:r>
                <a:rPr lang="fr-FR" sz="1200" b="1" dirty="0" err="1">
                  <a:solidFill>
                    <a:srgbClr val="FF0000"/>
                  </a:solidFill>
                  <a:latin typeface="ITCAvantGardeStd-Md"/>
                  <a:ea typeface="Open Sans" panose="020B0606030504020204" pitchFamily="34" charset="0"/>
                  <a:cs typeface="Open Sans" panose="020B0606030504020204" pitchFamily="34" charset="0"/>
                </a:rPr>
                <a:t>independant</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auditor</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grpSp>
      <p:sp>
        <p:nvSpPr>
          <p:cNvPr id="60" name="TextBox 45">
            <a:extLst>
              <a:ext uri="{FF2B5EF4-FFF2-40B4-BE49-F238E27FC236}">
                <a16:creationId xmlns:a16="http://schemas.microsoft.com/office/drawing/2014/main" id="{3F1A9FD4-F8B1-8104-CC2D-503E2264C9A5}"/>
              </a:ext>
            </a:extLst>
          </p:cNvPr>
          <p:cNvSpPr txBox="1"/>
          <p:nvPr/>
        </p:nvSpPr>
        <p:spPr>
          <a:xfrm>
            <a:off x="3781467" y="2174386"/>
            <a:ext cx="1209083" cy="276999"/>
          </a:xfrm>
          <a:prstGeom prst="rect">
            <a:avLst/>
          </a:prstGeom>
          <a:noFill/>
        </p:spPr>
        <p:txBody>
          <a:bodyPr wrap="square" rtlCol="0">
            <a:spAutoFit/>
          </a:bodyPr>
          <a:lstStyle/>
          <a:p>
            <a:pPr algn="ctr"/>
            <a:r>
              <a:rPr lang="fr-FR" sz="1200" b="1" dirty="0" err="1">
                <a:solidFill>
                  <a:srgbClr val="FF0000"/>
                </a:solidFill>
                <a:latin typeface="ITCAvantGardeStd-Md"/>
                <a:ea typeface="Open Sans" panose="020B0606030504020204" pitchFamily="34" charset="0"/>
                <a:cs typeface="Open Sans" panose="020B0606030504020204" pitchFamily="34" charset="0"/>
              </a:rPr>
              <a:t>Technical</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visit</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cxnSp>
        <p:nvCxnSpPr>
          <p:cNvPr id="61" name="Straight Connector 38">
            <a:extLst>
              <a:ext uri="{FF2B5EF4-FFF2-40B4-BE49-F238E27FC236}">
                <a16:creationId xmlns:a16="http://schemas.microsoft.com/office/drawing/2014/main" id="{4FF88510-8F6E-A196-DB86-E65BC4447C53}"/>
              </a:ext>
            </a:extLst>
          </p:cNvPr>
          <p:cNvCxnSpPr>
            <a:cxnSpLocks/>
            <a:stCxn id="60" idx="2"/>
            <a:endCxn id="67" idx="7"/>
          </p:cNvCxnSpPr>
          <p:nvPr/>
        </p:nvCxnSpPr>
        <p:spPr>
          <a:xfrm flipH="1">
            <a:off x="4180294" y="2451385"/>
            <a:ext cx="205715" cy="608584"/>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2" name="TextBox 45">
            <a:extLst>
              <a:ext uri="{FF2B5EF4-FFF2-40B4-BE49-F238E27FC236}">
                <a16:creationId xmlns:a16="http://schemas.microsoft.com/office/drawing/2014/main" id="{F50A5B5D-C94A-C540-4DAB-18A83CF73788}"/>
              </a:ext>
            </a:extLst>
          </p:cNvPr>
          <p:cNvSpPr txBox="1"/>
          <p:nvPr/>
        </p:nvSpPr>
        <p:spPr>
          <a:xfrm>
            <a:off x="5947890" y="2173725"/>
            <a:ext cx="1209083" cy="276999"/>
          </a:xfrm>
          <a:prstGeom prst="rect">
            <a:avLst/>
          </a:prstGeom>
          <a:noFill/>
        </p:spPr>
        <p:txBody>
          <a:bodyPr wrap="square" rtlCol="0">
            <a:spAutoFit/>
          </a:bodyPr>
          <a:lstStyle/>
          <a:p>
            <a:pPr algn="ctr"/>
            <a:r>
              <a:rPr lang="fr-FR" sz="1200" b="1" dirty="0" err="1">
                <a:solidFill>
                  <a:srgbClr val="FF0000"/>
                </a:solidFill>
                <a:latin typeface="ITCAvantGardeStd-Md"/>
                <a:ea typeface="Open Sans" panose="020B0606030504020204" pitchFamily="34" charset="0"/>
                <a:cs typeface="Open Sans" panose="020B0606030504020204" pitchFamily="34" charset="0"/>
              </a:rPr>
              <a:t>Technical</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visit</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cxnSp>
        <p:nvCxnSpPr>
          <p:cNvPr id="63" name="Straight Connector 38">
            <a:extLst>
              <a:ext uri="{FF2B5EF4-FFF2-40B4-BE49-F238E27FC236}">
                <a16:creationId xmlns:a16="http://schemas.microsoft.com/office/drawing/2014/main" id="{FBD26D26-673C-1A5F-C5FF-B7F2ADE25BBB}"/>
              </a:ext>
            </a:extLst>
          </p:cNvPr>
          <p:cNvCxnSpPr>
            <a:cxnSpLocks/>
            <a:stCxn id="62" idx="2"/>
            <a:endCxn id="68" idx="6"/>
          </p:cNvCxnSpPr>
          <p:nvPr/>
        </p:nvCxnSpPr>
        <p:spPr>
          <a:xfrm>
            <a:off x="6552432" y="2450724"/>
            <a:ext cx="497702" cy="63777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E73D496B-3CFF-73B4-E619-5878870EE64C}"/>
              </a:ext>
            </a:extLst>
          </p:cNvPr>
          <p:cNvSpPr/>
          <p:nvPr/>
        </p:nvSpPr>
        <p:spPr>
          <a:xfrm>
            <a:off x="4072936" y="3042330"/>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8" name="Ellipse 67">
            <a:extLst>
              <a:ext uri="{FF2B5EF4-FFF2-40B4-BE49-F238E27FC236}">
                <a16:creationId xmlns:a16="http://schemas.microsoft.com/office/drawing/2014/main" id="{C44010F0-57AF-C7FC-E4C5-A55DC5F3CCF7}"/>
              </a:ext>
            </a:extLst>
          </p:cNvPr>
          <p:cNvSpPr/>
          <p:nvPr/>
        </p:nvSpPr>
        <p:spPr>
          <a:xfrm>
            <a:off x="6924356" y="3028272"/>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7" name="Oval 11">
            <a:extLst>
              <a:ext uri="{FF2B5EF4-FFF2-40B4-BE49-F238E27FC236}">
                <a16:creationId xmlns:a16="http://schemas.microsoft.com/office/drawing/2014/main" id="{8A445EA7-6C0D-13AB-63F1-94F5233ED1B4}"/>
              </a:ext>
            </a:extLst>
          </p:cNvPr>
          <p:cNvSpPr/>
          <p:nvPr/>
        </p:nvSpPr>
        <p:spPr>
          <a:xfrm rot="10854629" flipV="1">
            <a:off x="858888" y="3998001"/>
            <a:ext cx="1222761" cy="564331"/>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fr-FR" sz="1400" dirty="0">
                <a:solidFill>
                  <a:srgbClr val="2D3E50"/>
                </a:solidFill>
                <a:latin typeface="FontAwesome" pitchFamily="2" charset="0"/>
              </a:rPr>
              <a:t>Carbon audit</a:t>
            </a:r>
          </a:p>
        </p:txBody>
      </p:sp>
    </p:spTree>
    <p:extLst>
      <p:ext uri="{BB962C8B-B14F-4D97-AF65-F5344CB8AC3E}">
        <p14:creationId xmlns:p14="http://schemas.microsoft.com/office/powerpoint/2010/main" val="276428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7AC6DC-E64D-407D-A345-71C8B6000EDF}"/>
              </a:ext>
            </a:extLst>
          </p:cNvPr>
          <p:cNvSpPr>
            <a:spLocks noGrp="1"/>
          </p:cNvSpPr>
          <p:nvPr>
            <p:ph type="title"/>
          </p:nvPr>
        </p:nvSpPr>
        <p:spPr/>
        <p:txBody>
          <a:bodyPr/>
          <a:lstStyle/>
          <a:p>
            <a:r>
              <a:rPr lang="fr-BE" err="1"/>
              <a:t>Why</a:t>
            </a:r>
            <a:r>
              <a:rPr lang="fr-BE"/>
              <a:t> </a:t>
            </a:r>
            <a:r>
              <a:rPr lang="fr-BE" err="1"/>
              <a:t>carbon</a:t>
            </a:r>
            <a:r>
              <a:rPr lang="fr-BE"/>
              <a:t> </a:t>
            </a:r>
            <a:r>
              <a:rPr lang="fr-BE" err="1"/>
              <a:t>removals</a:t>
            </a:r>
            <a:r>
              <a:rPr lang="fr-BE"/>
              <a:t>?</a:t>
            </a:r>
            <a:endParaRPr lang="en-IE"/>
          </a:p>
        </p:txBody>
      </p:sp>
      <p:sp>
        <p:nvSpPr>
          <p:cNvPr id="10" name="TextBox 9">
            <a:extLst>
              <a:ext uri="{FF2B5EF4-FFF2-40B4-BE49-F238E27FC236}">
                <a16:creationId xmlns:a16="http://schemas.microsoft.com/office/drawing/2014/main" id="{E8DB2259-AE78-4E5A-A2C6-2CEAF5FFA6D9}"/>
              </a:ext>
            </a:extLst>
          </p:cNvPr>
          <p:cNvSpPr txBox="1"/>
          <p:nvPr/>
        </p:nvSpPr>
        <p:spPr>
          <a:xfrm>
            <a:off x="-139879" y="6044194"/>
            <a:ext cx="2493462"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4D4D4D"/>
                </a:solidFill>
                <a:effectLst/>
                <a:uLnTx/>
                <a:uFillTx/>
                <a:latin typeface="Arial"/>
                <a:ea typeface="+mn-ea"/>
                <a:cs typeface="+mn-cs"/>
              </a:rPr>
              <a:t>GHG projections for climate neutrality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4D4D4D"/>
                </a:solidFill>
                <a:effectLst/>
                <a:uLnTx/>
                <a:uFillTx/>
                <a:latin typeface="Arial"/>
                <a:ea typeface="+mn-ea"/>
                <a:cs typeface="+mn-cs"/>
              </a:rPr>
              <a:t>1990 GHG emissions = 100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4D4D4D"/>
                </a:solidFill>
                <a:effectLst/>
                <a:uLnTx/>
                <a:uFillTx/>
                <a:latin typeface="Arial"/>
                <a:ea typeface="+mn-ea"/>
                <a:cs typeface="+mn-cs"/>
              </a:rPr>
              <a:t>Source: EU 2030 Climate Target Plan</a:t>
            </a:r>
            <a:endParaRPr kumimoji="0" lang="en-US" sz="800" b="0" i="1" u="none" strike="noStrike" kern="1200" cap="none" spc="0" normalizeH="0" baseline="0" noProof="0">
              <a:ln>
                <a:noFill/>
              </a:ln>
              <a:solidFill>
                <a:srgbClr val="4D4D4D"/>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05E21FF-7C63-40DF-9D4E-6345C8367F1F}"/>
              </a:ext>
            </a:extLst>
          </p:cNvPr>
          <p:cNvGraphicFramePr/>
          <p:nvPr/>
        </p:nvGraphicFramePr>
        <p:xfrm>
          <a:off x="8148424" y="1581784"/>
          <a:ext cx="3782151" cy="4145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9B31FDFB-26BF-40BB-9609-051349BE46D3}"/>
              </a:ext>
            </a:extLst>
          </p:cNvPr>
          <p:cNvPicPr>
            <a:picLocks noChangeAspect="1"/>
          </p:cNvPicPr>
          <p:nvPr/>
        </p:nvPicPr>
        <p:blipFill>
          <a:blip r:embed="rId7"/>
          <a:stretch>
            <a:fillRect/>
          </a:stretch>
        </p:blipFill>
        <p:spPr>
          <a:xfrm>
            <a:off x="768400" y="1619250"/>
            <a:ext cx="6927800" cy="4314932"/>
          </a:xfrm>
          <a:prstGeom prst="rect">
            <a:avLst/>
          </a:prstGeom>
        </p:spPr>
      </p:pic>
    </p:spTree>
    <p:extLst>
      <p:ext uri="{BB962C8B-B14F-4D97-AF65-F5344CB8AC3E}">
        <p14:creationId xmlns:p14="http://schemas.microsoft.com/office/powerpoint/2010/main" val="35162443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191745" cy="971900"/>
          </a:xfrm>
        </p:spPr>
        <p:txBody>
          <a:bodyPr>
            <a:normAutofit fontScale="90000"/>
          </a:bodyPr>
          <a:lstStyle/>
          <a:p>
            <a:r>
              <a:rPr lang="fr-FR" sz="3600" b="1" dirty="0">
                <a:solidFill>
                  <a:schemeClr val="bg1"/>
                </a:solidFill>
              </a:rPr>
              <a:t>A </a:t>
            </a:r>
            <a:r>
              <a:rPr lang="fr-FR" sz="3600" b="1" dirty="0" err="1">
                <a:solidFill>
                  <a:schemeClr val="bg1"/>
                </a:solidFill>
              </a:rPr>
              <a:t>common</a:t>
            </a:r>
            <a:r>
              <a:rPr lang="fr-FR" sz="3600" b="1" dirty="0">
                <a:solidFill>
                  <a:schemeClr val="bg1"/>
                </a:solidFill>
              </a:rPr>
              <a:t> MRV </a:t>
            </a:r>
            <a:r>
              <a:rPr lang="fr-FR" sz="3600" b="1" dirty="0" err="1">
                <a:solidFill>
                  <a:schemeClr val="bg1"/>
                </a:solidFill>
              </a:rPr>
              <a:t>framework</a:t>
            </a:r>
            <a:r>
              <a:rPr lang="fr-FR" sz="3600" b="1" dirty="0">
                <a:solidFill>
                  <a:schemeClr val="bg1"/>
                </a:solidFill>
              </a:rPr>
              <a:t> to </a:t>
            </a:r>
            <a:r>
              <a:rPr lang="fr-FR" sz="3600" b="1" dirty="0" err="1">
                <a:solidFill>
                  <a:schemeClr val="bg1"/>
                </a:solidFill>
              </a:rPr>
              <a:t>certify</a:t>
            </a:r>
            <a:r>
              <a:rPr lang="fr-FR" sz="3600" b="1" dirty="0">
                <a:solidFill>
                  <a:schemeClr val="bg1"/>
                </a:solidFill>
              </a:rPr>
              <a:t> </a:t>
            </a:r>
            <a:r>
              <a:rPr lang="fr-FR" sz="3600" b="1" dirty="0" err="1">
                <a:solidFill>
                  <a:schemeClr val="bg1"/>
                </a:solidFill>
              </a:rPr>
              <a:t>low</a:t>
            </a:r>
            <a:r>
              <a:rPr lang="fr-FR" sz="3600" b="1" dirty="0">
                <a:solidFill>
                  <a:schemeClr val="bg1"/>
                </a:solidFill>
              </a:rPr>
              <a:t> </a:t>
            </a:r>
            <a:r>
              <a:rPr lang="fr-FR" sz="3600" b="1" dirty="0" err="1">
                <a:solidFill>
                  <a:schemeClr val="bg1"/>
                </a:solidFill>
              </a:rPr>
              <a:t>carbon</a:t>
            </a:r>
            <a:r>
              <a:rPr lang="fr-FR" sz="3600" b="1" dirty="0">
                <a:solidFill>
                  <a:schemeClr val="bg1"/>
                </a:solidFill>
              </a:rPr>
              <a:t> </a:t>
            </a:r>
            <a:r>
              <a:rPr lang="fr-FR" sz="3600" b="1" dirty="0" err="1">
                <a:solidFill>
                  <a:schemeClr val="bg1"/>
                </a:solidFill>
              </a:rPr>
              <a:t>projects</a:t>
            </a:r>
            <a:r>
              <a:rPr lang="fr-FR" sz="3600" b="1" dirty="0">
                <a:solidFill>
                  <a:schemeClr val="bg1"/>
                </a:solidFill>
              </a:rPr>
              <a:t> on </a:t>
            </a:r>
            <a:r>
              <a:rPr lang="fr-FR" sz="3600" b="1" dirty="0" err="1">
                <a:solidFill>
                  <a:schemeClr val="bg1"/>
                </a:solidFill>
              </a:rPr>
              <a:t>European</a:t>
            </a:r>
            <a:r>
              <a:rPr lang="fr-FR" sz="3600" b="1" dirty="0">
                <a:solidFill>
                  <a:schemeClr val="bg1"/>
                </a:solidFill>
              </a:rPr>
              <a:t> </a:t>
            </a:r>
            <a:r>
              <a:rPr lang="fr-FR" sz="3600" b="1" dirty="0" err="1">
                <a:solidFill>
                  <a:schemeClr val="bg1"/>
                </a:solidFill>
              </a:rPr>
              <a:t>farms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14" name="Groupe 13">
            <a:extLst>
              <a:ext uri="{FF2B5EF4-FFF2-40B4-BE49-F238E27FC236}">
                <a16:creationId xmlns:a16="http://schemas.microsoft.com/office/drawing/2014/main" id="{0FEB78FB-5B50-7630-E03C-AB6991B07964}"/>
              </a:ext>
            </a:extLst>
          </p:cNvPr>
          <p:cNvGrpSpPr/>
          <p:nvPr/>
        </p:nvGrpSpPr>
        <p:grpSpPr>
          <a:xfrm>
            <a:off x="758669" y="1408025"/>
            <a:ext cx="11260012" cy="4828021"/>
            <a:chOff x="2127103" y="1881533"/>
            <a:chExt cx="8400221" cy="4117848"/>
          </a:xfrm>
        </p:grpSpPr>
        <p:grpSp>
          <p:nvGrpSpPr>
            <p:cNvPr id="15" name="Groupe 14">
              <a:extLst>
                <a:ext uri="{FF2B5EF4-FFF2-40B4-BE49-F238E27FC236}">
                  <a16:creationId xmlns:a16="http://schemas.microsoft.com/office/drawing/2014/main" id="{90F4ACB2-93DA-2BA6-B3CB-F403C51C62C7}"/>
                </a:ext>
              </a:extLst>
            </p:cNvPr>
            <p:cNvGrpSpPr/>
            <p:nvPr/>
          </p:nvGrpSpPr>
          <p:grpSpPr>
            <a:xfrm>
              <a:off x="2127103" y="2819193"/>
              <a:ext cx="7127191" cy="3180188"/>
              <a:chOff x="-725762" y="2948708"/>
              <a:chExt cx="7423823" cy="3709525"/>
            </a:xfrm>
          </p:grpSpPr>
          <p:grpSp>
            <p:nvGrpSpPr>
              <p:cNvPr id="27" name="Groupe 26">
                <a:extLst>
                  <a:ext uri="{FF2B5EF4-FFF2-40B4-BE49-F238E27FC236}">
                    <a16:creationId xmlns:a16="http://schemas.microsoft.com/office/drawing/2014/main" id="{01A8B677-C776-B581-C332-333E16FC435E}"/>
                  </a:ext>
                </a:extLst>
              </p:cNvPr>
              <p:cNvGrpSpPr/>
              <p:nvPr/>
            </p:nvGrpSpPr>
            <p:grpSpPr>
              <a:xfrm>
                <a:off x="-725762" y="2948708"/>
                <a:ext cx="7423823" cy="3709525"/>
                <a:chOff x="-725762" y="3518064"/>
                <a:chExt cx="7423823" cy="3709525"/>
              </a:xfrm>
            </p:grpSpPr>
            <p:graphicFrame>
              <p:nvGraphicFramePr>
                <p:cNvPr id="29" name="Diagram 7">
                  <a:extLst>
                    <a:ext uri="{FF2B5EF4-FFF2-40B4-BE49-F238E27FC236}">
                      <a16:creationId xmlns:a16="http://schemas.microsoft.com/office/drawing/2014/main" id="{8E1293F2-FC5A-FDAC-F2E3-5798954BD574}"/>
                    </a:ext>
                  </a:extLst>
                </p:cNvPr>
                <p:cNvGraphicFramePr/>
                <p:nvPr/>
              </p:nvGraphicFramePr>
              <p:xfrm>
                <a:off x="-142477" y="3518064"/>
                <a:ext cx="6840538" cy="14799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58" name="Straight Connector 9">
                  <a:extLst>
                    <a:ext uri="{FF2B5EF4-FFF2-40B4-BE49-F238E27FC236}">
                      <a16:creationId xmlns:a16="http://schemas.microsoft.com/office/drawing/2014/main" id="{AB1E2873-CEF6-026B-7C01-1F803B4CDEC4}"/>
                    </a:ext>
                  </a:extLst>
                </p:cNvPr>
                <p:cNvCxnSpPr>
                  <a:cxnSpLocks/>
                  <a:endCxn id="28" idx="3"/>
                </p:cNvCxnSpPr>
                <p:nvPr/>
              </p:nvCxnSpPr>
              <p:spPr>
                <a:xfrm flipV="1">
                  <a:off x="-167557" y="4551035"/>
                  <a:ext cx="491718" cy="510368"/>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29">
                  <a:extLst>
                    <a:ext uri="{FF2B5EF4-FFF2-40B4-BE49-F238E27FC236}">
                      <a16:creationId xmlns:a16="http://schemas.microsoft.com/office/drawing/2014/main" id="{D6DFC597-A589-4D8F-939E-2211217834E9}"/>
                    </a:ext>
                  </a:extLst>
                </p:cNvPr>
                <p:cNvGrpSpPr/>
                <p:nvPr/>
              </p:nvGrpSpPr>
              <p:grpSpPr>
                <a:xfrm>
                  <a:off x="315024" y="4474938"/>
                  <a:ext cx="668519" cy="1219611"/>
                  <a:chOff x="1621803" y="3717031"/>
                  <a:chExt cx="891359" cy="1626145"/>
                </a:xfrm>
              </p:grpSpPr>
              <p:cxnSp>
                <p:nvCxnSpPr>
                  <p:cNvPr id="55" name="Straight Connector 30">
                    <a:extLst>
                      <a:ext uri="{FF2B5EF4-FFF2-40B4-BE49-F238E27FC236}">
                        <a16:creationId xmlns:a16="http://schemas.microsoft.com/office/drawing/2014/main" id="{33CD0A7E-A877-6825-2D07-CDD3FB9D1B68}"/>
                      </a:ext>
                    </a:extLst>
                  </p:cNvPr>
                  <p:cNvCxnSpPr>
                    <a:stCxn id="56" idx="5"/>
                    <a:endCxn id="57" idx="0"/>
                  </p:cNvCxnSpPr>
                  <p:nvPr/>
                </p:nvCxnSpPr>
                <p:spPr>
                  <a:xfrm>
                    <a:off x="1819723" y="3818495"/>
                    <a:ext cx="247760" cy="633321"/>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6" name="Oval 31">
                    <a:extLst>
                      <a:ext uri="{FF2B5EF4-FFF2-40B4-BE49-F238E27FC236}">
                        <a16:creationId xmlns:a16="http://schemas.microsoft.com/office/drawing/2014/main" id="{FCDCDF2F-8335-FFB6-626C-EF470429A911}"/>
                      </a:ext>
                    </a:extLst>
                  </p:cNvPr>
                  <p:cNvSpPr/>
                  <p:nvPr/>
                </p:nvSpPr>
                <p:spPr>
                  <a:xfrm>
                    <a:off x="1718259" y="3717031"/>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7" name="Oval 32">
                    <a:extLst>
                      <a:ext uri="{FF2B5EF4-FFF2-40B4-BE49-F238E27FC236}">
                        <a16:creationId xmlns:a16="http://schemas.microsoft.com/office/drawing/2014/main" id="{45811733-9209-AA87-42DE-E3744649B120}"/>
                      </a:ext>
                    </a:extLst>
                  </p:cNvPr>
                  <p:cNvSpPr/>
                  <p:nvPr/>
                </p:nvSpPr>
                <p:spPr>
                  <a:xfrm>
                    <a:off x="1621803" y="4451816"/>
                    <a:ext cx="891359" cy="89136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297FB8"/>
                      </a:solidFill>
                      <a:latin typeface="FontAwesome" pitchFamily="2" charset="0"/>
                    </a:endParaRPr>
                  </a:p>
                </p:txBody>
              </p:sp>
            </p:grpSp>
            <p:grpSp>
              <p:nvGrpSpPr>
                <p:cNvPr id="33" name="Group 37">
                  <a:extLst>
                    <a:ext uri="{FF2B5EF4-FFF2-40B4-BE49-F238E27FC236}">
                      <a16:creationId xmlns:a16="http://schemas.microsoft.com/office/drawing/2014/main" id="{40A8411F-20EE-35A5-6BC8-96927DD6EB1B}"/>
                    </a:ext>
                  </a:extLst>
                </p:cNvPr>
                <p:cNvGrpSpPr/>
                <p:nvPr/>
              </p:nvGrpSpPr>
              <p:grpSpPr>
                <a:xfrm>
                  <a:off x="5242415" y="4477916"/>
                  <a:ext cx="956817" cy="1065438"/>
                  <a:chOff x="573926" y="3690792"/>
                  <a:chExt cx="1393204" cy="1420583"/>
                </a:xfrm>
              </p:grpSpPr>
              <p:cxnSp>
                <p:nvCxnSpPr>
                  <p:cNvPr id="52" name="Straight Connector 38">
                    <a:extLst>
                      <a:ext uri="{FF2B5EF4-FFF2-40B4-BE49-F238E27FC236}">
                        <a16:creationId xmlns:a16="http://schemas.microsoft.com/office/drawing/2014/main" id="{9413C8FF-03DE-A0C1-181A-E45BCF8AEDBC}"/>
                      </a:ext>
                    </a:extLst>
                  </p:cNvPr>
                  <p:cNvCxnSpPr/>
                  <p:nvPr/>
                </p:nvCxnSpPr>
                <p:spPr>
                  <a:xfrm>
                    <a:off x="1270528" y="3788285"/>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3" name="Oval 39">
                    <a:extLst>
                      <a:ext uri="{FF2B5EF4-FFF2-40B4-BE49-F238E27FC236}">
                        <a16:creationId xmlns:a16="http://schemas.microsoft.com/office/drawing/2014/main" id="{31343363-AD76-F0F6-DD1E-702727B6353E}"/>
                      </a:ext>
                    </a:extLst>
                  </p:cNvPr>
                  <p:cNvSpPr/>
                  <p:nvPr/>
                </p:nvSpPr>
                <p:spPr>
                  <a:xfrm>
                    <a:off x="1225106" y="3690792"/>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4" name="Oval 40">
                    <a:extLst>
                      <a:ext uri="{FF2B5EF4-FFF2-40B4-BE49-F238E27FC236}">
                        <a16:creationId xmlns:a16="http://schemas.microsoft.com/office/drawing/2014/main" id="{96407674-9DF9-0815-1168-C6C65CF944F3}"/>
                      </a:ext>
                    </a:extLst>
                  </p:cNvPr>
                  <p:cNvSpPr/>
                  <p:nvPr/>
                </p:nvSpPr>
                <p:spPr>
                  <a:xfrm>
                    <a:off x="573926" y="4319286"/>
                    <a:ext cx="1393204" cy="792089"/>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E84C3D"/>
                      </a:solidFill>
                      <a:latin typeface="FontAwesome" pitchFamily="2" charset="0"/>
                    </a:endParaRPr>
                  </a:p>
                </p:txBody>
              </p:sp>
            </p:grpSp>
            <p:grpSp>
              <p:nvGrpSpPr>
                <p:cNvPr id="34" name="Group 41">
                  <a:extLst>
                    <a:ext uri="{FF2B5EF4-FFF2-40B4-BE49-F238E27FC236}">
                      <a16:creationId xmlns:a16="http://schemas.microsoft.com/office/drawing/2014/main" id="{4B23D5FF-7025-A94F-1835-0E2ECCDA6C2A}"/>
                    </a:ext>
                  </a:extLst>
                </p:cNvPr>
                <p:cNvGrpSpPr/>
                <p:nvPr/>
              </p:nvGrpSpPr>
              <p:grpSpPr>
                <a:xfrm>
                  <a:off x="2573639" y="4430360"/>
                  <a:ext cx="594065" cy="1022730"/>
                  <a:chOff x="1818289" y="5577658"/>
                  <a:chExt cx="792088" cy="1363640"/>
                </a:xfrm>
              </p:grpSpPr>
              <p:cxnSp>
                <p:nvCxnSpPr>
                  <p:cNvPr id="49" name="Straight Connector 42">
                    <a:extLst>
                      <a:ext uri="{FF2B5EF4-FFF2-40B4-BE49-F238E27FC236}">
                        <a16:creationId xmlns:a16="http://schemas.microsoft.com/office/drawing/2014/main" id="{6D3E4693-695E-884B-76B0-3FACD8686514}"/>
                      </a:ext>
                    </a:extLst>
                  </p:cNvPr>
                  <p:cNvCxnSpPr/>
                  <p:nvPr/>
                </p:nvCxnSpPr>
                <p:spPr>
                  <a:xfrm>
                    <a:off x="2214334" y="5577658"/>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0" name="Oval 43">
                    <a:extLst>
                      <a:ext uri="{FF2B5EF4-FFF2-40B4-BE49-F238E27FC236}">
                        <a16:creationId xmlns:a16="http://schemas.microsoft.com/office/drawing/2014/main" id="{D447E3DC-C672-39E4-850F-2513BC269D0D}"/>
                      </a:ext>
                    </a:extLst>
                  </p:cNvPr>
                  <p:cNvSpPr/>
                  <p:nvPr/>
                </p:nvSpPr>
                <p:spPr>
                  <a:xfrm>
                    <a:off x="2155470" y="5577658"/>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1" name="Oval 44">
                    <a:extLst>
                      <a:ext uri="{FF2B5EF4-FFF2-40B4-BE49-F238E27FC236}">
                        <a16:creationId xmlns:a16="http://schemas.microsoft.com/office/drawing/2014/main" id="{1B337457-1479-2271-774C-2F7EF8998CD8}"/>
                      </a:ext>
                    </a:extLst>
                  </p:cNvPr>
                  <p:cNvSpPr/>
                  <p:nvPr/>
                </p:nvSpPr>
                <p:spPr>
                  <a:xfrm>
                    <a:off x="1818289" y="6149210"/>
                    <a:ext cx="792088" cy="792088"/>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F39C11"/>
                      </a:solidFill>
                      <a:latin typeface="FontAwesome" pitchFamily="2" charset="0"/>
                    </a:endParaRPr>
                  </a:p>
                </p:txBody>
              </p:sp>
            </p:grpSp>
            <p:sp>
              <p:nvSpPr>
                <p:cNvPr id="35" name="TextBox 45">
                  <a:extLst>
                    <a:ext uri="{FF2B5EF4-FFF2-40B4-BE49-F238E27FC236}">
                      <a16:creationId xmlns:a16="http://schemas.microsoft.com/office/drawing/2014/main" id="{266F8A1A-82EB-257F-2F2D-144A9B569893}"/>
                    </a:ext>
                  </a:extLst>
                </p:cNvPr>
                <p:cNvSpPr txBox="1"/>
                <p:nvPr/>
              </p:nvSpPr>
              <p:spPr>
                <a:xfrm>
                  <a:off x="-725762" y="5648817"/>
                  <a:ext cx="1049922" cy="826735"/>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Baseline scenario </a:t>
                  </a:r>
                  <a:r>
                    <a:rPr lang="fr-FR" sz="1200" b="1" dirty="0">
                      <a:solidFill>
                        <a:srgbClr val="002060"/>
                      </a:solidFill>
                      <a:latin typeface="ITCAvantGardeStd-Md"/>
                      <a:ea typeface="Open Sans" panose="020B0606030504020204" pitchFamily="34" charset="0"/>
                      <a:cs typeface="Open Sans" panose="020B0606030504020204" pitchFamily="34" charset="0"/>
                    </a:rPr>
                    <a:t>= Carbon diagnostic </a:t>
                  </a:r>
                  <a:r>
                    <a:rPr lang="fr-FR" sz="1200" b="1" dirty="0" err="1">
                      <a:solidFill>
                        <a:srgbClr val="002060"/>
                      </a:solidFill>
                      <a:latin typeface="ITCAvantGardeStd-Md"/>
                      <a:ea typeface="Open Sans" panose="020B0606030504020204" pitchFamily="34" charset="0"/>
                      <a:cs typeface="Open Sans" panose="020B0606030504020204" pitchFamily="34" charset="0"/>
                    </a:rPr>
                    <a:t>specific</a:t>
                  </a:r>
                  <a:r>
                    <a:rPr lang="fr-FR" sz="1200" b="1" dirty="0">
                      <a:solidFill>
                        <a:srgbClr val="002060"/>
                      </a:solidFill>
                      <a:latin typeface="ITCAvantGardeStd-Md"/>
                      <a:ea typeface="Open Sans" panose="020B0606030504020204" pitchFamily="34" charset="0"/>
                      <a:cs typeface="Open Sans" panose="020B0606030504020204" pitchFamily="34" charset="0"/>
                    </a:rPr>
                    <a:t> to </a:t>
                  </a:r>
                  <a:r>
                    <a:rPr lang="fr-FR" sz="1200" b="1" dirty="0" err="1">
                      <a:solidFill>
                        <a:srgbClr val="002060"/>
                      </a:solidFill>
                      <a:latin typeface="ITCAvantGardeStd-Md"/>
                      <a:ea typeface="Open Sans" panose="020B0606030504020204" pitchFamily="34" charset="0"/>
                      <a:cs typeface="Open Sans" panose="020B0606030504020204" pitchFamily="34" charset="0"/>
                    </a:rPr>
                    <a:t>each</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farm</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grpSp>
              <p:nvGrpSpPr>
                <p:cNvPr id="36" name="Group 48">
                  <a:extLst>
                    <a:ext uri="{FF2B5EF4-FFF2-40B4-BE49-F238E27FC236}">
                      <a16:creationId xmlns:a16="http://schemas.microsoft.com/office/drawing/2014/main" id="{E8C3534D-420B-3380-BB08-C4E78F4BFF3C}"/>
                    </a:ext>
                  </a:extLst>
                </p:cNvPr>
                <p:cNvGrpSpPr/>
                <p:nvPr/>
              </p:nvGrpSpPr>
              <p:grpSpPr>
                <a:xfrm>
                  <a:off x="2380562" y="5479518"/>
                  <a:ext cx="1884200" cy="698166"/>
                  <a:chOff x="-240194" y="9672505"/>
                  <a:chExt cx="1868314" cy="1222751"/>
                </a:xfrm>
              </p:grpSpPr>
              <p:sp>
                <p:nvSpPr>
                  <p:cNvPr id="47" name="TextBox 49">
                    <a:extLst>
                      <a:ext uri="{FF2B5EF4-FFF2-40B4-BE49-F238E27FC236}">
                        <a16:creationId xmlns:a16="http://schemas.microsoft.com/office/drawing/2014/main" id="{F6ABF7B2-D174-BC9B-CB0B-B4EFE5D75209}"/>
                      </a:ext>
                    </a:extLst>
                  </p:cNvPr>
                  <p:cNvSpPr txBox="1"/>
                  <p:nvPr/>
                </p:nvSpPr>
                <p:spPr>
                  <a:xfrm>
                    <a:off x="-210718" y="9672505"/>
                    <a:ext cx="955410" cy="482641"/>
                  </a:xfrm>
                  <a:prstGeom prst="rect">
                    <a:avLst/>
                  </a:prstGeom>
                  <a:noFill/>
                </p:spPr>
                <p:txBody>
                  <a:bodyPr wrap="none" rtlCol="0">
                    <a:spAutoFit/>
                  </a:bodyPr>
                  <a:lstStyle/>
                  <a:p>
                    <a:r>
                      <a:rPr lang="fr-FR" sz="1200" b="1" dirty="0" err="1">
                        <a:solidFill>
                          <a:srgbClr val="FF0000"/>
                        </a:solidFill>
                        <a:latin typeface="ITCAvantGardeStd-Md"/>
                        <a:ea typeface="Open Sans" panose="020B0606030504020204" pitchFamily="34" charset="0"/>
                        <a:cs typeface="Open Sans" panose="020B0606030504020204" pitchFamily="34" charset="0"/>
                      </a:rPr>
                      <a:t>Midterm</a:t>
                    </a:r>
                    <a:r>
                      <a:rPr lang="fr-FR" sz="1200" b="1" dirty="0">
                        <a:solidFill>
                          <a:srgbClr val="FF0000"/>
                        </a:solidFill>
                        <a:latin typeface="ITCAvantGardeStd-Md"/>
                        <a:ea typeface="Open Sans" panose="020B0606030504020204" pitchFamily="34" charset="0"/>
                        <a:cs typeface="Open Sans" panose="020B0606030504020204" pitchFamily="34" charset="0"/>
                      </a:rPr>
                      <a:t> control</a:t>
                    </a:r>
                  </a:p>
                </p:txBody>
              </p:sp>
              <p:sp>
                <p:nvSpPr>
                  <p:cNvPr id="48" name="TextBox 50">
                    <a:extLst>
                      <a:ext uri="{FF2B5EF4-FFF2-40B4-BE49-F238E27FC236}">
                        <a16:creationId xmlns:a16="http://schemas.microsoft.com/office/drawing/2014/main" id="{4A48B8EA-9B9C-1EBC-D593-F2992E072B79}"/>
                      </a:ext>
                    </a:extLst>
                  </p:cNvPr>
                  <p:cNvSpPr txBox="1"/>
                  <p:nvPr/>
                </p:nvSpPr>
                <p:spPr>
                  <a:xfrm>
                    <a:off x="-240194" y="10090855"/>
                    <a:ext cx="1868314" cy="804401"/>
                  </a:xfrm>
                  <a:prstGeom prst="rect">
                    <a:avLst/>
                  </a:prstGeom>
                  <a:noFill/>
                </p:spPr>
                <p:txBody>
                  <a:bodyPr wrap="square" rtlCol="0">
                    <a:spAutoFit/>
                  </a:bodyPr>
                  <a:lstStyle/>
                  <a:p>
                    <a:pPr algn="just"/>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practices put in place</a:t>
                    </a:r>
                  </a:p>
                </p:txBody>
              </p:sp>
            </p:grpSp>
            <p:grpSp>
              <p:nvGrpSpPr>
                <p:cNvPr id="37" name="Group 51">
                  <a:extLst>
                    <a:ext uri="{FF2B5EF4-FFF2-40B4-BE49-F238E27FC236}">
                      <a16:creationId xmlns:a16="http://schemas.microsoft.com/office/drawing/2014/main" id="{59B4C217-628B-B847-BC8B-8C7E0970138C}"/>
                    </a:ext>
                  </a:extLst>
                </p:cNvPr>
                <p:cNvGrpSpPr/>
                <p:nvPr/>
              </p:nvGrpSpPr>
              <p:grpSpPr>
                <a:xfrm>
                  <a:off x="5090048" y="5553430"/>
                  <a:ext cx="1511942" cy="1443772"/>
                  <a:chOff x="1895935" y="6001528"/>
                  <a:chExt cx="2015921" cy="1925027"/>
                </a:xfrm>
              </p:grpSpPr>
              <p:sp>
                <p:nvSpPr>
                  <p:cNvPr id="45" name="TextBox 52">
                    <a:extLst>
                      <a:ext uri="{FF2B5EF4-FFF2-40B4-BE49-F238E27FC236}">
                        <a16:creationId xmlns:a16="http://schemas.microsoft.com/office/drawing/2014/main" id="{D56FFB7F-ACBE-9C8C-1E63-82B927243133}"/>
                      </a:ext>
                    </a:extLst>
                  </p:cNvPr>
                  <p:cNvSpPr txBox="1"/>
                  <p:nvPr/>
                </p:nvSpPr>
                <p:spPr>
                  <a:xfrm>
                    <a:off x="1997253" y="6001528"/>
                    <a:ext cx="1220934" cy="367437"/>
                  </a:xfrm>
                  <a:prstGeom prst="rect">
                    <a:avLst/>
                  </a:prstGeom>
                  <a:noFill/>
                </p:spPr>
                <p:txBody>
                  <a:bodyPr wrap="none" rtlCol="0">
                    <a:spAutoFit/>
                  </a:bodyPr>
                  <a:lstStyle/>
                  <a:p>
                    <a:pPr algn="r"/>
                    <a:r>
                      <a:rPr lang="fr-FR" sz="1200" b="1" dirty="0">
                        <a:solidFill>
                          <a:srgbClr val="002060"/>
                        </a:solidFill>
                        <a:latin typeface="ITCAvantGardeStd-Md"/>
                        <a:ea typeface="Open Sans" panose="020B0606030504020204" pitchFamily="34" charset="0"/>
                        <a:cs typeface="Open Sans" panose="020B0606030504020204" pitchFamily="34" charset="0"/>
                      </a:rPr>
                      <a:t>Final diagnostic</a:t>
                    </a:r>
                  </a:p>
                </p:txBody>
              </p:sp>
              <p:sp>
                <p:nvSpPr>
                  <p:cNvPr id="46" name="TextBox 53">
                    <a:extLst>
                      <a:ext uri="{FF2B5EF4-FFF2-40B4-BE49-F238E27FC236}">
                        <a16:creationId xmlns:a16="http://schemas.microsoft.com/office/drawing/2014/main" id="{8F9CBE19-C7BD-60F9-3AC9-36E743C8886C}"/>
                      </a:ext>
                    </a:extLst>
                  </p:cNvPr>
                  <p:cNvSpPr txBox="1"/>
                  <p:nvPr/>
                </p:nvSpPr>
                <p:spPr>
                  <a:xfrm>
                    <a:off x="1895935" y="6334327"/>
                    <a:ext cx="2015921" cy="1592228"/>
                  </a:xfrm>
                  <a:prstGeom prst="rect">
                    <a:avLst/>
                  </a:prstGeom>
                  <a:noFill/>
                </p:spPr>
                <p:txBody>
                  <a:bodyPr wrap="square" rtlCol="0">
                    <a:spAutoFit/>
                  </a:bodyPr>
                  <a:lstStyle/>
                  <a:p>
                    <a:pPr algn="just"/>
                    <a:r>
                      <a:rPr lang="fr-FR" sz="1200" dirty="0">
                        <a:solidFill>
                          <a:srgbClr val="7E8C8D"/>
                        </a:solidFill>
                        <a:latin typeface="ITCAvantGardeStd-Md"/>
                        <a:ea typeface="Open Sans" panose="020B0606030504020204" pitchFamily="34" charset="0"/>
                        <a:cs typeface="Open Sans" panose="020B0606030504020204" pitchFamily="34" charset="0"/>
                      </a:rPr>
                      <a:t>Carbon audit and </a:t>
                    </a:r>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the </a:t>
                    </a:r>
                    <a:r>
                      <a:rPr lang="fr-FR" sz="1200" dirty="0" err="1">
                        <a:solidFill>
                          <a:srgbClr val="7E8C8D"/>
                        </a:solidFill>
                        <a:latin typeface="ITCAvantGardeStd-Md"/>
                        <a:ea typeface="Open Sans" panose="020B0606030504020204" pitchFamily="34" charset="0"/>
                        <a:cs typeface="Open Sans" panose="020B0606030504020204" pitchFamily="34" charset="0"/>
                      </a:rPr>
                      <a:t>implementation</a:t>
                    </a:r>
                    <a:r>
                      <a:rPr lang="fr-FR" sz="1200" dirty="0">
                        <a:solidFill>
                          <a:srgbClr val="7E8C8D"/>
                        </a:solidFill>
                        <a:latin typeface="ITCAvantGardeStd-Md"/>
                        <a:ea typeface="Open Sans" panose="020B0606030504020204" pitchFamily="34" charset="0"/>
                        <a:cs typeface="Open Sans" panose="020B0606030504020204" pitchFamily="34" charset="0"/>
                      </a:rPr>
                      <a:t> of practices, </a:t>
                    </a:r>
                    <a:r>
                      <a:rPr lang="fr-FR" sz="1200" b="1" dirty="0" err="1">
                        <a:solidFill>
                          <a:srgbClr val="FF0000"/>
                        </a:solidFill>
                        <a:latin typeface="ITCAvantGardeStd-Md"/>
                        <a:ea typeface="Open Sans" panose="020B0606030504020204" pitchFamily="34" charset="0"/>
                        <a:cs typeface="Open Sans" panose="020B0606030504020204" pitchFamily="34" charset="0"/>
                      </a:rPr>
                      <a:t>calculation</a:t>
                    </a:r>
                    <a:r>
                      <a:rPr lang="fr-FR" sz="1200" b="1" dirty="0">
                        <a:solidFill>
                          <a:srgbClr val="FF0000"/>
                        </a:solidFill>
                        <a:latin typeface="ITCAvantGardeStd-Md"/>
                        <a:ea typeface="Open Sans" panose="020B0606030504020204" pitchFamily="34" charset="0"/>
                        <a:cs typeface="Open Sans" panose="020B0606030504020204" pitchFamily="34" charset="0"/>
                      </a:rPr>
                      <a:t> of the </a:t>
                    </a:r>
                    <a:r>
                      <a:rPr lang="fr-FR" sz="1200" b="1" dirty="0" err="1">
                        <a:solidFill>
                          <a:srgbClr val="FF0000"/>
                        </a:solidFill>
                        <a:latin typeface="ITCAvantGardeStd-Md"/>
                        <a:ea typeface="Open Sans" panose="020B0606030504020204" pitchFamily="34" charset="0"/>
                        <a:cs typeface="Open Sans" panose="020B0606030504020204" pitchFamily="34" charset="0"/>
                      </a:rPr>
                      <a:t>carbon</a:t>
                    </a:r>
                    <a:r>
                      <a:rPr lang="fr-FR" sz="1200" b="1" dirty="0">
                        <a:solidFill>
                          <a:srgbClr val="FF0000"/>
                        </a:solidFill>
                        <a:latin typeface="ITCAvantGardeStd-Md"/>
                        <a:ea typeface="Open Sans" panose="020B0606030504020204" pitchFamily="34" charset="0"/>
                        <a:cs typeface="Open Sans" panose="020B0606030504020204" pitchFamily="34" charset="0"/>
                      </a:rPr>
                      <a:t> gains </a:t>
                    </a:r>
                    <a:r>
                      <a:rPr lang="fr-FR" sz="1200" b="1" dirty="0" err="1">
                        <a:solidFill>
                          <a:srgbClr val="FF0000"/>
                        </a:solidFill>
                        <a:latin typeface="ITCAvantGardeStd-Md"/>
                        <a:ea typeface="Open Sans" panose="020B0606030504020204" pitchFamily="34" charset="0"/>
                        <a:cs typeface="Open Sans" panose="020B0606030504020204" pitchFamily="34" charset="0"/>
                      </a:rPr>
                      <a:t>compared</a:t>
                    </a:r>
                    <a:r>
                      <a:rPr lang="fr-FR" sz="1200" b="1" dirty="0">
                        <a:solidFill>
                          <a:srgbClr val="FF0000"/>
                        </a:solidFill>
                        <a:latin typeface="ITCAvantGardeStd-Md"/>
                        <a:ea typeface="Open Sans" panose="020B0606030504020204" pitchFamily="34" charset="0"/>
                        <a:cs typeface="Open Sans" panose="020B0606030504020204" pitchFamily="34" charset="0"/>
                      </a:rPr>
                      <a:t> to </a:t>
                    </a:r>
                    <a:r>
                      <a:rPr lang="fr-FR" sz="1200" b="1" dirty="0" err="1">
                        <a:solidFill>
                          <a:srgbClr val="FF0000"/>
                        </a:solidFill>
                        <a:latin typeface="ITCAvantGardeStd-Md"/>
                        <a:ea typeface="Open Sans" panose="020B0606030504020204" pitchFamily="34" charset="0"/>
                        <a:cs typeface="Open Sans" panose="020B0606030504020204" pitchFamily="34" charset="0"/>
                      </a:rPr>
                      <a:t>year</a:t>
                    </a:r>
                    <a:r>
                      <a:rPr lang="fr-FR" sz="1200" b="1" dirty="0">
                        <a:solidFill>
                          <a:srgbClr val="FF0000"/>
                        </a:solidFill>
                        <a:latin typeface="ITCAvantGardeStd-Md"/>
                        <a:ea typeface="Open Sans" panose="020B0606030504020204" pitchFamily="34" charset="0"/>
                        <a:cs typeface="Open Sans" panose="020B0606030504020204" pitchFamily="34" charset="0"/>
                      </a:rPr>
                      <a:t> 1</a:t>
                    </a:r>
                  </a:p>
                </p:txBody>
              </p:sp>
            </p:grpSp>
            <p:pic>
              <p:nvPicPr>
                <p:cNvPr id="39" name="Image 38">
                  <a:extLst>
                    <a:ext uri="{FF2B5EF4-FFF2-40B4-BE49-F238E27FC236}">
                      <a16:creationId xmlns:a16="http://schemas.microsoft.com/office/drawing/2014/main" id="{11991E17-6C03-EB7D-3405-6E79AE7D8D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7807" y="5077223"/>
                  <a:ext cx="532270" cy="532270"/>
                </a:xfrm>
                <a:prstGeom prst="rect">
                  <a:avLst/>
                </a:prstGeom>
              </p:spPr>
            </p:pic>
            <p:grpSp>
              <p:nvGrpSpPr>
                <p:cNvPr id="40" name="Group 48">
                  <a:extLst>
                    <a:ext uri="{FF2B5EF4-FFF2-40B4-BE49-F238E27FC236}">
                      <a16:creationId xmlns:a16="http://schemas.microsoft.com/office/drawing/2014/main" id="{5A063211-E761-A09D-336A-89F05CBBBE99}"/>
                    </a:ext>
                  </a:extLst>
                </p:cNvPr>
                <p:cNvGrpSpPr/>
                <p:nvPr/>
              </p:nvGrpSpPr>
              <p:grpSpPr>
                <a:xfrm>
                  <a:off x="565256" y="5653388"/>
                  <a:ext cx="1157453" cy="1574201"/>
                  <a:chOff x="840961" y="6583432"/>
                  <a:chExt cx="1147694" cy="2757020"/>
                </a:xfrm>
              </p:grpSpPr>
              <p:sp>
                <p:nvSpPr>
                  <p:cNvPr id="43" name="TextBox 49">
                    <a:extLst>
                      <a:ext uri="{FF2B5EF4-FFF2-40B4-BE49-F238E27FC236}">
                        <a16:creationId xmlns:a16="http://schemas.microsoft.com/office/drawing/2014/main" id="{1CC12683-4DC8-934E-E817-67DCB35D80DC}"/>
                      </a:ext>
                    </a:extLst>
                  </p:cNvPr>
                  <p:cNvSpPr txBox="1"/>
                  <p:nvPr/>
                </p:nvSpPr>
                <p:spPr>
                  <a:xfrm>
                    <a:off x="840961" y="6583432"/>
                    <a:ext cx="1147694" cy="1126163"/>
                  </a:xfrm>
                  <a:prstGeom prst="rect">
                    <a:avLst/>
                  </a:prstGeom>
                  <a:noFill/>
                </p:spPr>
                <p:txBody>
                  <a:bodyPr wrap="square" rtlCol="0">
                    <a:spAutoFit/>
                  </a:bodyPr>
                  <a:lstStyle/>
                  <a:p>
                    <a:r>
                      <a:rPr lang="fr-FR" sz="1200" b="1" dirty="0">
                        <a:solidFill>
                          <a:srgbClr val="FF0000"/>
                        </a:solidFill>
                        <a:latin typeface="ITCAvantGardeStd-Md"/>
                        <a:ea typeface="Open Sans" panose="020B0606030504020204" pitchFamily="34" charset="0"/>
                        <a:cs typeface="Open Sans" panose="020B0606030504020204" pitchFamily="34" charset="0"/>
                      </a:rPr>
                      <a:t>Carbon plan </a:t>
                    </a:r>
                    <a:r>
                      <a:rPr lang="fr-FR" sz="1200" b="1" dirty="0">
                        <a:solidFill>
                          <a:srgbClr val="002060"/>
                        </a:solidFill>
                        <a:latin typeface="ITCAvantGardeStd-Md"/>
                        <a:ea typeface="Open Sans" panose="020B0606030504020204" pitchFamily="34" charset="0"/>
                        <a:cs typeface="Open Sans" panose="020B0606030504020204" pitchFamily="34" charset="0"/>
                      </a:rPr>
                      <a:t>and</a:t>
                    </a:r>
                  </a:p>
                  <a:p>
                    <a:r>
                      <a:rPr lang="fr-FR" sz="1200" b="1" dirty="0">
                        <a:solidFill>
                          <a:srgbClr val="002060"/>
                        </a:solidFill>
                        <a:latin typeface="ITCAvantGardeStd-Md"/>
                        <a:ea typeface="Open Sans" panose="020B0606030504020204" pitchFamily="34" charset="0"/>
                        <a:cs typeface="Open Sans" panose="020B0606030504020204" pitchFamily="34" charset="0"/>
                      </a:rPr>
                      <a:t>simulation to </a:t>
                    </a:r>
                    <a:r>
                      <a:rPr lang="fr-FR" sz="1200" b="1" dirty="0" err="1">
                        <a:solidFill>
                          <a:srgbClr val="002060"/>
                        </a:solidFill>
                        <a:latin typeface="ITCAvantGardeStd-Md"/>
                        <a:ea typeface="Open Sans" panose="020B0606030504020204" pitchFamily="34" charset="0"/>
                        <a:cs typeface="Open Sans" panose="020B0606030504020204" pitchFamily="34" charset="0"/>
                      </a:rPr>
                      <a:t>assess</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gain</a:t>
                    </a:r>
                  </a:p>
                </p:txBody>
              </p:sp>
              <p:sp>
                <p:nvSpPr>
                  <p:cNvPr id="44" name="TextBox 50">
                    <a:extLst>
                      <a:ext uri="{FF2B5EF4-FFF2-40B4-BE49-F238E27FC236}">
                        <a16:creationId xmlns:a16="http://schemas.microsoft.com/office/drawing/2014/main" id="{9DC19D8E-E2E7-6043-6DB4-F7BA978D00CF}"/>
                      </a:ext>
                    </a:extLst>
                  </p:cNvPr>
                  <p:cNvSpPr txBox="1"/>
                  <p:nvPr/>
                </p:nvSpPr>
                <p:spPr>
                  <a:xfrm>
                    <a:off x="848448" y="7570768"/>
                    <a:ext cx="1092980" cy="1769684"/>
                  </a:xfrm>
                  <a:prstGeom prst="rect">
                    <a:avLst/>
                  </a:prstGeom>
                  <a:noFill/>
                </p:spPr>
                <p:txBody>
                  <a:bodyPr wrap="square" rtlCol="0">
                    <a:spAutoFit/>
                  </a:bodyPr>
                  <a:lstStyle/>
                  <a:p>
                    <a:r>
                      <a:rPr lang="fr-FR" sz="1200" dirty="0">
                        <a:solidFill>
                          <a:srgbClr val="7E8C8D"/>
                        </a:solidFill>
                        <a:latin typeface="ITCAvantGardeStd-Md"/>
                        <a:ea typeface="Open Sans" panose="020B0606030504020204" pitchFamily="34" charset="0"/>
                        <a:cs typeface="Open Sans" panose="020B0606030504020204" pitchFamily="34" charset="0"/>
                      </a:rPr>
                      <a:t>Building of an action plan, </a:t>
                    </a:r>
                    <a:r>
                      <a:rPr lang="fr-FR" sz="1200" dirty="0" err="1">
                        <a:solidFill>
                          <a:srgbClr val="7E8C8D"/>
                        </a:solidFill>
                        <a:latin typeface="ITCAvantGardeStd-Md"/>
                        <a:ea typeface="Open Sans" panose="020B0606030504020204" pitchFamily="34" charset="0"/>
                        <a:cs typeface="Open Sans" panose="020B0606030504020204" pitchFamily="34" charset="0"/>
                      </a:rPr>
                      <a:t>choice</a:t>
                    </a:r>
                    <a:r>
                      <a:rPr lang="fr-FR" sz="1200" dirty="0">
                        <a:solidFill>
                          <a:srgbClr val="7E8C8D"/>
                        </a:solidFill>
                        <a:latin typeface="ITCAvantGardeStd-Md"/>
                        <a:ea typeface="Open Sans" panose="020B0606030504020204" pitchFamily="34" charset="0"/>
                        <a:cs typeface="Open Sans" panose="020B0606030504020204" pitchFamily="34" charset="0"/>
                      </a:rPr>
                      <a:t> of practices, objectives and </a:t>
                    </a:r>
                    <a:r>
                      <a:rPr lang="fr-FR" sz="1200" dirty="0" err="1">
                        <a:solidFill>
                          <a:srgbClr val="7E8C8D"/>
                        </a:solidFill>
                        <a:latin typeface="ITCAvantGardeStd-Md"/>
                        <a:ea typeface="Open Sans" panose="020B0606030504020204" pitchFamily="34" charset="0"/>
                        <a:cs typeface="Open Sans" panose="020B0606030504020204" pitchFamily="34" charset="0"/>
                      </a:rPr>
                      <a:t>carbon</a:t>
                    </a:r>
                    <a:r>
                      <a:rPr lang="fr-FR" sz="1200" dirty="0">
                        <a:solidFill>
                          <a:srgbClr val="7E8C8D"/>
                        </a:solidFill>
                        <a:latin typeface="ITCAvantGardeStd-Md"/>
                        <a:ea typeface="Open Sans" panose="020B0606030504020204" pitchFamily="34" charset="0"/>
                        <a:cs typeface="Open Sans" panose="020B0606030504020204" pitchFamily="34" charset="0"/>
                      </a:rPr>
                      <a:t> gains</a:t>
                    </a:r>
                  </a:p>
                </p:txBody>
              </p:sp>
            </p:grpSp>
            <p:pic>
              <p:nvPicPr>
                <p:cNvPr id="41" name="Image 40">
                  <a:extLst>
                    <a:ext uri="{FF2B5EF4-FFF2-40B4-BE49-F238E27FC236}">
                      <a16:creationId xmlns:a16="http://schemas.microsoft.com/office/drawing/2014/main" id="{2CE74BD6-9E53-97ED-8327-21C07563E06F}"/>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038" y1="38571" x2="1038" y2="38571"/>
                              <a14:foregroundMark x1="27336" y1="30000" x2="27336" y2="30000"/>
                              <a14:foregroundMark x1="38408" y1="17143" x2="38408" y2="17143"/>
                              <a14:foregroundMark x1="50865" y1="25714" x2="50865" y2="25714"/>
                              <a14:foregroundMark x1="44637" y1="57143" x2="44637" y2="57143"/>
                              <a14:foregroundMark x1="59170" y1="40000" x2="59170" y2="40000"/>
                              <a14:foregroundMark x1="71626" y1="35714" x2="71626" y2="35714"/>
                              <a14:foregroundMark x1="86851" y1="44286" x2="86851" y2="44286"/>
                              <a14:foregroundMark x1="40138" y1="85714" x2="40138" y2="85714"/>
                              <a14:foregroundMark x1="20415" y1="38571" x2="20415" y2="38571"/>
                              <a14:foregroundMark x1="13495" y1="52857" x2="13495" y2="52857"/>
                              <a14:foregroundMark x1="34602" y1="35714" x2="34602" y2="35714"/>
                              <a14:foregroundMark x1="75779" y1="47143" x2="75779" y2="47143"/>
                              <a14:foregroundMark x1="93080" y1="58571" x2="93080" y2="58571"/>
                              <a14:foregroundMark x1="91349" y1="65714" x2="91349" y2="65714"/>
                              <a14:foregroundMark x1="3806" y1="18571" x2="3806" y2="18571"/>
                              <a14:foregroundMark x1="8997" y1="17143" x2="8997" y2="17143"/>
                            </a14:backgroundRemoval>
                          </a14:imgEffect>
                          <a14:imgEffect>
                            <a14:colorTemperature colorTemp="6400"/>
                          </a14:imgEffect>
                        </a14:imgLayer>
                      </a14:imgProps>
                    </a:ext>
                    <a:ext uri="{28A0092B-C50C-407E-A947-70E740481C1C}">
                      <a14:useLocalDpi xmlns:a14="http://schemas.microsoft.com/office/drawing/2010/main" val="0"/>
                    </a:ext>
                  </a:extLst>
                </a:blip>
                <a:stretch>
                  <a:fillRect/>
                </a:stretch>
              </p:blipFill>
              <p:spPr>
                <a:xfrm>
                  <a:off x="5268954" y="5162018"/>
                  <a:ext cx="868730" cy="196161"/>
                </a:xfrm>
                <a:prstGeom prst="rect">
                  <a:avLst/>
                </a:prstGeom>
                <a:effectLst>
                  <a:glow rad="127000">
                    <a:schemeClr val="bg1">
                      <a:alpha val="0"/>
                    </a:schemeClr>
                  </a:glow>
                  <a:reflection stA="0" endPos="65000" dist="50800" dir="5400000" sy="-100000" algn="bl" rotWithShape="0"/>
                </a:effectLst>
              </p:spPr>
            </p:pic>
            <p:pic>
              <p:nvPicPr>
                <p:cNvPr id="42" name="Image 41">
                  <a:extLst>
                    <a:ext uri="{FF2B5EF4-FFF2-40B4-BE49-F238E27FC236}">
                      <a16:creationId xmlns:a16="http://schemas.microsoft.com/office/drawing/2014/main" id="{E9F5C830-15DC-D804-BD3C-84671534065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4673" y="4921054"/>
                  <a:ext cx="432000" cy="432000"/>
                </a:xfrm>
                <a:prstGeom prst="rect">
                  <a:avLst/>
                </a:prstGeom>
              </p:spPr>
            </p:pic>
          </p:grpSp>
          <p:sp>
            <p:nvSpPr>
              <p:cNvPr id="28" name="Oval 31">
                <a:extLst>
                  <a:ext uri="{FF2B5EF4-FFF2-40B4-BE49-F238E27FC236}">
                    <a16:creationId xmlns:a16="http://schemas.microsoft.com/office/drawing/2014/main" id="{27012A87-50E5-11B8-67EB-C5D691FC5B2D}"/>
                  </a:ext>
                </a:extLst>
              </p:cNvPr>
              <p:cNvSpPr/>
              <p:nvPr/>
            </p:nvSpPr>
            <p:spPr>
              <a:xfrm>
                <a:off x="311104" y="3905581"/>
                <a:ext cx="89154" cy="89154"/>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grpSp>
        <p:sp>
          <p:nvSpPr>
            <p:cNvPr id="16" name="ZoneTexte 15">
              <a:extLst>
                <a:ext uri="{FF2B5EF4-FFF2-40B4-BE49-F238E27FC236}">
                  <a16:creationId xmlns:a16="http://schemas.microsoft.com/office/drawing/2014/main" id="{7F8FF1D5-9DBA-DDF5-6267-3B36CCF9AD72}"/>
                </a:ext>
              </a:extLst>
            </p:cNvPr>
            <p:cNvSpPr txBox="1"/>
            <p:nvPr/>
          </p:nvSpPr>
          <p:spPr>
            <a:xfrm>
              <a:off x="3649780" y="1881533"/>
              <a:ext cx="5599482" cy="369332"/>
            </a:xfrm>
            <a:prstGeom prst="rect">
              <a:avLst/>
            </a:prstGeom>
            <a:noFill/>
          </p:spPr>
          <p:txBody>
            <a:bodyPr wrap="none" rtlCol="0">
              <a:spAutoFit/>
            </a:bodyPr>
            <a:lstStyle/>
            <a:p>
              <a:r>
                <a:rPr lang="fr-FR" b="1" dirty="0"/>
                <a:t>Maximum duration: 5 </a:t>
              </a:r>
              <a:r>
                <a:rPr lang="fr-FR" b="1" dirty="0" err="1"/>
                <a:t>years</a:t>
              </a:r>
              <a:r>
                <a:rPr lang="fr-FR" b="1" dirty="0"/>
                <a:t>, revolving </a:t>
              </a:r>
              <a:r>
                <a:rPr lang="fr-FR" b="1" dirty="0" err="1"/>
                <a:t>project</a:t>
              </a:r>
              <a:r>
                <a:rPr lang="fr-FR" b="1" dirty="0"/>
                <a:t> for 5 </a:t>
              </a:r>
              <a:r>
                <a:rPr lang="fr-FR" b="1" dirty="0" err="1"/>
                <a:t>years</a:t>
              </a:r>
              <a:endParaRPr lang="fr-FR" b="1" dirty="0"/>
            </a:p>
          </p:txBody>
        </p:sp>
        <p:sp>
          <p:nvSpPr>
            <p:cNvPr id="18" name="Ellipse 17">
              <a:extLst>
                <a:ext uri="{FF2B5EF4-FFF2-40B4-BE49-F238E27FC236}">
                  <a16:creationId xmlns:a16="http://schemas.microsoft.com/office/drawing/2014/main" id="{631FDFFA-97AE-E2E7-9DE9-7E6DC88D85BB}"/>
                </a:ext>
              </a:extLst>
            </p:cNvPr>
            <p:cNvSpPr/>
            <p:nvPr/>
          </p:nvSpPr>
          <p:spPr>
            <a:xfrm>
              <a:off x="8826493" y="3386417"/>
              <a:ext cx="92301" cy="8892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9" name="Straight Connector 38">
              <a:extLst>
                <a:ext uri="{FF2B5EF4-FFF2-40B4-BE49-F238E27FC236}">
                  <a16:creationId xmlns:a16="http://schemas.microsoft.com/office/drawing/2014/main" id="{C215C0C9-ABD3-4143-7D14-B9EBE60F0667}"/>
                </a:ext>
              </a:extLst>
            </p:cNvPr>
            <p:cNvCxnSpPr>
              <a:cxnSpLocks/>
              <a:stCxn id="21" idx="2"/>
              <a:endCxn id="18" idx="0"/>
            </p:cNvCxnSpPr>
            <p:nvPr/>
          </p:nvCxnSpPr>
          <p:spPr>
            <a:xfrm>
              <a:off x="8831696" y="3016858"/>
              <a:ext cx="40948" cy="369559"/>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1" name="TextBox 45">
              <a:extLst>
                <a:ext uri="{FF2B5EF4-FFF2-40B4-BE49-F238E27FC236}">
                  <a16:creationId xmlns:a16="http://schemas.microsoft.com/office/drawing/2014/main" id="{9CB5CA96-9C98-FE25-F9F8-9376C9D306B2}"/>
                </a:ext>
              </a:extLst>
            </p:cNvPr>
            <p:cNvSpPr txBox="1"/>
            <p:nvPr/>
          </p:nvSpPr>
          <p:spPr>
            <a:xfrm>
              <a:off x="8286156" y="2465598"/>
              <a:ext cx="1091079" cy="551260"/>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Verification</a:t>
              </a:r>
              <a:r>
                <a:rPr lang="fr-FR" sz="1200" b="1" dirty="0">
                  <a:solidFill>
                    <a:srgbClr val="002060"/>
                  </a:solidFill>
                  <a:latin typeface="ITCAvantGardeStd-Md"/>
                  <a:ea typeface="Open Sans" panose="020B0606030504020204" pitchFamily="34" charset="0"/>
                  <a:cs typeface="Open Sans" panose="020B0606030504020204" pitchFamily="34" charset="0"/>
                </a:rPr>
                <a:t> audit by an </a:t>
              </a:r>
              <a:r>
                <a:rPr lang="fr-FR" sz="1200" b="1" dirty="0" err="1">
                  <a:solidFill>
                    <a:srgbClr val="FF0000"/>
                  </a:solidFill>
                  <a:latin typeface="ITCAvantGardeStd-Md"/>
                  <a:ea typeface="Open Sans" panose="020B0606030504020204" pitchFamily="34" charset="0"/>
                  <a:cs typeface="Open Sans" panose="020B0606030504020204" pitchFamily="34" charset="0"/>
                </a:rPr>
                <a:t>independant</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auditor</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sp>
          <p:nvSpPr>
            <p:cNvPr id="25" name="TextBox 45">
              <a:extLst>
                <a:ext uri="{FF2B5EF4-FFF2-40B4-BE49-F238E27FC236}">
                  <a16:creationId xmlns:a16="http://schemas.microsoft.com/office/drawing/2014/main" id="{9BC6E2E2-A809-B487-A68E-A971EB8A3DDC}"/>
                </a:ext>
              </a:extLst>
            </p:cNvPr>
            <p:cNvSpPr txBox="1"/>
            <p:nvPr/>
          </p:nvSpPr>
          <p:spPr>
            <a:xfrm>
              <a:off x="9257797" y="3191448"/>
              <a:ext cx="1269527" cy="393757"/>
            </a:xfrm>
            <a:prstGeom prst="rect">
              <a:avLst/>
            </a:prstGeom>
            <a:noFill/>
          </p:spPr>
          <p:txBody>
            <a:bodyPr wrap="square" rtlCol="0">
              <a:spAutoFit/>
            </a:bodyPr>
            <a:lstStyle/>
            <a:p>
              <a:pPr algn="ctr"/>
              <a:r>
                <a:rPr lang="fr-FR" sz="1200" b="1" dirty="0">
                  <a:solidFill>
                    <a:srgbClr val="002060"/>
                  </a:solidFill>
                  <a:latin typeface="ITCAvantGardeStd-Md"/>
                  <a:ea typeface="Open Sans" panose="020B0606030504020204" pitchFamily="34" charset="0"/>
                  <a:cs typeface="Open Sans" panose="020B0606030504020204" pitchFamily="34" charset="0"/>
                </a:rPr>
                <a:t>Recognition of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credits</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sp>
          <p:nvSpPr>
            <p:cNvPr id="26" name="Ellipse 25">
              <a:extLst>
                <a:ext uri="{FF2B5EF4-FFF2-40B4-BE49-F238E27FC236}">
                  <a16:creationId xmlns:a16="http://schemas.microsoft.com/office/drawing/2014/main" id="{FA101A4F-1A10-9528-7414-6DA97D67C31C}"/>
                </a:ext>
              </a:extLst>
            </p:cNvPr>
            <p:cNvSpPr/>
            <p:nvPr/>
          </p:nvSpPr>
          <p:spPr>
            <a:xfrm>
              <a:off x="9214500" y="3387997"/>
              <a:ext cx="93833" cy="10273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60" name="TextBox 45">
            <a:extLst>
              <a:ext uri="{FF2B5EF4-FFF2-40B4-BE49-F238E27FC236}">
                <a16:creationId xmlns:a16="http://schemas.microsoft.com/office/drawing/2014/main" id="{3F1A9FD4-F8B1-8104-CC2D-503E2264C9A5}"/>
              </a:ext>
            </a:extLst>
          </p:cNvPr>
          <p:cNvSpPr txBox="1"/>
          <p:nvPr/>
        </p:nvSpPr>
        <p:spPr>
          <a:xfrm>
            <a:off x="3781467" y="2174386"/>
            <a:ext cx="1209083" cy="276999"/>
          </a:xfrm>
          <a:prstGeom prst="rect">
            <a:avLst/>
          </a:prstGeom>
          <a:noFill/>
        </p:spPr>
        <p:txBody>
          <a:bodyPr wrap="square" rtlCol="0">
            <a:spAutoFit/>
          </a:bodyPr>
          <a:lstStyle/>
          <a:p>
            <a:pPr algn="ctr"/>
            <a:r>
              <a:rPr lang="fr-FR" sz="1200" b="1" dirty="0" err="1">
                <a:solidFill>
                  <a:srgbClr val="FF0000"/>
                </a:solidFill>
                <a:latin typeface="ITCAvantGardeStd-Md"/>
                <a:ea typeface="Open Sans" panose="020B0606030504020204" pitchFamily="34" charset="0"/>
                <a:cs typeface="Open Sans" panose="020B0606030504020204" pitchFamily="34" charset="0"/>
              </a:rPr>
              <a:t>Technical</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visit</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cxnSp>
        <p:nvCxnSpPr>
          <p:cNvPr id="61" name="Straight Connector 38">
            <a:extLst>
              <a:ext uri="{FF2B5EF4-FFF2-40B4-BE49-F238E27FC236}">
                <a16:creationId xmlns:a16="http://schemas.microsoft.com/office/drawing/2014/main" id="{4FF88510-8F6E-A196-DB86-E65BC4447C53}"/>
              </a:ext>
            </a:extLst>
          </p:cNvPr>
          <p:cNvCxnSpPr>
            <a:cxnSpLocks/>
            <a:stCxn id="60" idx="2"/>
            <a:endCxn id="67" idx="7"/>
          </p:cNvCxnSpPr>
          <p:nvPr/>
        </p:nvCxnSpPr>
        <p:spPr>
          <a:xfrm flipH="1">
            <a:off x="4180294" y="2451385"/>
            <a:ext cx="205715" cy="608584"/>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2" name="TextBox 45">
            <a:extLst>
              <a:ext uri="{FF2B5EF4-FFF2-40B4-BE49-F238E27FC236}">
                <a16:creationId xmlns:a16="http://schemas.microsoft.com/office/drawing/2014/main" id="{F50A5B5D-C94A-C540-4DAB-18A83CF73788}"/>
              </a:ext>
            </a:extLst>
          </p:cNvPr>
          <p:cNvSpPr txBox="1"/>
          <p:nvPr/>
        </p:nvSpPr>
        <p:spPr>
          <a:xfrm>
            <a:off x="5947890" y="2173725"/>
            <a:ext cx="1209083" cy="276999"/>
          </a:xfrm>
          <a:prstGeom prst="rect">
            <a:avLst/>
          </a:prstGeom>
          <a:noFill/>
        </p:spPr>
        <p:txBody>
          <a:bodyPr wrap="square" rtlCol="0">
            <a:spAutoFit/>
          </a:bodyPr>
          <a:lstStyle/>
          <a:p>
            <a:pPr algn="ctr"/>
            <a:r>
              <a:rPr lang="fr-FR" sz="1200" b="1" dirty="0" err="1">
                <a:solidFill>
                  <a:srgbClr val="FF0000"/>
                </a:solidFill>
                <a:latin typeface="ITCAvantGardeStd-Md"/>
                <a:ea typeface="Open Sans" panose="020B0606030504020204" pitchFamily="34" charset="0"/>
                <a:cs typeface="Open Sans" panose="020B0606030504020204" pitchFamily="34" charset="0"/>
              </a:rPr>
              <a:t>Technical</a:t>
            </a:r>
            <a:r>
              <a:rPr lang="fr-FR" sz="1200" b="1" dirty="0">
                <a:solidFill>
                  <a:srgbClr val="FF0000"/>
                </a:solidFill>
                <a:latin typeface="ITCAvantGardeStd-Md"/>
                <a:ea typeface="Open Sans" panose="020B0606030504020204" pitchFamily="34" charset="0"/>
                <a:cs typeface="Open Sans" panose="020B0606030504020204" pitchFamily="34" charset="0"/>
              </a:rPr>
              <a:t> </a:t>
            </a:r>
            <a:r>
              <a:rPr lang="fr-FR" sz="1200" b="1" dirty="0" err="1">
                <a:solidFill>
                  <a:srgbClr val="FF0000"/>
                </a:solidFill>
                <a:latin typeface="ITCAvantGardeStd-Md"/>
                <a:ea typeface="Open Sans" panose="020B0606030504020204" pitchFamily="34" charset="0"/>
                <a:cs typeface="Open Sans" panose="020B0606030504020204" pitchFamily="34" charset="0"/>
              </a:rPr>
              <a:t>visit</a:t>
            </a:r>
            <a:endParaRPr lang="fr-FR" sz="1200" b="1" dirty="0">
              <a:solidFill>
                <a:srgbClr val="FF0000"/>
              </a:solidFill>
              <a:latin typeface="ITCAvantGardeStd-Md"/>
              <a:ea typeface="Open Sans" panose="020B0606030504020204" pitchFamily="34" charset="0"/>
              <a:cs typeface="Open Sans" panose="020B0606030504020204" pitchFamily="34" charset="0"/>
            </a:endParaRPr>
          </a:p>
        </p:txBody>
      </p:sp>
      <p:cxnSp>
        <p:nvCxnSpPr>
          <p:cNvPr id="63" name="Straight Connector 38">
            <a:extLst>
              <a:ext uri="{FF2B5EF4-FFF2-40B4-BE49-F238E27FC236}">
                <a16:creationId xmlns:a16="http://schemas.microsoft.com/office/drawing/2014/main" id="{FBD26D26-673C-1A5F-C5FF-B7F2ADE25BBB}"/>
              </a:ext>
            </a:extLst>
          </p:cNvPr>
          <p:cNvCxnSpPr>
            <a:cxnSpLocks/>
            <a:stCxn id="62" idx="2"/>
            <a:endCxn id="68" idx="6"/>
          </p:cNvCxnSpPr>
          <p:nvPr/>
        </p:nvCxnSpPr>
        <p:spPr>
          <a:xfrm>
            <a:off x="6552432" y="2450724"/>
            <a:ext cx="497702" cy="63777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E73D496B-3CFF-73B4-E619-5878870EE64C}"/>
              </a:ext>
            </a:extLst>
          </p:cNvPr>
          <p:cNvSpPr/>
          <p:nvPr/>
        </p:nvSpPr>
        <p:spPr>
          <a:xfrm>
            <a:off x="4072936" y="3042330"/>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8" name="Ellipse 67">
            <a:extLst>
              <a:ext uri="{FF2B5EF4-FFF2-40B4-BE49-F238E27FC236}">
                <a16:creationId xmlns:a16="http://schemas.microsoft.com/office/drawing/2014/main" id="{C44010F0-57AF-C7FC-E4C5-A55DC5F3CCF7}"/>
              </a:ext>
            </a:extLst>
          </p:cNvPr>
          <p:cNvSpPr/>
          <p:nvPr/>
        </p:nvSpPr>
        <p:spPr>
          <a:xfrm>
            <a:off x="6924356" y="3028272"/>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7" name="Oval 11">
            <a:extLst>
              <a:ext uri="{FF2B5EF4-FFF2-40B4-BE49-F238E27FC236}">
                <a16:creationId xmlns:a16="http://schemas.microsoft.com/office/drawing/2014/main" id="{2BA95A06-6C41-E132-26A9-A0B12D6F680B}"/>
              </a:ext>
            </a:extLst>
          </p:cNvPr>
          <p:cNvSpPr/>
          <p:nvPr/>
        </p:nvSpPr>
        <p:spPr>
          <a:xfrm rot="10854629" flipV="1">
            <a:off x="858888" y="3998001"/>
            <a:ext cx="1222761" cy="564331"/>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fr-FR" sz="1400" dirty="0">
                <a:solidFill>
                  <a:srgbClr val="2D3E50"/>
                </a:solidFill>
                <a:latin typeface="FontAwesome" pitchFamily="2" charset="0"/>
              </a:rPr>
              <a:t>Carbon audit</a:t>
            </a:r>
          </a:p>
        </p:txBody>
      </p:sp>
    </p:spTree>
    <p:extLst>
      <p:ext uri="{BB962C8B-B14F-4D97-AF65-F5344CB8AC3E}">
        <p14:creationId xmlns:p14="http://schemas.microsoft.com/office/powerpoint/2010/main" val="2177111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3785652"/>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sym typeface="Wingdings" panose="05000000000000000000" pitchFamily="2" charset="2"/>
              </a:rPr>
              <a:t>Objectives and </a:t>
            </a:r>
            <a:r>
              <a:rPr lang="fr-FR" sz="2400" dirty="0" err="1">
                <a:latin typeface="Calibri" panose="020F0502020204030204" pitchFamily="34" charset="0"/>
                <a:ea typeface="Calibri" panose="020F0502020204030204" pitchFamily="34" charset="0"/>
                <a:sym typeface="Wingdings" panose="05000000000000000000" pitchFamily="2" charset="2"/>
              </a:rPr>
              <a:t>partners</a:t>
            </a:r>
            <a:endParaRPr lang="fr-FR" sz="2400" dirty="0">
              <a:latin typeface="Calibri" panose="020F0502020204030204" pitchFamily="34" charset="0"/>
              <a:ea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Calibri" panose="020F0502020204030204" pitchFamily="34" charset="0"/>
              </a:rPr>
              <a:t>Elaborating </a:t>
            </a:r>
            <a:r>
              <a:rPr lang="en-US" sz="2400" dirty="0" err="1">
                <a:latin typeface="Calibri" panose="020F0502020204030204" pitchFamily="34" charset="0"/>
              </a:rPr>
              <a:t>harmonised</a:t>
            </a:r>
            <a:r>
              <a:rPr lang="en-US" sz="2400" dirty="0">
                <a:latin typeface="Calibri" panose="020F0502020204030204" pitchFamily="34" charset="0"/>
              </a:rPr>
              <a:t> tools and standards to implement low carbon initiatives on farms</a:t>
            </a:r>
          </a:p>
          <a:p>
            <a:pPr marL="800100" lvl="1" indent="-342900">
              <a:buFont typeface="Arial" panose="020B0604020202020204" pitchFamily="34" charset="0"/>
              <a:buChar char="•"/>
            </a:pPr>
            <a:r>
              <a:rPr lang="fr-FR" sz="2400" dirty="0" err="1">
                <a:latin typeface="Calibri" panose="020F0502020204030204" pitchFamily="34" charset="0"/>
                <a:sym typeface="Wingdings" panose="05000000000000000000" pitchFamily="2" charset="2"/>
              </a:rPr>
              <a:t>Sustainable</a:t>
            </a:r>
            <a:r>
              <a:rPr lang="fr-FR" sz="2400" dirty="0">
                <a:latin typeface="Calibri" panose="020F0502020204030204" pitchFamily="34" charset="0"/>
                <a:sym typeface="Wingdings" panose="05000000000000000000" pitchFamily="2" charset="2"/>
              </a:rPr>
              <a:t> </a:t>
            </a:r>
            <a:r>
              <a:rPr lang="fr-FR" sz="2400" dirty="0" err="1">
                <a:latin typeface="Calibri" panose="020F0502020204030204" pitchFamily="34" charset="0"/>
                <a:sym typeface="Wingdings" panose="05000000000000000000" pitchFamily="2" charset="2"/>
              </a:rPr>
              <a:t>assessment</a:t>
            </a:r>
            <a:r>
              <a:rPr lang="fr-FR" sz="2400" dirty="0">
                <a:latin typeface="Calibri" panose="020F0502020204030204" pitchFamily="34" charset="0"/>
                <a:sym typeface="Wingdings" panose="05000000000000000000" pitchFamily="2" charset="2"/>
              </a:rPr>
              <a:t> of </a:t>
            </a:r>
            <a:r>
              <a:rPr lang="fr-FR" sz="2400" dirty="0" err="1">
                <a:latin typeface="Calibri" panose="020F0502020204030204" pitchFamily="34" charset="0"/>
                <a:sym typeface="Wingdings" panose="05000000000000000000" pitchFamily="2" charset="2"/>
              </a:rPr>
              <a:t>farms</a:t>
            </a:r>
            <a:endParaRPr lang="en-US" sz="2400" dirty="0">
              <a:latin typeface="Calibri" panose="020F0502020204030204" pitchFamily="34" charset="0"/>
            </a:endParaRPr>
          </a:p>
          <a:p>
            <a:pPr marL="800100" lvl="2" indent="-342900">
              <a:buFont typeface="Arial" panose="020B0604020202020204" pitchFamily="34" charset="0"/>
              <a:buChar char="•"/>
            </a:pPr>
            <a:r>
              <a:rPr lang="fr-FR" sz="2400" dirty="0">
                <a:latin typeface="Calibri" panose="020F0502020204030204" pitchFamily="34" charset="0"/>
              </a:rPr>
              <a:t>A </a:t>
            </a:r>
            <a:r>
              <a:rPr lang="fr-FR" sz="2400" dirty="0" err="1">
                <a:latin typeface="Calibri" panose="020F0502020204030204" pitchFamily="34" charset="0"/>
              </a:rPr>
              <a:t>common</a:t>
            </a:r>
            <a:r>
              <a:rPr lang="fr-FR" sz="2400" dirty="0">
                <a:latin typeface="Calibri" panose="020F0502020204030204" pitchFamily="34" charset="0"/>
              </a:rPr>
              <a:t> MRV </a:t>
            </a:r>
            <a:r>
              <a:rPr lang="fr-FR" sz="2400" dirty="0" err="1">
                <a:latin typeface="Calibri" panose="020F0502020204030204" pitchFamily="34" charset="0"/>
              </a:rPr>
              <a:t>framework</a:t>
            </a:r>
            <a:r>
              <a:rPr lang="fr-FR" sz="2400" dirty="0">
                <a:latin typeface="Calibri" panose="020F0502020204030204" pitchFamily="34" charset="0"/>
              </a:rPr>
              <a:t> to </a:t>
            </a:r>
            <a:r>
              <a:rPr lang="fr-FR" sz="2400" dirty="0" err="1">
                <a:latin typeface="Calibri" panose="020F0502020204030204" pitchFamily="34" charset="0"/>
              </a:rPr>
              <a:t>certify</a:t>
            </a:r>
            <a:r>
              <a:rPr lang="fr-FR" sz="2400" dirty="0">
                <a:latin typeface="Calibri" panose="020F0502020204030204" pitchFamily="34" charset="0"/>
              </a:rPr>
              <a:t> </a:t>
            </a:r>
            <a:r>
              <a:rPr lang="fr-FR" sz="2400" dirty="0" err="1">
                <a:latin typeface="Calibri" panose="020F0502020204030204" pitchFamily="34" charset="0"/>
              </a:rPr>
              <a:t>low</a:t>
            </a:r>
            <a:r>
              <a:rPr lang="fr-FR" sz="2400" dirty="0">
                <a:latin typeface="Calibri" panose="020F0502020204030204" pitchFamily="34" charset="0"/>
              </a:rPr>
              <a:t> </a:t>
            </a:r>
            <a:r>
              <a:rPr lang="fr-FR" sz="2400" dirty="0" err="1">
                <a:latin typeface="Calibri" panose="020F0502020204030204" pitchFamily="34" charset="0"/>
              </a:rPr>
              <a:t>carbon</a:t>
            </a:r>
            <a:r>
              <a:rPr lang="fr-FR" sz="2400" dirty="0">
                <a:latin typeface="Calibri" panose="020F0502020204030204" pitchFamily="34" charset="0"/>
              </a:rPr>
              <a:t> </a:t>
            </a:r>
            <a:r>
              <a:rPr lang="fr-FR" sz="2400" dirty="0" err="1">
                <a:latin typeface="Calibri" panose="020F0502020204030204" pitchFamily="34" charset="0"/>
              </a:rPr>
              <a:t>projects</a:t>
            </a:r>
            <a:r>
              <a:rPr lang="fr-FR" sz="2400" dirty="0">
                <a:latin typeface="Calibri" panose="020F0502020204030204" pitchFamily="34" charset="0"/>
              </a:rPr>
              <a:t> on </a:t>
            </a:r>
            <a:r>
              <a:rPr lang="fr-FR" sz="2400" dirty="0" err="1">
                <a:latin typeface="Calibri" panose="020F0502020204030204" pitchFamily="34" charset="0"/>
              </a:rPr>
              <a:t>European</a:t>
            </a:r>
            <a:r>
              <a:rPr lang="fr-FR" sz="2400" dirty="0">
                <a:latin typeface="Calibri" panose="020F0502020204030204" pitchFamily="34" charset="0"/>
              </a:rPr>
              <a:t> </a:t>
            </a:r>
            <a:r>
              <a:rPr lang="fr-FR" sz="2400" dirty="0" err="1">
                <a:latin typeface="Calibri" panose="020F0502020204030204" pitchFamily="34" charset="0"/>
              </a:rPr>
              <a:t>farms</a:t>
            </a:r>
            <a:endParaRPr lang="fr-FR" sz="2400" dirty="0">
              <a:latin typeface="Calibri" panose="020F0502020204030204" pitchFamily="34" charset="0"/>
            </a:endParaRPr>
          </a:p>
          <a:p>
            <a:pPr marL="342900" lvl="1" indent="-342900">
              <a:buFont typeface="Arial" panose="020B0604020202020204" pitchFamily="34" charset="0"/>
              <a:buChar char="•"/>
            </a:pPr>
            <a:r>
              <a:rPr lang="en-US" sz="2400" b="1" dirty="0">
                <a:solidFill>
                  <a:srgbClr val="49D35D"/>
                </a:solidFill>
                <a:latin typeface="Calibri" panose="020F0502020204030204" pitchFamily="34" charset="0"/>
              </a:rPr>
              <a:t>Implementing low carbon projects in 700 mixed-crops livestock farms </a:t>
            </a:r>
          </a:p>
          <a:p>
            <a:pPr marL="342900" lvl="1" indent="-342900">
              <a:buFont typeface="Arial" panose="020B0604020202020204" pitchFamily="34" charset="0"/>
              <a:buChar char="•"/>
            </a:pPr>
            <a:r>
              <a:rPr lang="en-US" sz="2400" dirty="0"/>
              <a:t>Elaborating reference costs of low carbon projects</a:t>
            </a:r>
            <a:endParaRPr lang="en-US" sz="2400" dirty="0">
              <a:latin typeface="Calibri" panose="020F0502020204030204" pitchFamily="34" charset="0"/>
            </a:endParaRPr>
          </a:p>
          <a:p>
            <a:pPr marL="342900" lvl="1" indent="-342900">
              <a:buFont typeface="Arial" panose="020B0604020202020204" pitchFamily="34" charset="0"/>
              <a:buChar char="•"/>
            </a:pPr>
            <a:r>
              <a:rPr lang="en-US" sz="2400" dirty="0"/>
              <a:t>Implementing a result-based rewarding mechanism</a:t>
            </a:r>
          </a:p>
          <a:p>
            <a:pPr marL="342900" lvl="1" indent="-342900">
              <a:buFont typeface="Arial" panose="020B0604020202020204" pitchFamily="34" charset="0"/>
              <a:buChar char="•"/>
            </a:pPr>
            <a:r>
              <a:rPr lang="en-US" sz="2400" dirty="0"/>
              <a:t>Implementing a low carbon network</a:t>
            </a:r>
          </a:p>
          <a:p>
            <a:pPr marL="342900" lvl="1" indent="-342900">
              <a:buFont typeface="Arial" panose="020B0604020202020204" pitchFamily="34" charset="0"/>
              <a:buChar char="•"/>
            </a:pPr>
            <a:r>
              <a:rPr lang="en-US" sz="2400" dirty="0"/>
              <a:t>Inputs of the project for the Carbon Farming</a:t>
            </a:r>
            <a:endParaRPr lang="fr-FR" sz="2400" dirty="0">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1215638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191745" cy="971900"/>
          </a:xfrm>
        </p:spPr>
        <p:txBody>
          <a:bodyPr>
            <a:normAutofit fontScale="90000"/>
          </a:bodyPr>
          <a:lstStyle/>
          <a:p>
            <a:r>
              <a:rPr lang="en-US" sz="3600" b="1" dirty="0">
                <a:solidFill>
                  <a:schemeClr val="bg1"/>
                </a:solidFill>
              </a:rPr>
              <a:t>Implementing low carbon projects in 700 mixed-crops livestock farms </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14" name="Groupe 13">
            <a:extLst>
              <a:ext uri="{FF2B5EF4-FFF2-40B4-BE49-F238E27FC236}">
                <a16:creationId xmlns:a16="http://schemas.microsoft.com/office/drawing/2014/main" id="{0FEB78FB-5B50-7630-E03C-AB6991B07964}"/>
              </a:ext>
            </a:extLst>
          </p:cNvPr>
          <p:cNvGrpSpPr/>
          <p:nvPr/>
        </p:nvGrpSpPr>
        <p:grpSpPr>
          <a:xfrm>
            <a:off x="758669" y="1380130"/>
            <a:ext cx="11260012" cy="4828021"/>
            <a:chOff x="2127103" y="1881533"/>
            <a:chExt cx="8400221" cy="4117848"/>
          </a:xfrm>
        </p:grpSpPr>
        <p:grpSp>
          <p:nvGrpSpPr>
            <p:cNvPr id="15" name="Groupe 14">
              <a:extLst>
                <a:ext uri="{FF2B5EF4-FFF2-40B4-BE49-F238E27FC236}">
                  <a16:creationId xmlns:a16="http://schemas.microsoft.com/office/drawing/2014/main" id="{90F4ACB2-93DA-2BA6-B3CB-F403C51C62C7}"/>
                </a:ext>
              </a:extLst>
            </p:cNvPr>
            <p:cNvGrpSpPr/>
            <p:nvPr/>
          </p:nvGrpSpPr>
          <p:grpSpPr>
            <a:xfrm>
              <a:off x="2127103" y="2819193"/>
              <a:ext cx="7127191" cy="3180188"/>
              <a:chOff x="-725762" y="2948708"/>
              <a:chExt cx="7423823" cy="3709525"/>
            </a:xfrm>
          </p:grpSpPr>
          <p:grpSp>
            <p:nvGrpSpPr>
              <p:cNvPr id="27" name="Groupe 26">
                <a:extLst>
                  <a:ext uri="{FF2B5EF4-FFF2-40B4-BE49-F238E27FC236}">
                    <a16:creationId xmlns:a16="http://schemas.microsoft.com/office/drawing/2014/main" id="{01A8B677-C776-B581-C332-333E16FC435E}"/>
                  </a:ext>
                </a:extLst>
              </p:cNvPr>
              <p:cNvGrpSpPr/>
              <p:nvPr/>
            </p:nvGrpSpPr>
            <p:grpSpPr>
              <a:xfrm>
                <a:off x="-725762" y="2948708"/>
                <a:ext cx="7423823" cy="3709525"/>
                <a:chOff x="-725762" y="3518064"/>
                <a:chExt cx="7423823" cy="3709525"/>
              </a:xfrm>
            </p:grpSpPr>
            <p:graphicFrame>
              <p:nvGraphicFramePr>
                <p:cNvPr id="29" name="Diagram 7">
                  <a:extLst>
                    <a:ext uri="{FF2B5EF4-FFF2-40B4-BE49-F238E27FC236}">
                      <a16:creationId xmlns:a16="http://schemas.microsoft.com/office/drawing/2014/main" id="{8E1293F2-FC5A-FDAC-F2E3-5798954BD574}"/>
                    </a:ext>
                  </a:extLst>
                </p:cNvPr>
                <p:cNvGraphicFramePr/>
                <p:nvPr/>
              </p:nvGraphicFramePr>
              <p:xfrm>
                <a:off x="-142477" y="3518064"/>
                <a:ext cx="6840538" cy="14799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31" name="Group 28">
                  <a:extLst>
                    <a:ext uri="{FF2B5EF4-FFF2-40B4-BE49-F238E27FC236}">
                      <a16:creationId xmlns:a16="http://schemas.microsoft.com/office/drawing/2014/main" id="{492E7DA9-A010-4609-8446-ED83CF266854}"/>
                    </a:ext>
                  </a:extLst>
                </p:cNvPr>
                <p:cNvGrpSpPr/>
                <p:nvPr/>
              </p:nvGrpSpPr>
              <p:grpSpPr>
                <a:xfrm flipV="1">
                  <a:off x="-642643" y="4551035"/>
                  <a:ext cx="966804" cy="1071805"/>
                  <a:chOff x="317389" y="1486783"/>
                  <a:chExt cx="1125443" cy="1512125"/>
                </a:xfrm>
              </p:grpSpPr>
              <p:cxnSp>
                <p:nvCxnSpPr>
                  <p:cNvPr id="58" name="Straight Connector 9">
                    <a:extLst>
                      <a:ext uri="{FF2B5EF4-FFF2-40B4-BE49-F238E27FC236}">
                        <a16:creationId xmlns:a16="http://schemas.microsoft.com/office/drawing/2014/main" id="{AB1E2873-CEF6-026B-7C01-1F803B4CDEC4}"/>
                      </a:ext>
                    </a:extLst>
                  </p:cNvPr>
                  <p:cNvCxnSpPr>
                    <a:cxnSpLocks/>
                    <a:stCxn id="59" idx="4"/>
                    <a:endCxn id="28" idx="3"/>
                  </p:cNvCxnSpPr>
                  <p:nvPr/>
                </p:nvCxnSpPr>
                <p:spPr>
                  <a:xfrm>
                    <a:off x="870430" y="2278871"/>
                    <a:ext cx="572402" cy="720037"/>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9" name="Oval 11">
                    <a:extLst>
                      <a:ext uri="{FF2B5EF4-FFF2-40B4-BE49-F238E27FC236}">
                        <a16:creationId xmlns:a16="http://schemas.microsoft.com/office/drawing/2014/main" id="{455E73F4-959B-2C21-65BE-A4394EA30284}"/>
                      </a:ext>
                    </a:extLst>
                  </p:cNvPr>
                  <p:cNvSpPr/>
                  <p:nvPr/>
                </p:nvSpPr>
                <p:spPr>
                  <a:xfrm>
                    <a:off x="317389" y="1486784"/>
                    <a:ext cx="1106083" cy="792087"/>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2D3E50"/>
                      </a:solidFill>
                      <a:latin typeface="FontAwesome" pitchFamily="2" charset="0"/>
                    </a:endParaRPr>
                  </a:p>
                </p:txBody>
              </p:sp>
            </p:grpSp>
            <p:grpSp>
              <p:nvGrpSpPr>
                <p:cNvPr id="32" name="Group 29">
                  <a:extLst>
                    <a:ext uri="{FF2B5EF4-FFF2-40B4-BE49-F238E27FC236}">
                      <a16:creationId xmlns:a16="http://schemas.microsoft.com/office/drawing/2014/main" id="{D6DFC597-A589-4D8F-939E-2211217834E9}"/>
                    </a:ext>
                  </a:extLst>
                </p:cNvPr>
                <p:cNvGrpSpPr/>
                <p:nvPr/>
              </p:nvGrpSpPr>
              <p:grpSpPr>
                <a:xfrm>
                  <a:off x="315024" y="4474938"/>
                  <a:ext cx="668519" cy="1219611"/>
                  <a:chOff x="1621803" y="3717031"/>
                  <a:chExt cx="891359" cy="1626145"/>
                </a:xfrm>
              </p:grpSpPr>
              <p:cxnSp>
                <p:nvCxnSpPr>
                  <p:cNvPr id="55" name="Straight Connector 30">
                    <a:extLst>
                      <a:ext uri="{FF2B5EF4-FFF2-40B4-BE49-F238E27FC236}">
                        <a16:creationId xmlns:a16="http://schemas.microsoft.com/office/drawing/2014/main" id="{33CD0A7E-A877-6825-2D07-CDD3FB9D1B68}"/>
                      </a:ext>
                    </a:extLst>
                  </p:cNvPr>
                  <p:cNvCxnSpPr>
                    <a:stCxn id="56" idx="5"/>
                    <a:endCxn id="57" idx="0"/>
                  </p:cNvCxnSpPr>
                  <p:nvPr/>
                </p:nvCxnSpPr>
                <p:spPr>
                  <a:xfrm>
                    <a:off x="1819723" y="3818495"/>
                    <a:ext cx="247760" cy="633321"/>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6" name="Oval 31">
                    <a:extLst>
                      <a:ext uri="{FF2B5EF4-FFF2-40B4-BE49-F238E27FC236}">
                        <a16:creationId xmlns:a16="http://schemas.microsoft.com/office/drawing/2014/main" id="{FCDCDF2F-8335-FFB6-626C-EF470429A911}"/>
                      </a:ext>
                    </a:extLst>
                  </p:cNvPr>
                  <p:cNvSpPr/>
                  <p:nvPr/>
                </p:nvSpPr>
                <p:spPr>
                  <a:xfrm>
                    <a:off x="1718259" y="3717031"/>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7" name="Oval 32">
                    <a:extLst>
                      <a:ext uri="{FF2B5EF4-FFF2-40B4-BE49-F238E27FC236}">
                        <a16:creationId xmlns:a16="http://schemas.microsoft.com/office/drawing/2014/main" id="{45811733-9209-AA87-42DE-E3744649B120}"/>
                      </a:ext>
                    </a:extLst>
                  </p:cNvPr>
                  <p:cNvSpPr/>
                  <p:nvPr/>
                </p:nvSpPr>
                <p:spPr>
                  <a:xfrm>
                    <a:off x="1621803" y="4451816"/>
                    <a:ext cx="891359" cy="89136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297FB8"/>
                      </a:solidFill>
                      <a:latin typeface="FontAwesome" pitchFamily="2" charset="0"/>
                    </a:endParaRPr>
                  </a:p>
                </p:txBody>
              </p:sp>
            </p:grpSp>
            <p:grpSp>
              <p:nvGrpSpPr>
                <p:cNvPr id="33" name="Group 37">
                  <a:extLst>
                    <a:ext uri="{FF2B5EF4-FFF2-40B4-BE49-F238E27FC236}">
                      <a16:creationId xmlns:a16="http://schemas.microsoft.com/office/drawing/2014/main" id="{40A8411F-20EE-35A5-6BC8-96927DD6EB1B}"/>
                    </a:ext>
                  </a:extLst>
                </p:cNvPr>
                <p:cNvGrpSpPr/>
                <p:nvPr/>
              </p:nvGrpSpPr>
              <p:grpSpPr>
                <a:xfrm>
                  <a:off x="5242415" y="4477916"/>
                  <a:ext cx="956817" cy="1065438"/>
                  <a:chOff x="573926" y="3690792"/>
                  <a:chExt cx="1393204" cy="1420583"/>
                </a:xfrm>
              </p:grpSpPr>
              <p:cxnSp>
                <p:nvCxnSpPr>
                  <p:cNvPr id="52" name="Straight Connector 38">
                    <a:extLst>
                      <a:ext uri="{FF2B5EF4-FFF2-40B4-BE49-F238E27FC236}">
                        <a16:creationId xmlns:a16="http://schemas.microsoft.com/office/drawing/2014/main" id="{9413C8FF-03DE-A0C1-181A-E45BCF8AEDBC}"/>
                      </a:ext>
                    </a:extLst>
                  </p:cNvPr>
                  <p:cNvCxnSpPr/>
                  <p:nvPr/>
                </p:nvCxnSpPr>
                <p:spPr>
                  <a:xfrm>
                    <a:off x="1270528" y="3788285"/>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3" name="Oval 39">
                    <a:extLst>
                      <a:ext uri="{FF2B5EF4-FFF2-40B4-BE49-F238E27FC236}">
                        <a16:creationId xmlns:a16="http://schemas.microsoft.com/office/drawing/2014/main" id="{31343363-AD76-F0F6-DD1E-702727B6353E}"/>
                      </a:ext>
                    </a:extLst>
                  </p:cNvPr>
                  <p:cNvSpPr/>
                  <p:nvPr/>
                </p:nvSpPr>
                <p:spPr>
                  <a:xfrm>
                    <a:off x="1225106" y="3690792"/>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4" name="Oval 40">
                    <a:extLst>
                      <a:ext uri="{FF2B5EF4-FFF2-40B4-BE49-F238E27FC236}">
                        <a16:creationId xmlns:a16="http://schemas.microsoft.com/office/drawing/2014/main" id="{96407674-9DF9-0815-1168-C6C65CF944F3}"/>
                      </a:ext>
                    </a:extLst>
                  </p:cNvPr>
                  <p:cNvSpPr/>
                  <p:nvPr/>
                </p:nvSpPr>
                <p:spPr>
                  <a:xfrm>
                    <a:off x="573926" y="4319286"/>
                    <a:ext cx="1393204" cy="792089"/>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E84C3D"/>
                      </a:solidFill>
                      <a:latin typeface="FontAwesome" pitchFamily="2" charset="0"/>
                    </a:endParaRPr>
                  </a:p>
                </p:txBody>
              </p:sp>
            </p:grpSp>
            <p:grpSp>
              <p:nvGrpSpPr>
                <p:cNvPr id="34" name="Group 41">
                  <a:extLst>
                    <a:ext uri="{FF2B5EF4-FFF2-40B4-BE49-F238E27FC236}">
                      <a16:creationId xmlns:a16="http://schemas.microsoft.com/office/drawing/2014/main" id="{4B23D5FF-7025-A94F-1835-0E2ECCDA6C2A}"/>
                    </a:ext>
                  </a:extLst>
                </p:cNvPr>
                <p:cNvGrpSpPr/>
                <p:nvPr/>
              </p:nvGrpSpPr>
              <p:grpSpPr>
                <a:xfrm>
                  <a:off x="2573639" y="4430360"/>
                  <a:ext cx="594065" cy="1022730"/>
                  <a:chOff x="1818289" y="5577658"/>
                  <a:chExt cx="792088" cy="1363640"/>
                </a:xfrm>
              </p:grpSpPr>
              <p:cxnSp>
                <p:nvCxnSpPr>
                  <p:cNvPr id="49" name="Straight Connector 42">
                    <a:extLst>
                      <a:ext uri="{FF2B5EF4-FFF2-40B4-BE49-F238E27FC236}">
                        <a16:creationId xmlns:a16="http://schemas.microsoft.com/office/drawing/2014/main" id="{6D3E4693-695E-884B-76B0-3FACD8686514}"/>
                      </a:ext>
                    </a:extLst>
                  </p:cNvPr>
                  <p:cNvCxnSpPr/>
                  <p:nvPr/>
                </p:nvCxnSpPr>
                <p:spPr>
                  <a:xfrm>
                    <a:off x="2214334" y="5577658"/>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0" name="Oval 43">
                    <a:extLst>
                      <a:ext uri="{FF2B5EF4-FFF2-40B4-BE49-F238E27FC236}">
                        <a16:creationId xmlns:a16="http://schemas.microsoft.com/office/drawing/2014/main" id="{D447E3DC-C672-39E4-850F-2513BC269D0D}"/>
                      </a:ext>
                    </a:extLst>
                  </p:cNvPr>
                  <p:cNvSpPr/>
                  <p:nvPr/>
                </p:nvSpPr>
                <p:spPr>
                  <a:xfrm>
                    <a:off x="2155470" y="5577658"/>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1" name="Oval 44">
                    <a:extLst>
                      <a:ext uri="{FF2B5EF4-FFF2-40B4-BE49-F238E27FC236}">
                        <a16:creationId xmlns:a16="http://schemas.microsoft.com/office/drawing/2014/main" id="{1B337457-1479-2271-774C-2F7EF8998CD8}"/>
                      </a:ext>
                    </a:extLst>
                  </p:cNvPr>
                  <p:cNvSpPr/>
                  <p:nvPr/>
                </p:nvSpPr>
                <p:spPr>
                  <a:xfrm>
                    <a:off x="1818289" y="6149210"/>
                    <a:ext cx="792088" cy="792088"/>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F39C11"/>
                      </a:solidFill>
                      <a:latin typeface="FontAwesome" pitchFamily="2" charset="0"/>
                    </a:endParaRPr>
                  </a:p>
                </p:txBody>
              </p:sp>
            </p:grpSp>
            <p:sp>
              <p:nvSpPr>
                <p:cNvPr id="35" name="TextBox 45">
                  <a:extLst>
                    <a:ext uri="{FF2B5EF4-FFF2-40B4-BE49-F238E27FC236}">
                      <a16:creationId xmlns:a16="http://schemas.microsoft.com/office/drawing/2014/main" id="{266F8A1A-82EB-257F-2F2D-144A9B569893}"/>
                    </a:ext>
                  </a:extLst>
                </p:cNvPr>
                <p:cNvSpPr txBox="1"/>
                <p:nvPr/>
              </p:nvSpPr>
              <p:spPr>
                <a:xfrm>
                  <a:off x="-725762" y="5648817"/>
                  <a:ext cx="1407287" cy="275578"/>
                </a:xfrm>
                <a:prstGeom prst="rect">
                  <a:avLst/>
                </a:prstGeom>
                <a:noFill/>
              </p:spPr>
              <p:txBody>
                <a:bodyPr wrap="square" rtlCol="0">
                  <a:spAutoFit/>
                </a:bodyPr>
                <a:lstStyle/>
                <a:p>
                  <a:r>
                    <a:rPr lang="fr-FR" sz="1200" b="1" dirty="0" err="1">
                      <a:solidFill>
                        <a:srgbClr val="002060"/>
                      </a:solidFill>
                      <a:latin typeface="ITCAvantGardeStd-Md"/>
                      <a:ea typeface="Open Sans" panose="020B0606030504020204" pitchFamily="34" charset="0"/>
                      <a:cs typeface="Open Sans" panose="020B0606030504020204" pitchFamily="34" charset="0"/>
                    </a:rPr>
                    <a:t>Farm</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diagnostic</a:t>
                  </a:r>
                </a:p>
              </p:txBody>
            </p:sp>
            <p:grpSp>
              <p:nvGrpSpPr>
                <p:cNvPr id="36" name="Group 48">
                  <a:extLst>
                    <a:ext uri="{FF2B5EF4-FFF2-40B4-BE49-F238E27FC236}">
                      <a16:creationId xmlns:a16="http://schemas.microsoft.com/office/drawing/2014/main" id="{E8C3534D-420B-3380-BB08-C4E78F4BFF3C}"/>
                    </a:ext>
                  </a:extLst>
                </p:cNvPr>
                <p:cNvGrpSpPr/>
                <p:nvPr/>
              </p:nvGrpSpPr>
              <p:grpSpPr>
                <a:xfrm>
                  <a:off x="2380562" y="5479518"/>
                  <a:ext cx="1884200" cy="698166"/>
                  <a:chOff x="-240194" y="9672505"/>
                  <a:chExt cx="1868314" cy="1222751"/>
                </a:xfrm>
              </p:grpSpPr>
              <p:sp>
                <p:nvSpPr>
                  <p:cNvPr id="47" name="TextBox 49">
                    <a:extLst>
                      <a:ext uri="{FF2B5EF4-FFF2-40B4-BE49-F238E27FC236}">
                        <a16:creationId xmlns:a16="http://schemas.microsoft.com/office/drawing/2014/main" id="{F6ABF7B2-D174-BC9B-CB0B-B4EFE5D75209}"/>
                      </a:ext>
                    </a:extLst>
                  </p:cNvPr>
                  <p:cNvSpPr txBox="1"/>
                  <p:nvPr/>
                </p:nvSpPr>
                <p:spPr>
                  <a:xfrm>
                    <a:off x="-210718" y="9672505"/>
                    <a:ext cx="955410" cy="482641"/>
                  </a:xfrm>
                  <a:prstGeom prst="rect">
                    <a:avLst/>
                  </a:prstGeom>
                  <a:noFill/>
                </p:spPr>
                <p:txBody>
                  <a:bodyPr wrap="none" rtlCol="0">
                    <a:spAutoFit/>
                  </a:bodyPr>
                  <a:lstStyle/>
                  <a:p>
                    <a:r>
                      <a:rPr lang="fr-FR" sz="1200" b="1" dirty="0" err="1">
                        <a:solidFill>
                          <a:srgbClr val="002060"/>
                        </a:solidFill>
                        <a:latin typeface="ITCAvantGardeStd-Md"/>
                        <a:ea typeface="Open Sans" panose="020B0606030504020204" pitchFamily="34" charset="0"/>
                        <a:cs typeface="Open Sans" panose="020B0606030504020204" pitchFamily="34" charset="0"/>
                      </a:rPr>
                      <a:t>Midterm</a:t>
                    </a:r>
                    <a:r>
                      <a:rPr lang="fr-FR" sz="1200" b="1" dirty="0">
                        <a:solidFill>
                          <a:srgbClr val="002060"/>
                        </a:solidFill>
                        <a:latin typeface="ITCAvantGardeStd-Md"/>
                        <a:ea typeface="Open Sans" panose="020B0606030504020204" pitchFamily="34" charset="0"/>
                        <a:cs typeface="Open Sans" panose="020B0606030504020204" pitchFamily="34" charset="0"/>
                      </a:rPr>
                      <a:t> control</a:t>
                    </a:r>
                  </a:p>
                </p:txBody>
              </p:sp>
              <p:sp>
                <p:nvSpPr>
                  <p:cNvPr id="48" name="TextBox 50">
                    <a:extLst>
                      <a:ext uri="{FF2B5EF4-FFF2-40B4-BE49-F238E27FC236}">
                        <a16:creationId xmlns:a16="http://schemas.microsoft.com/office/drawing/2014/main" id="{4A48B8EA-9B9C-1EBC-D593-F2992E072B79}"/>
                      </a:ext>
                    </a:extLst>
                  </p:cNvPr>
                  <p:cNvSpPr txBox="1"/>
                  <p:nvPr/>
                </p:nvSpPr>
                <p:spPr>
                  <a:xfrm>
                    <a:off x="-240194" y="10090855"/>
                    <a:ext cx="1868314" cy="804401"/>
                  </a:xfrm>
                  <a:prstGeom prst="rect">
                    <a:avLst/>
                  </a:prstGeom>
                  <a:noFill/>
                </p:spPr>
                <p:txBody>
                  <a:bodyPr wrap="square" rtlCol="0">
                    <a:spAutoFit/>
                  </a:bodyPr>
                  <a:lstStyle/>
                  <a:p>
                    <a:pPr algn="just"/>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practices put in place</a:t>
                    </a:r>
                  </a:p>
                </p:txBody>
              </p:sp>
            </p:grpSp>
            <p:grpSp>
              <p:nvGrpSpPr>
                <p:cNvPr id="37" name="Group 51">
                  <a:extLst>
                    <a:ext uri="{FF2B5EF4-FFF2-40B4-BE49-F238E27FC236}">
                      <a16:creationId xmlns:a16="http://schemas.microsoft.com/office/drawing/2014/main" id="{59B4C217-628B-B847-BC8B-8C7E0970138C}"/>
                    </a:ext>
                  </a:extLst>
                </p:cNvPr>
                <p:cNvGrpSpPr/>
                <p:nvPr/>
              </p:nvGrpSpPr>
              <p:grpSpPr>
                <a:xfrm>
                  <a:off x="5090048" y="5553430"/>
                  <a:ext cx="1511942" cy="1443772"/>
                  <a:chOff x="1895935" y="6001528"/>
                  <a:chExt cx="2015921" cy="1925027"/>
                </a:xfrm>
              </p:grpSpPr>
              <p:sp>
                <p:nvSpPr>
                  <p:cNvPr id="45" name="TextBox 52">
                    <a:extLst>
                      <a:ext uri="{FF2B5EF4-FFF2-40B4-BE49-F238E27FC236}">
                        <a16:creationId xmlns:a16="http://schemas.microsoft.com/office/drawing/2014/main" id="{D56FFB7F-ACBE-9C8C-1E63-82B927243133}"/>
                      </a:ext>
                    </a:extLst>
                  </p:cNvPr>
                  <p:cNvSpPr txBox="1"/>
                  <p:nvPr/>
                </p:nvSpPr>
                <p:spPr>
                  <a:xfrm>
                    <a:off x="1997253" y="6001528"/>
                    <a:ext cx="1220934" cy="367437"/>
                  </a:xfrm>
                  <a:prstGeom prst="rect">
                    <a:avLst/>
                  </a:prstGeom>
                  <a:noFill/>
                </p:spPr>
                <p:txBody>
                  <a:bodyPr wrap="none" rtlCol="0">
                    <a:spAutoFit/>
                  </a:bodyPr>
                  <a:lstStyle/>
                  <a:p>
                    <a:pPr algn="r"/>
                    <a:r>
                      <a:rPr lang="fr-FR" sz="1200" b="1" dirty="0">
                        <a:solidFill>
                          <a:srgbClr val="002060"/>
                        </a:solidFill>
                        <a:latin typeface="ITCAvantGardeStd-Md"/>
                        <a:ea typeface="Open Sans" panose="020B0606030504020204" pitchFamily="34" charset="0"/>
                        <a:cs typeface="Open Sans" panose="020B0606030504020204" pitchFamily="34" charset="0"/>
                      </a:rPr>
                      <a:t>Final diagnostic</a:t>
                    </a:r>
                  </a:p>
                </p:txBody>
              </p:sp>
              <p:sp>
                <p:nvSpPr>
                  <p:cNvPr id="46" name="TextBox 53">
                    <a:extLst>
                      <a:ext uri="{FF2B5EF4-FFF2-40B4-BE49-F238E27FC236}">
                        <a16:creationId xmlns:a16="http://schemas.microsoft.com/office/drawing/2014/main" id="{8F9CBE19-C7BD-60F9-3AC9-36E743C8886C}"/>
                      </a:ext>
                    </a:extLst>
                  </p:cNvPr>
                  <p:cNvSpPr txBox="1"/>
                  <p:nvPr/>
                </p:nvSpPr>
                <p:spPr>
                  <a:xfrm>
                    <a:off x="1895935" y="6334327"/>
                    <a:ext cx="2015921" cy="1592228"/>
                  </a:xfrm>
                  <a:prstGeom prst="rect">
                    <a:avLst/>
                  </a:prstGeom>
                  <a:noFill/>
                </p:spPr>
                <p:txBody>
                  <a:bodyPr wrap="square" rtlCol="0">
                    <a:spAutoFit/>
                  </a:bodyPr>
                  <a:lstStyle/>
                  <a:p>
                    <a:pPr algn="just"/>
                    <a:r>
                      <a:rPr lang="fr-FR" sz="1200" dirty="0">
                        <a:solidFill>
                          <a:srgbClr val="7E8C8D"/>
                        </a:solidFill>
                        <a:latin typeface="ITCAvantGardeStd-Md"/>
                        <a:ea typeface="Open Sans" panose="020B0606030504020204" pitchFamily="34" charset="0"/>
                        <a:cs typeface="Open Sans" panose="020B0606030504020204" pitchFamily="34" charset="0"/>
                      </a:rPr>
                      <a:t>Carbon audit and </a:t>
                    </a:r>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the </a:t>
                    </a:r>
                    <a:r>
                      <a:rPr lang="fr-FR" sz="1200" dirty="0" err="1">
                        <a:solidFill>
                          <a:srgbClr val="7E8C8D"/>
                        </a:solidFill>
                        <a:latin typeface="ITCAvantGardeStd-Md"/>
                        <a:ea typeface="Open Sans" panose="020B0606030504020204" pitchFamily="34" charset="0"/>
                        <a:cs typeface="Open Sans" panose="020B0606030504020204" pitchFamily="34" charset="0"/>
                      </a:rPr>
                      <a:t>implementation</a:t>
                    </a:r>
                    <a:r>
                      <a:rPr lang="fr-FR" sz="1200" dirty="0">
                        <a:solidFill>
                          <a:srgbClr val="7E8C8D"/>
                        </a:solidFill>
                        <a:latin typeface="ITCAvantGardeStd-Md"/>
                        <a:ea typeface="Open Sans" panose="020B0606030504020204" pitchFamily="34" charset="0"/>
                        <a:cs typeface="Open Sans" panose="020B0606030504020204" pitchFamily="34" charset="0"/>
                      </a:rPr>
                      <a:t> of practices, </a:t>
                    </a:r>
                    <a:r>
                      <a:rPr lang="fr-FR" sz="1200" dirty="0" err="1">
                        <a:solidFill>
                          <a:srgbClr val="7E8C8D"/>
                        </a:solidFill>
                        <a:latin typeface="ITCAvantGardeStd-Md"/>
                        <a:ea typeface="Open Sans" panose="020B0606030504020204" pitchFamily="34" charset="0"/>
                        <a:cs typeface="Open Sans" panose="020B0606030504020204" pitchFamily="34" charset="0"/>
                      </a:rPr>
                      <a:t>calculation</a:t>
                    </a:r>
                    <a:r>
                      <a:rPr lang="fr-FR" sz="1200" dirty="0">
                        <a:solidFill>
                          <a:srgbClr val="7E8C8D"/>
                        </a:solidFill>
                        <a:latin typeface="ITCAvantGardeStd-Md"/>
                        <a:ea typeface="Open Sans" panose="020B0606030504020204" pitchFamily="34" charset="0"/>
                        <a:cs typeface="Open Sans" panose="020B0606030504020204" pitchFamily="34" charset="0"/>
                      </a:rPr>
                      <a:t> of the </a:t>
                    </a:r>
                    <a:r>
                      <a:rPr lang="fr-FR" sz="1200" dirty="0" err="1">
                        <a:solidFill>
                          <a:srgbClr val="7E8C8D"/>
                        </a:solidFill>
                        <a:latin typeface="ITCAvantGardeStd-Md"/>
                        <a:ea typeface="Open Sans" panose="020B0606030504020204" pitchFamily="34" charset="0"/>
                        <a:cs typeface="Open Sans" panose="020B0606030504020204" pitchFamily="34" charset="0"/>
                      </a:rPr>
                      <a:t>carbon</a:t>
                    </a:r>
                    <a:r>
                      <a:rPr lang="fr-FR" sz="1200" dirty="0">
                        <a:solidFill>
                          <a:srgbClr val="7E8C8D"/>
                        </a:solidFill>
                        <a:latin typeface="ITCAvantGardeStd-Md"/>
                        <a:ea typeface="Open Sans" panose="020B0606030504020204" pitchFamily="34" charset="0"/>
                        <a:cs typeface="Open Sans" panose="020B0606030504020204" pitchFamily="34" charset="0"/>
                      </a:rPr>
                      <a:t> gains </a:t>
                    </a:r>
                    <a:r>
                      <a:rPr lang="fr-FR" sz="1200" dirty="0" err="1">
                        <a:solidFill>
                          <a:srgbClr val="7E8C8D"/>
                        </a:solidFill>
                        <a:latin typeface="ITCAvantGardeStd-Md"/>
                        <a:ea typeface="Open Sans" panose="020B0606030504020204" pitchFamily="34" charset="0"/>
                        <a:cs typeface="Open Sans" panose="020B0606030504020204" pitchFamily="34" charset="0"/>
                      </a:rPr>
                      <a:t>compared</a:t>
                    </a:r>
                    <a:r>
                      <a:rPr lang="fr-FR" sz="1200" dirty="0">
                        <a:solidFill>
                          <a:srgbClr val="7E8C8D"/>
                        </a:solidFill>
                        <a:latin typeface="ITCAvantGardeStd-Md"/>
                        <a:ea typeface="Open Sans" panose="020B0606030504020204" pitchFamily="34" charset="0"/>
                        <a:cs typeface="Open Sans" panose="020B0606030504020204" pitchFamily="34" charset="0"/>
                      </a:rPr>
                      <a:t> to </a:t>
                    </a:r>
                    <a:r>
                      <a:rPr lang="fr-FR" sz="1200" dirty="0" err="1">
                        <a:solidFill>
                          <a:srgbClr val="7E8C8D"/>
                        </a:solidFill>
                        <a:latin typeface="ITCAvantGardeStd-Md"/>
                        <a:ea typeface="Open Sans" panose="020B0606030504020204" pitchFamily="34" charset="0"/>
                        <a:cs typeface="Open Sans" panose="020B0606030504020204" pitchFamily="34" charset="0"/>
                      </a:rPr>
                      <a:t>year</a:t>
                    </a:r>
                    <a:r>
                      <a:rPr lang="fr-FR" sz="1200" dirty="0">
                        <a:solidFill>
                          <a:srgbClr val="7E8C8D"/>
                        </a:solidFill>
                        <a:latin typeface="ITCAvantGardeStd-Md"/>
                        <a:ea typeface="Open Sans" panose="020B0606030504020204" pitchFamily="34" charset="0"/>
                        <a:cs typeface="Open Sans" panose="020B0606030504020204" pitchFamily="34" charset="0"/>
                      </a:rPr>
                      <a:t> 1</a:t>
                    </a:r>
                  </a:p>
                </p:txBody>
              </p:sp>
            </p:grpSp>
            <p:pic>
              <p:nvPicPr>
                <p:cNvPr id="38" name="Image 37">
                  <a:extLst>
                    <a:ext uri="{FF2B5EF4-FFF2-40B4-BE49-F238E27FC236}">
                      <a16:creationId xmlns:a16="http://schemas.microsoft.com/office/drawing/2014/main" id="{558F8749-3DE9-7B15-87BA-A04F57E292FE}"/>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1038" y1="38571" x2="1038" y2="38571"/>
                              <a14:foregroundMark x1="27336" y1="30000" x2="27336" y2="30000"/>
                              <a14:foregroundMark x1="38408" y1="17143" x2="38408" y2="17143"/>
                              <a14:foregroundMark x1="50865" y1="25714" x2="50865" y2="25714"/>
                              <a14:foregroundMark x1="44637" y1="57143" x2="44637" y2="57143"/>
                              <a14:foregroundMark x1="59170" y1="40000" x2="59170" y2="40000"/>
                              <a14:foregroundMark x1="71626" y1="35714" x2="71626" y2="35714"/>
                              <a14:foregroundMark x1="86851" y1="44286" x2="86851" y2="44286"/>
                              <a14:foregroundMark x1="40138" y1="85714" x2="40138" y2="85714"/>
                              <a14:foregroundMark x1="20415" y1="38571" x2="20415" y2="38571"/>
                              <a14:foregroundMark x1="13495" y1="52857" x2="13495" y2="52857"/>
                              <a14:foregroundMark x1="34602" y1="35714" x2="34602" y2="35714"/>
                              <a14:foregroundMark x1="75779" y1="47143" x2="75779" y2="47143"/>
                              <a14:foregroundMark x1="93080" y1="58571" x2="93080" y2="58571"/>
                              <a14:foregroundMark x1="91349" y1="65714" x2="91349" y2="65714"/>
                              <a14:foregroundMark x1="3806" y1="18571" x2="3806" y2="18571"/>
                              <a14:foregroundMark x1="8997" y1="17143" x2="8997" y2="17143"/>
                            </a14:backgroundRemoval>
                          </a14:imgEffect>
                          <a14:imgEffect>
                            <a14:colorTemperature colorTemp="6400"/>
                          </a14:imgEffect>
                        </a14:imgLayer>
                      </a14:imgProps>
                    </a:ext>
                    <a:ext uri="{28A0092B-C50C-407E-A947-70E740481C1C}">
                      <a14:useLocalDpi xmlns:a14="http://schemas.microsoft.com/office/drawing/2010/main" val="0"/>
                    </a:ext>
                  </a:extLst>
                </a:blip>
                <a:stretch>
                  <a:fillRect/>
                </a:stretch>
              </p:blipFill>
              <p:spPr>
                <a:xfrm>
                  <a:off x="-611230" y="5260100"/>
                  <a:ext cx="868730" cy="196161"/>
                </a:xfrm>
                <a:prstGeom prst="rect">
                  <a:avLst/>
                </a:prstGeom>
                <a:effectLst>
                  <a:glow rad="127000">
                    <a:schemeClr val="bg1">
                      <a:alpha val="0"/>
                    </a:schemeClr>
                  </a:glow>
                  <a:reflection stA="0" endPos="65000" dist="50800" dir="5400000" sy="-100000" algn="bl" rotWithShape="0"/>
                </a:effectLst>
              </p:spPr>
            </p:pic>
            <p:pic>
              <p:nvPicPr>
                <p:cNvPr id="39" name="Image 38">
                  <a:extLst>
                    <a:ext uri="{FF2B5EF4-FFF2-40B4-BE49-F238E27FC236}">
                      <a16:creationId xmlns:a16="http://schemas.microsoft.com/office/drawing/2014/main" id="{11991E17-6C03-EB7D-3405-6E79AE7D8D5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7807" y="5077223"/>
                  <a:ext cx="532270" cy="532270"/>
                </a:xfrm>
                <a:prstGeom prst="rect">
                  <a:avLst/>
                </a:prstGeom>
              </p:spPr>
            </p:pic>
            <p:grpSp>
              <p:nvGrpSpPr>
                <p:cNvPr id="40" name="Group 48">
                  <a:extLst>
                    <a:ext uri="{FF2B5EF4-FFF2-40B4-BE49-F238E27FC236}">
                      <a16:creationId xmlns:a16="http://schemas.microsoft.com/office/drawing/2014/main" id="{5A063211-E761-A09D-336A-89F05CBBBE99}"/>
                    </a:ext>
                  </a:extLst>
                </p:cNvPr>
                <p:cNvGrpSpPr/>
                <p:nvPr/>
              </p:nvGrpSpPr>
              <p:grpSpPr>
                <a:xfrm>
                  <a:off x="565256" y="5653388"/>
                  <a:ext cx="1157453" cy="1574201"/>
                  <a:chOff x="840961" y="6583432"/>
                  <a:chExt cx="1147694" cy="2757020"/>
                </a:xfrm>
              </p:grpSpPr>
              <p:sp>
                <p:nvSpPr>
                  <p:cNvPr id="43" name="TextBox 49">
                    <a:extLst>
                      <a:ext uri="{FF2B5EF4-FFF2-40B4-BE49-F238E27FC236}">
                        <a16:creationId xmlns:a16="http://schemas.microsoft.com/office/drawing/2014/main" id="{1CC12683-4DC8-934E-E817-67DCB35D80DC}"/>
                      </a:ext>
                    </a:extLst>
                  </p:cNvPr>
                  <p:cNvSpPr txBox="1"/>
                  <p:nvPr/>
                </p:nvSpPr>
                <p:spPr>
                  <a:xfrm>
                    <a:off x="840961" y="6583432"/>
                    <a:ext cx="1147694" cy="1126163"/>
                  </a:xfrm>
                  <a:prstGeom prst="rect">
                    <a:avLst/>
                  </a:prstGeom>
                  <a:noFill/>
                </p:spPr>
                <p:txBody>
                  <a:bodyPr wrap="square" rtlCol="0">
                    <a:spAutoFit/>
                  </a:bodyPr>
                  <a:lstStyle/>
                  <a:p>
                    <a:r>
                      <a:rPr lang="fr-FR" sz="1200" b="1" dirty="0">
                        <a:solidFill>
                          <a:srgbClr val="002060"/>
                        </a:solidFill>
                        <a:latin typeface="ITCAvantGardeStd-Md"/>
                        <a:ea typeface="Open Sans" panose="020B0606030504020204" pitchFamily="34" charset="0"/>
                        <a:cs typeface="Open Sans" panose="020B0606030504020204" pitchFamily="34" charset="0"/>
                      </a:rPr>
                      <a:t>Carbon plan and</a:t>
                    </a:r>
                  </a:p>
                  <a:p>
                    <a:r>
                      <a:rPr lang="fr-FR" sz="1200" b="1" dirty="0">
                        <a:solidFill>
                          <a:srgbClr val="002060"/>
                        </a:solidFill>
                        <a:latin typeface="ITCAvantGardeStd-Md"/>
                        <a:ea typeface="Open Sans" panose="020B0606030504020204" pitchFamily="34" charset="0"/>
                        <a:cs typeface="Open Sans" panose="020B0606030504020204" pitchFamily="34" charset="0"/>
                      </a:rPr>
                      <a:t>simulation to </a:t>
                    </a:r>
                    <a:r>
                      <a:rPr lang="fr-FR" sz="1200" b="1" dirty="0" err="1">
                        <a:solidFill>
                          <a:srgbClr val="002060"/>
                        </a:solidFill>
                        <a:latin typeface="ITCAvantGardeStd-Md"/>
                        <a:ea typeface="Open Sans" panose="020B0606030504020204" pitchFamily="34" charset="0"/>
                        <a:cs typeface="Open Sans" panose="020B0606030504020204" pitchFamily="34" charset="0"/>
                      </a:rPr>
                      <a:t>assess</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gain</a:t>
                    </a:r>
                  </a:p>
                </p:txBody>
              </p:sp>
              <p:sp>
                <p:nvSpPr>
                  <p:cNvPr id="44" name="TextBox 50">
                    <a:extLst>
                      <a:ext uri="{FF2B5EF4-FFF2-40B4-BE49-F238E27FC236}">
                        <a16:creationId xmlns:a16="http://schemas.microsoft.com/office/drawing/2014/main" id="{9DC19D8E-E2E7-6043-6DB4-F7BA978D00CF}"/>
                      </a:ext>
                    </a:extLst>
                  </p:cNvPr>
                  <p:cNvSpPr txBox="1"/>
                  <p:nvPr/>
                </p:nvSpPr>
                <p:spPr>
                  <a:xfrm>
                    <a:off x="848448" y="7570768"/>
                    <a:ext cx="1092980" cy="1769684"/>
                  </a:xfrm>
                  <a:prstGeom prst="rect">
                    <a:avLst/>
                  </a:prstGeom>
                  <a:noFill/>
                </p:spPr>
                <p:txBody>
                  <a:bodyPr wrap="square" rtlCol="0">
                    <a:spAutoFit/>
                  </a:bodyPr>
                  <a:lstStyle/>
                  <a:p>
                    <a:r>
                      <a:rPr lang="fr-FR" sz="1200" dirty="0">
                        <a:solidFill>
                          <a:srgbClr val="7E8C8D"/>
                        </a:solidFill>
                        <a:latin typeface="ITCAvantGardeStd-Md"/>
                        <a:ea typeface="Open Sans" panose="020B0606030504020204" pitchFamily="34" charset="0"/>
                        <a:cs typeface="Open Sans" panose="020B0606030504020204" pitchFamily="34" charset="0"/>
                      </a:rPr>
                      <a:t>Building of an action plan, </a:t>
                    </a:r>
                    <a:r>
                      <a:rPr lang="fr-FR" sz="1200" dirty="0" err="1">
                        <a:solidFill>
                          <a:srgbClr val="7E8C8D"/>
                        </a:solidFill>
                        <a:latin typeface="ITCAvantGardeStd-Md"/>
                        <a:ea typeface="Open Sans" panose="020B0606030504020204" pitchFamily="34" charset="0"/>
                        <a:cs typeface="Open Sans" panose="020B0606030504020204" pitchFamily="34" charset="0"/>
                      </a:rPr>
                      <a:t>choice</a:t>
                    </a:r>
                    <a:r>
                      <a:rPr lang="fr-FR" sz="1200" dirty="0">
                        <a:solidFill>
                          <a:srgbClr val="7E8C8D"/>
                        </a:solidFill>
                        <a:latin typeface="ITCAvantGardeStd-Md"/>
                        <a:ea typeface="Open Sans" panose="020B0606030504020204" pitchFamily="34" charset="0"/>
                        <a:cs typeface="Open Sans" panose="020B0606030504020204" pitchFamily="34" charset="0"/>
                      </a:rPr>
                      <a:t> of practices, objectives and </a:t>
                    </a:r>
                    <a:r>
                      <a:rPr lang="fr-FR" sz="1200" dirty="0" err="1">
                        <a:solidFill>
                          <a:srgbClr val="7E8C8D"/>
                        </a:solidFill>
                        <a:latin typeface="ITCAvantGardeStd-Md"/>
                        <a:ea typeface="Open Sans" panose="020B0606030504020204" pitchFamily="34" charset="0"/>
                        <a:cs typeface="Open Sans" panose="020B0606030504020204" pitchFamily="34" charset="0"/>
                      </a:rPr>
                      <a:t>carbon</a:t>
                    </a:r>
                    <a:r>
                      <a:rPr lang="fr-FR" sz="1200" dirty="0">
                        <a:solidFill>
                          <a:srgbClr val="7E8C8D"/>
                        </a:solidFill>
                        <a:latin typeface="ITCAvantGardeStd-Md"/>
                        <a:ea typeface="Open Sans" panose="020B0606030504020204" pitchFamily="34" charset="0"/>
                        <a:cs typeface="Open Sans" panose="020B0606030504020204" pitchFamily="34" charset="0"/>
                      </a:rPr>
                      <a:t> gains</a:t>
                    </a:r>
                  </a:p>
                </p:txBody>
              </p:sp>
            </p:grpSp>
            <p:pic>
              <p:nvPicPr>
                <p:cNvPr id="41" name="Image 40">
                  <a:extLst>
                    <a:ext uri="{FF2B5EF4-FFF2-40B4-BE49-F238E27FC236}">
                      <a16:creationId xmlns:a16="http://schemas.microsoft.com/office/drawing/2014/main" id="{2CE74BD6-9E53-97ED-8327-21C07563E06F}"/>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1038" y1="38571" x2="1038" y2="38571"/>
                              <a14:foregroundMark x1="27336" y1="30000" x2="27336" y2="30000"/>
                              <a14:foregroundMark x1="38408" y1="17143" x2="38408" y2="17143"/>
                              <a14:foregroundMark x1="50865" y1="25714" x2="50865" y2="25714"/>
                              <a14:foregroundMark x1="44637" y1="57143" x2="44637" y2="57143"/>
                              <a14:foregroundMark x1="59170" y1="40000" x2="59170" y2="40000"/>
                              <a14:foregroundMark x1="71626" y1="35714" x2="71626" y2="35714"/>
                              <a14:foregroundMark x1="86851" y1="44286" x2="86851" y2="44286"/>
                              <a14:foregroundMark x1="40138" y1="85714" x2="40138" y2="85714"/>
                              <a14:foregroundMark x1="20415" y1="38571" x2="20415" y2="38571"/>
                              <a14:foregroundMark x1="13495" y1="52857" x2="13495" y2="52857"/>
                              <a14:foregroundMark x1="34602" y1="35714" x2="34602" y2="35714"/>
                              <a14:foregroundMark x1="75779" y1="47143" x2="75779" y2="47143"/>
                              <a14:foregroundMark x1="93080" y1="58571" x2="93080" y2="58571"/>
                              <a14:foregroundMark x1="91349" y1="65714" x2="91349" y2="65714"/>
                              <a14:foregroundMark x1="3806" y1="18571" x2="3806" y2="18571"/>
                              <a14:foregroundMark x1="8997" y1="17143" x2="8997" y2="17143"/>
                            </a14:backgroundRemoval>
                          </a14:imgEffect>
                          <a14:imgEffect>
                            <a14:colorTemperature colorTemp="6400"/>
                          </a14:imgEffect>
                        </a14:imgLayer>
                      </a14:imgProps>
                    </a:ext>
                    <a:ext uri="{28A0092B-C50C-407E-A947-70E740481C1C}">
                      <a14:useLocalDpi xmlns:a14="http://schemas.microsoft.com/office/drawing/2010/main" val="0"/>
                    </a:ext>
                  </a:extLst>
                </a:blip>
                <a:stretch>
                  <a:fillRect/>
                </a:stretch>
              </p:blipFill>
              <p:spPr>
                <a:xfrm>
                  <a:off x="5268954" y="5162018"/>
                  <a:ext cx="868730" cy="196161"/>
                </a:xfrm>
                <a:prstGeom prst="rect">
                  <a:avLst/>
                </a:prstGeom>
                <a:effectLst>
                  <a:glow rad="127000">
                    <a:schemeClr val="bg1">
                      <a:alpha val="0"/>
                    </a:schemeClr>
                  </a:glow>
                  <a:reflection stA="0" endPos="65000" dist="50800" dir="5400000" sy="-100000" algn="bl" rotWithShape="0"/>
                </a:effectLst>
              </p:spPr>
            </p:pic>
            <p:pic>
              <p:nvPicPr>
                <p:cNvPr id="42" name="Image 41">
                  <a:extLst>
                    <a:ext uri="{FF2B5EF4-FFF2-40B4-BE49-F238E27FC236}">
                      <a16:creationId xmlns:a16="http://schemas.microsoft.com/office/drawing/2014/main" id="{E9F5C830-15DC-D804-BD3C-84671534065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4673" y="4921054"/>
                  <a:ext cx="432000" cy="432000"/>
                </a:xfrm>
                <a:prstGeom prst="rect">
                  <a:avLst/>
                </a:prstGeom>
              </p:spPr>
            </p:pic>
          </p:grpSp>
          <p:sp>
            <p:nvSpPr>
              <p:cNvPr id="28" name="Oval 31">
                <a:extLst>
                  <a:ext uri="{FF2B5EF4-FFF2-40B4-BE49-F238E27FC236}">
                    <a16:creationId xmlns:a16="http://schemas.microsoft.com/office/drawing/2014/main" id="{27012A87-50E5-11B8-67EB-C5D691FC5B2D}"/>
                  </a:ext>
                </a:extLst>
              </p:cNvPr>
              <p:cNvSpPr/>
              <p:nvPr/>
            </p:nvSpPr>
            <p:spPr>
              <a:xfrm>
                <a:off x="311104" y="3905581"/>
                <a:ext cx="89154" cy="89154"/>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grpSp>
        <p:sp>
          <p:nvSpPr>
            <p:cNvPr id="16" name="ZoneTexte 15">
              <a:extLst>
                <a:ext uri="{FF2B5EF4-FFF2-40B4-BE49-F238E27FC236}">
                  <a16:creationId xmlns:a16="http://schemas.microsoft.com/office/drawing/2014/main" id="{7F8FF1D5-9DBA-DDF5-6267-3B36CCF9AD72}"/>
                </a:ext>
              </a:extLst>
            </p:cNvPr>
            <p:cNvSpPr txBox="1"/>
            <p:nvPr/>
          </p:nvSpPr>
          <p:spPr>
            <a:xfrm>
              <a:off x="3649780" y="1881533"/>
              <a:ext cx="5599482" cy="369332"/>
            </a:xfrm>
            <a:prstGeom prst="rect">
              <a:avLst/>
            </a:prstGeom>
            <a:noFill/>
          </p:spPr>
          <p:txBody>
            <a:bodyPr wrap="none" rtlCol="0">
              <a:spAutoFit/>
            </a:bodyPr>
            <a:lstStyle/>
            <a:p>
              <a:r>
                <a:rPr lang="fr-FR" b="1" dirty="0"/>
                <a:t>Maximum duration: 5 </a:t>
              </a:r>
              <a:r>
                <a:rPr lang="fr-FR" b="1" dirty="0" err="1"/>
                <a:t>years</a:t>
              </a:r>
              <a:r>
                <a:rPr lang="fr-FR" b="1" dirty="0"/>
                <a:t>, revolving </a:t>
              </a:r>
              <a:r>
                <a:rPr lang="fr-FR" b="1" dirty="0" err="1"/>
                <a:t>project</a:t>
              </a:r>
              <a:r>
                <a:rPr lang="fr-FR" b="1" dirty="0"/>
                <a:t> for 5 </a:t>
              </a:r>
              <a:r>
                <a:rPr lang="fr-FR" b="1" dirty="0" err="1"/>
                <a:t>years</a:t>
              </a:r>
              <a:endParaRPr lang="fr-FR" b="1" dirty="0"/>
            </a:p>
          </p:txBody>
        </p:sp>
        <p:sp>
          <p:nvSpPr>
            <p:cNvPr id="18" name="Ellipse 17">
              <a:extLst>
                <a:ext uri="{FF2B5EF4-FFF2-40B4-BE49-F238E27FC236}">
                  <a16:creationId xmlns:a16="http://schemas.microsoft.com/office/drawing/2014/main" id="{631FDFFA-97AE-E2E7-9DE9-7E6DC88D85BB}"/>
                </a:ext>
              </a:extLst>
            </p:cNvPr>
            <p:cNvSpPr/>
            <p:nvPr/>
          </p:nvSpPr>
          <p:spPr>
            <a:xfrm>
              <a:off x="8826493" y="3386417"/>
              <a:ext cx="92301" cy="8892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9" name="Straight Connector 38">
              <a:extLst>
                <a:ext uri="{FF2B5EF4-FFF2-40B4-BE49-F238E27FC236}">
                  <a16:creationId xmlns:a16="http://schemas.microsoft.com/office/drawing/2014/main" id="{C215C0C9-ABD3-4143-7D14-B9EBE60F0667}"/>
                </a:ext>
              </a:extLst>
            </p:cNvPr>
            <p:cNvCxnSpPr>
              <a:cxnSpLocks/>
              <a:stCxn id="21" idx="2"/>
              <a:endCxn id="18" idx="0"/>
            </p:cNvCxnSpPr>
            <p:nvPr/>
          </p:nvCxnSpPr>
          <p:spPr>
            <a:xfrm>
              <a:off x="8831696" y="3016858"/>
              <a:ext cx="40948" cy="369559"/>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56AC71F7-CA93-49CB-07C1-003B66E0364E}"/>
                </a:ext>
              </a:extLst>
            </p:cNvPr>
            <p:cNvSpPr/>
            <p:nvPr/>
          </p:nvSpPr>
          <p:spPr>
            <a:xfrm>
              <a:off x="3697619" y="3357267"/>
              <a:ext cx="93833" cy="10273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1" name="TextBox 45">
              <a:extLst>
                <a:ext uri="{FF2B5EF4-FFF2-40B4-BE49-F238E27FC236}">
                  <a16:creationId xmlns:a16="http://schemas.microsoft.com/office/drawing/2014/main" id="{9CB5CA96-9C98-FE25-F9F8-9376C9D306B2}"/>
                </a:ext>
              </a:extLst>
            </p:cNvPr>
            <p:cNvSpPr txBox="1"/>
            <p:nvPr/>
          </p:nvSpPr>
          <p:spPr>
            <a:xfrm>
              <a:off x="8286156" y="2465598"/>
              <a:ext cx="1091079" cy="551260"/>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Verification</a:t>
              </a:r>
              <a:r>
                <a:rPr lang="fr-FR" sz="1200" b="1" dirty="0">
                  <a:solidFill>
                    <a:srgbClr val="002060"/>
                  </a:solidFill>
                  <a:latin typeface="ITCAvantGardeStd-Md"/>
                  <a:ea typeface="Open Sans" panose="020B0606030504020204" pitchFamily="34" charset="0"/>
                  <a:cs typeface="Open Sans" panose="020B0606030504020204" pitchFamily="34" charset="0"/>
                </a:rPr>
                <a:t> audit by an </a:t>
              </a:r>
              <a:r>
                <a:rPr lang="fr-FR" sz="1200" b="1" dirty="0" err="1">
                  <a:solidFill>
                    <a:srgbClr val="002060"/>
                  </a:solidFill>
                  <a:latin typeface="ITCAvantGardeStd-Md"/>
                  <a:ea typeface="Open Sans" panose="020B0606030504020204" pitchFamily="34" charset="0"/>
                  <a:cs typeface="Open Sans" panose="020B0606030504020204" pitchFamily="34" charset="0"/>
                </a:rPr>
                <a:t>independant</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auditor</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sp>
          <p:nvSpPr>
            <p:cNvPr id="22" name="TextBox 45">
              <a:extLst>
                <a:ext uri="{FF2B5EF4-FFF2-40B4-BE49-F238E27FC236}">
                  <a16:creationId xmlns:a16="http://schemas.microsoft.com/office/drawing/2014/main" id="{F7EDC496-D1F5-B649-CBE3-479CBD216541}"/>
                </a:ext>
              </a:extLst>
            </p:cNvPr>
            <p:cNvSpPr txBox="1"/>
            <p:nvPr/>
          </p:nvSpPr>
          <p:spPr>
            <a:xfrm>
              <a:off x="3293533" y="2459413"/>
              <a:ext cx="902003" cy="393757"/>
            </a:xfrm>
            <a:prstGeom prst="rect">
              <a:avLst/>
            </a:prstGeom>
            <a:noFill/>
          </p:spPr>
          <p:txBody>
            <a:bodyPr wrap="square" rtlCol="0">
              <a:spAutoFit/>
            </a:bodyPr>
            <a:lstStyle/>
            <a:p>
              <a:pPr algn="ctr"/>
              <a:r>
                <a:rPr lang="fr-FR" sz="1200" b="1" dirty="0">
                  <a:solidFill>
                    <a:srgbClr val="002060"/>
                  </a:solidFill>
                  <a:latin typeface="ITCAvantGardeStd-Md"/>
                  <a:ea typeface="Open Sans" panose="020B0606030504020204" pitchFamily="34" charset="0"/>
                  <a:cs typeface="Open Sans" panose="020B0606030504020204" pitchFamily="34" charset="0"/>
                </a:rPr>
                <a:t>Project validation</a:t>
              </a:r>
            </a:p>
          </p:txBody>
        </p:sp>
        <p:cxnSp>
          <p:nvCxnSpPr>
            <p:cNvPr id="23" name="Straight Connector 38">
              <a:extLst>
                <a:ext uri="{FF2B5EF4-FFF2-40B4-BE49-F238E27FC236}">
                  <a16:creationId xmlns:a16="http://schemas.microsoft.com/office/drawing/2014/main" id="{017A726D-C628-0C92-9CCA-3196C8C5E0A1}"/>
                </a:ext>
              </a:extLst>
            </p:cNvPr>
            <p:cNvCxnSpPr>
              <a:stCxn id="22" idx="2"/>
              <a:endCxn id="20" idx="0"/>
            </p:cNvCxnSpPr>
            <p:nvPr/>
          </p:nvCxnSpPr>
          <p:spPr>
            <a:xfrm>
              <a:off x="3744535" y="2853169"/>
              <a:ext cx="1" cy="504097"/>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5" name="TextBox 45">
              <a:extLst>
                <a:ext uri="{FF2B5EF4-FFF2-40B4-BE49-F238E27FC236}">
                  <a16:creationId xmlns:a16="http://schemas.microsoft.com/office/drawing/2014/main" id="{9BC6E2E2-A809-B487-A68E-A971EB8A3DDC}"/>
                </a:ext>
              </a:extLst>
            </p:cNvPr>
            <p:cNvSpPr txBox="1"/>
            <p:nvPr/>
          </p:nvSpPr>
          <p:spPr>
            <a:xfrm>
              <a:off x="9257797" y="3191448"/>
              <a:ext cx="1269527" cy="393757"/>
            </a:xfrm>
            <a:prstGeom prst="rect">
              <a:avLst/>
            </a:prstGeom>
            <a:noFill/>
          </p:spPr>
          <p:txBody>
            <a:bodyPr wrap="square" rtlCol="0">
              <a:spAutoFit/>
            </a:bodyPr>
            <a:lstStyle/>
            <a:p>
              <a:pPr algn="ctr"/>
              <a:r>
                <a:rPr lang="fr-FR" sz="1200" b="1" dirty="0">
                  <a:solidFill>
                    <a:srgbClr val="002060"/>
                  </a:solidFill>
                  <a:latin typeface="ITCAvantGardeStd-Md"/>
                  <a:ea typeface="Open Sans" panose="020B0606030504020204" pitchFamily="34" charset="0"/>
                  <a:cs typeface="Open Sans" panose="020B0606030504020204" pitchFamily="34" charset="0"/>
                </a:rPr>
                <a:t>Recognition of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credits</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sp>
          <p:nvSpPr>
            <p:cNvPr id="26" name="Ellipse 25">
              <a:extLst>
                <a:ext uri="{FF2B5EF4-FFF2-40B4-BE49-F238E27FC236}">
                  <a16:creationId xmlns:a16="http://schemas.microsoft.com/office/drawing/2014/main" id="{FA101A4F-1A10-9528-7414-6DA97D67C31C}"/>
                </a:ext>
              </a:extLst>
            </p:cNvPr>
            <p:cNvSpPr/>
            <p:nvPr/>
          </p:nvSpPr>
          <p:spPr>
            <a:xfrm>
              <a:off x="9214500" y="3387997"/>
              <a:ext cx="93833" cy="10273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60" name="TextBox 45">
            <a:extLst>
              <a:ext uri="{FF2B5EF4-FFF2-40B4-BE49-F238E27FC236}">
                <a16:creationId xmlns:a16="http://schemas.microsoft.com/office/drawing/2014/main" id="{3F1A9FD4-F8B1-8104-CC2D-503E2264C9A5}"/>
              </a:ext>
            </a:extLst>
          </p:cNvPr>
          <p:cNvSpPr txBox="1"/>
          <p:nvPr/>
        </p:nvSpPr>
        <p:spPr>
          <a:xfrm>
            <a:off x="3781467" y="2174386"/>
            <a:ext cx="1209083" cy="276999"/>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Technical</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visit</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cxnSp>
        <p:nvCxnSpPr>
          <p:cNvPr id="61" name="Straight Connector 38">
            <a:extLst>
              <a:ext uri="{FF2B5EF4-FFF2-40B4-BE49-F238E27FC236}">
                <a16:creationId xmlns:a16="http://schemas.microsoft.com/office/drawing/2014/main" id="{4FF88510-8F6E-A196-DB86-E65BC4447C53}"/>
              </a:ext>
            </a:extLst>
          </p:cNvPr>
          <p:cNvCxnSpPr>
            <a:cxnSpLocks/>
            <a:stCxn id="60" idx="2"/>
            <a:endCxn id="67" idx="7"/>
          </p:cNvCxnSpPr>
          <p:nvPr/>
        </p:nvCxnSpPr>
        <p:spPr>
          <a:xfrm flipH="1">
            <a:off x="4180294" y="2451385"/>
            <a:ext cx="205715" cy="608584"/>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2" name="TextBox 45">
            <a:extLst>
              <a:ext uri="{FF2B5EF4-FFF2-40B4-BE49-F238E27FC236}">
                <a16:creationId xmlns:a16="http://schemas.microsoft.com/office/drawing/2014/main" id="{F50A5B5D-C94A-C540-4DAB-18A83CF73788}"/>
              </a:ext>
            </a:extLst>
          </p:cNvPr>
          <p:cNvSpPr txBox="1"/>
          <p:nvPr/>
        </p:nvSpPr>
        <p:spPr>
          <a:xfrm>
            <a:off x="5947890" y="2173725"/>
            <a:ext cx="1209083" cy="276999"/>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Technical</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visit</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cxnSp>
        <p:nvCxnSpPr>
          <p:cNvPr id="63" name="Straight Connector 38">
            <a:extLst>
              <a:ext uri="{FF2B5EF4-FFF2-40B4-BE49-F238E27FC236}">
                <a16:creationId xmlns:a16="http://schemas.microsoft.com/office/drawing/2014/main" id="{FBD26D26-673C-1A5F-C5FF-B7F2ADE25BBB}"/>
              </a:ext>
            </a:extLst>
          </p:cNvPr>
          <p:cNvCxnSpPr>
            <a:cxnSpLocks/>
            <a:stCxn id="62" idx="2"/>
            <a:endCxn id="68" idx="6"/>
          </p:cNvCxnSpPr>
          <p:nvPr/>
        </p:nvCxnSpPr>
        <p:spPr>
          <a:xfrm>
            <a:off x="6552432" y="2450724"/>
            <a:ext cx="497702" cy="63777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E73D496B-3CFF-73B4-E619-5878870EE64C}"/>
              </a:ext>
            </a:extLst>
          </p:cNvPr>
          <p:cNvSpPr/>
          <p:nvPr/>
        </p:nvSpPr>
        <p:spPr>
          <a:xfrm>
            <a:off x="4072936" y="3042330"/>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8" name="Ellipse 67">
            <a:extLst>
              <a:ext uri="{FF2B5EF4-FFF2-40B4-BE49-F238E27FC236}">
                <a16:creationId xmlns:a16="http://schemas.microsoft.com/office/drawing/2014/main" id="{C44010F0-57AF-C7FC-E4C5-A55DC5F3CCF7}"/>
              </a:ext>
            </a:extLst>
          </p:cNvPr>
          <p:cNvSpPr/>
          <p:nvPr/>
        </p:nvSpPr>
        <p:spPr>
          <a:xfrm>
            <a:off x="6924356" y="3028272"/>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5" name="Ellipse 64">
            <a:extLst>
              <a:ext uri="{FF2B5EF4-FFF2-40B4-BE49-F238E27FC236}">
                <a16:creationId xmlns:a16="http://schemas.microsoft.com/office/drawing/2014/main" id="{377246F3-4177-8B24-AC25-BF3858B45597}"/>
              </a:ext>
            </a:extLst>
          </p:cNvPr>
          <p:cNvSpPr/>
          <p:nvPr/>
        </p:nvSpPr>
        <p:spPr>
          <a:xfrm>
            <a:off x="1771339" y="3160970"/>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9" name="TextBox 45">
            <a:extLst>
              <a:ext uri="{FF2B5EF4-FFF2-40B4-BE49-F238E27FC236}">
                <a16:creationId xmlns:a16="http://schemas.microsoft.com/office/drawing/2014/main" id="{0FDB9B9B-F4CB-085B-CF96-98FF702CA845}"/>
              </a:ext>
            </a:extLst>
          </p:cNvPr>
          <p:cNvSpPr txBox="1"/>
          <p:nvPr/>
        </p:nvSpPr>
        <p:spPr>
          <a:xfrm>
            <a:off x="998642" y="2122673"/>
            <a:ext cx="1209083" cy="461665"/>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Farm’s</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recruitment</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cxnSp>
        <p:nvCxnSpPr>
          <p:cNvPr id="70" name="Straight Connector 38">
            <a:extLst>
              <a:ext uri="{FF2B5EF4-FFF2-40B4-BE49-F238E27FC236}">
                <a16:creationId xmlns:a16="http://schemas.microsoft.com/office/drawing/2014/main" id="{F0742861-61D8-8BBC-27C4-D7D30E8D79BD}"/>
              </a:ext>
            </a:extLst>
          </p:cNvPr>
          <p:cNvCxnSpPr>
            <a:cxnSpLocks/>
            <a:stCxn id="69" idx="2"/>
            <a:endCxn id="65" idx="7"/>
          </p:cNvCxnSpPr>
          <p:nvPr/>
        </p:nvCxnSpPr>
        <p:spPr>
          <a:xfrm>
            <a:off x="1603184" y="2584338"/>
            <a:ext cx="275513" cy="594271"/>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257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EFD6C8-8340-025B-1B3B-3F54527B0604}"/>
              </a:ext>
            </a:extLst>
          </p:cNvPr>
          <p:cNvSpPr/>
          <p:nvPr/>
        </p:nvSpPr>
        <p:spPr>
          <a:xfrm>
            <a:off x="-1" y="-19664"/>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4CEF5F7-0DA4-EEF8-4EED-CE3AD849100C}"/>
              </a:ext>
            </a:extLst>
          </p:cNvPr>
          <p:cNvSpPr>
            <a:spLocks noGrp="1"/>
          </p:cNvSpPr>
          <p:nvPr>
            <p:ph idx="1"/>
          </p:nvPr>
        </p:nvSpPr>
        <p:spPr>
          <a:xfrm>
            <a:off x="1005349" y="1318516"/>
            <a:ext cx="10515600" cy="5396916"/>
          </a:xfrm>
        </p:spPr>
        <p:txBody>
          <a:bodyPr>
            <a:normAutofit/>
          </a:bodyPr>
          <a:lstStyle/>
          <a:p>
            <a:r>
              <a:rPr lang="fr-FR" i="1" dirty="0">
                <a:solidFill>
                  <a:srgbClr val="BC8C00"/>
                </a:solidFill>
              </a:rPr>
              <a:t>Recruitment</a:t>
            </a:r>
            <a:r>
              <a:rPr lang="fr-FR" dirty="0">
                <a:solidFill>
                  <a:srgbClr val="BC8C00"/>
                </a:solidFill>
              </a:rPr>
              <a:t> : </a:t>
            </a:r>
          </a:p>
          <a:p>
            <a:pPr lvl="5"/>
            <a:r>
              <a:rPr lang="fr-FR" dirty="0"/>
              <a:t>Phone call </a:t>
            </a:r>
          </a:p>
          <a:p>
            <a:pPr lvl="5"/>
            <a:r>
              <a:rPr lang="en-US" dirty="0"/>
              <a:t>Partnership ( most of them are dairy industries) </a:t>
            </a:r>
          </a:p>
          <a:p>
            <a:pPr lvl="5"/>
            <a:r>
              <a:rPr lang="en-US" dirty="0"/>
              <a:t>Other </a:t>
            </a:r>
            <a:r>
              <a:rPr lang="en-US" b="0" i="0" dirty="0">
                <a:solidFill>
                  <a:srgbClr val="202124"/>
                </a:solidFill>
                <a:effectLst/>
                <a:latin typeface="arial" panose="020B0604020202020204" pitchFamily="34" charset="0"/>
              </a:rPr>
              <a:t>greenhouse gas reduction program</a:t>
            </a:r>
          </a:p>
          <a:p>
            <a:pPr lvl="5"/>
            <a:endParaRPr lang="en-US" dirty="0">
              <a:solidFill>
                <a:srgbClr val="202124"/>
              </a:solidFill>
              <a:latin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1" u="none" strike="noStrike" kern="1200" cap="none" spc="0" normalizeH="0" baseline="0" noProof="0" dirty="0">
                <a:ln>
                  <a:noFill/>
                </a:ln>
                <a:solidFill>
                  <a:srgbClr val="BC8C00"/>
                </a:solidFill>
                <a:effectLst/>
                <a:uLnTx/>
                <a:uFillTx/>
                <a:latin typeface="Calibri" panose="020F0502020204030204"/>
                <a:ea typeface="+mn-ea"/>
                <a:cs typeface="+mn-cs"/>
              </a:rPr>
              <a:t>Diagnostic</a:t>
            </a:r>
            <a:r>
              <a:rPr kumimoji="0" lang="fr-FR" sz="2800" b="0" i="0" u="none" strike="noStrike" kern="1200" cap="none" spc="0" normalizeH="0" baseline="0" noProof="0" dirty="0">
                <a:ln>
                  <a:noFill/>
                </a:ln>
                <a:solidFill>
                  <a:srgbClr val="BC8C00"/>
                </a:solidFill>
                <a:effectLst/>
                <a:uLnTx/>
                <a:uFillTx/>
                <a:latin typeface="Calibri" panose="020F0502020204030204"/>
                <a:ea typeface="+mn-ea"/>
                <a:cs typeface="+mn-cs"/>
              </a:rPr>
              <a:t> : </a:t>
            </a:r>
          </a:p>
          <a:p>
            <a:pPr lvl="5">
              <a:spcBef>
                <a:spcPts val="1000"/>
              </a:spcBef>
              <a:defRPr/>
            </a:pPr>
            <a:r>
              <a:rPr lang="en-US" dirty="0">
                <a:solidFill>
                  <a:prstClr val="black"/>
                </a:solidFill>
                <a:latin typeface="Calibri" panose="020F0502020204030204"/>
              </a:rPr>
              <a:t>Sending an email to the producers with the description of the meeting and asking them to send the documents </a:t>
            </a:r>
          </a:p>
          <a:p>
            <a:pPr lvl="5">
              <a:spcBef>
                <a:spcPts val="1000"/>
              </a:spcBef>
              <a:defRPr/>
            </a:pPr>
            <a:r>
              <a:rPr kumimoji="0" lang="fr-FR"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fr-FR" b="0"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fr-FR" b="0" i="0" u="none" strike="noStrike" kern="1200" cap="none" spc="0" normalizeH="0" baseline="0" noProof="0" dirty="0" err="1">
                <a:ln>
                  <a:noFill/>
                </a:ln>
                <a:solidFill>
                  <a:prstClr val="black"/>
                </a:solidFill>
                <a:effectLst/>
                <a:uLnTx/>
                <a:uFillTx/>
                <a:latin typeface="Calibri" panose="020F0502020204030204"/>
                <a:ea typeface="+mn-ea"/>
                <a:cs typeface="+mn-cs"/>
              </a:rPr>
              <a:t>farm</a:t>
            </a:r>
            <a:r>
              <a:rPr kumimoji="0" lang="fr-FR" b="0" i="0" u="none" strike="noStrike" kern="1200" cap="none" spc="0" normalizeH="0" baseline="0" noProof="0" dirty="0">
                <a:ln>
                  <a:noFill/>
                </a:ln>
                <a:solidFill>
                  <a:prstClr val="black"/>
                </a:solidFill>
                <a:effectLst/>
                <a:uLnTx/>
                <a:uFillTx/>
                <a:latin typeface="Calibri" panose="020F0502020204030204"/>
                <a:ea typeface="+mn-ea"/>
                <a:cs typeface="+mn-cs"/>
              </a:rPr>
              <a:t> - and </a:t>
            </a:r>
            <a:r>
              <a:rPr kumimoji="0" lang="fr-FR" b="0" i="0" u="none" strike="noStrike" kern="1200" cap="none" spc="0" normalizeH="0" baseline="0" noProof="0" dirty="0" err="1">
                <a:ln>
                  <a:noFill/>
                </a:ln>
                <a:solidFill>
                  <a:prstClr val="black"/>
                </a:solidFill>
                <a:effectLst/>
                <a:uLnTx/>
                <a:uFillTx/>
                <a:latin typeface="Calibri" panose="020F0502020204030204"/>
                <a:ea typeface="+mn-ea"/>
                <a:cs typeface="+mn-cs"/>
              </a:rPr>
              <a:t>making</a:t>
            </a:r>
            <a:r>
              <a:rPr kumimoji="0" lang="fr-FR" b="0" i="0" u="none" strike="noStrike" kern="1200" cap="none" spc="0" normalizeH="0" baseline="0" noProof="0" dirty="0">
                <a:ln>
                  <a:noFill/>
                </a:ln>
                <a:solidFill>
                  <a:prstClr val="black"/>
                </a:solidFill>
                <a:effectLst/>
                <a:uLnTx/>
                <a:uFillTx/>
                <a:latin typeface="Calibri" panose="020F0502020204030204"/>
                <a:ea typeface="+mn-ea"/>
                <a:cs typeface="+mn-cs"/>
              </a:rPr>
              <a:t> the CAP’2ER </a:t>
            </a:r>
            <a:endParaRPr lang="en-US" dirty="0">
              <a:solidFill>
                <a:prstClr val="black"/>
              </a:solidFill>
              <a:latin typeface="Calibri" panose="020F0502020204030204"/>
            </a:endParaRPr>
          </a:p>
          <a:p>
            <a:pPr lvl="5">
              <a:spcBef>
                <a:spcPts val="1000"/>
              </a:spcBef>
              <a:defRPr/>
            </a:pPr>
            <a:r>
              <a:rPr lang="en-US" dirty="0">
                <a:solidFill>
                  <a:prstClr val="black"/>
                </a:solidFill>
                <a:latin typeface="Calibri" panose="020F0502020204030204"/>
              </a:rPr>
              <a:t>Make the restitution if possible and try to start talking about the different ways of reduction</a:t>
            </a:r>
          </a:p>
          <a:p>
            <a:pPr marL="2286000" lvl="5" indent="0">
              <a:spcBef>
                <a:spcPts val="1000"/>
              </a:spcBef>
              <a:buNone/>
              <a:defRPr/>
            </a:pPr>
            <a:endParaRPr lang="en-US" dirty="0">
              <a:solidFill>
                <a:prstClr val="black"/>
              </a:solidFill>
              <a:latin typeface="Calibri" panose="020F0502020204030204"/>
            </a:endParaRPr>
          </a:p>
          <a:p>
            <a:pPr marL="0" lvl="5" indent="0">
              <a:spcBef>
                <a:spcPts val="1000"/>
              </a:spcBef>
              <a:tabLst>
                <a:tab pos="265113" algn="l"/>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0" i="1" u="none" strike="noStrike" kern="1200" cap="none" spc="0" normalizeH="0" baseline="0" noProof="0" dirty="0">
                <a:ln>
                  <a:noFill/>
                </a:ln>
                <a:solidFill>
                  <a:srgbClr val="BC8C00"/>
                </a:solidFill>
                <a:effectLst/>
                <a:uLnTx/>
                <a:uFillTx/>
                <a:latin typeface="Calibri" panose="020F0502020204030204"/>
                <a:ea typeface="+mn-ea"/>
                <a:cs typeface="+mn-cs"/>
              </a:rPr>
              <a:t>Carbon plan and budget : </a:t>
            </a:r>
          </a:p>
          <a:p>
            <a:pPr marL="2514600" marR="0" lvl="5"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dirty="0">
                <a:solidFill>
                  <a:prstClr val="black"/>
                </a:solidFill>
                <a:latin typeface="Calibri" panose="020F0502020204030204"/>
              </a:rPr>
              <a:t>balance between your knowledge and the projects of the breeders and other advisers !</a:t>
            </a: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lvl="8" indent="0">
              <a:spcBef>
                <a:spcPts val="1000"/>
              </a:spcBef>
              <a:tabLst>
                <a:tab pos="265113" algn="l"/>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330450" lvl="5" indent="0">
              <a:spcBef>
                <a:spcPts val="1000"/>
              </a:spcBef>
              <a:tabLst>
                <a:tab pos="265113" algn="l"/>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lvl="8" indent="0">
              <a:spcBef>
                <a:spcPts val="1000"/>
              </a:spcBef>
              <a:tabLst>
                <a:tab pos="265113" algn="l"/>
              </a:tabLst>
              <a:defRPr/>
            </a:pPr>
            <a:endParaRPr lang="fr-FR" dirty="0"/>
          </a:p>
          <a:p>
            <a:pPr marL="0" lvl="5" indent="0">
              <a:buNone/>
            </a:pPr>
            <a:endParaRPr lang="en-US" dirty="0">
              <a:solidFill>
                <a:srgbClr val="202124"/>
              </a:solidFill>
              <a:latin typeface="arial" panose="020B0604020202020204" pitchFamily="34" charset="0"/>
            </a:endParaRPr>
          </a:p>
          <a:p>
            <a:pPr lvl="5"/>
            <a:endParaRPr lang="en-US" b="0" i="0" dirty="0">
              <a:solidFill>
                <a:srgbClr val="202124"/>
              </a:solidFill>
              <a:effectLst/>
              <a:latin typeface="arial" panose="020B0604020202020204" pitchFamily="34" charset="0"/>
            </a:endParaRPr>
          </a:p>
        </p:txBody>
      </p:sp>
      <p:sp>
        <p:nvSpPr>
          <p:cNvPr id="7" name="Titre 1">
            <a:extLst>
              <a:ext uri="{FF2B5EF4-FFF2-40B4-BE49-F238E27FC236}">
                <a16:creationId xmlns:a16="http://schemas.microsoft.com/office/drawing/2014/main" id="{3F650E5E-9314-913A-5902-B6261005AC12}"/>
              </a:ext>
            </a:extLst>
          </p:cNvPr>
          <p:cNvSpPr txBox="1">
            <a:spLocks/>
          </p:cNvSpPr>
          <p:nvPr/>
        </p:nvSpPr>
        <p:spPr>
          <a:xfrm>
            <a:off x="67171" y="43426"/>
            <a:ext cx="9970681" cy="9719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rPr>
              <a:t>Focus on the first's years : </a:t>
            </a:r>
            <a:endParaRPr lang="fr-FR" sz="3600" b="1" dirty="0">
              <a:solidFill>
                <a:schemeClr val="bg1"/>
              </a:solidFill>
            </a:endParaRPr>
          </a:p>
        </p:txBody>
      </p:sp>
      <p:sp>
        <p:nvSpPr>
          <p:cNvPr id="12" name="Rectangle 3">
            <a:extLst>
              <a:ext uri="{FF2B5EF4-FFF2-40B4-BE49-F238E27FC236}">
                <a16:creationId xmlns:a16="http://schemas.microsoft.com/office/drawing/2014/main" id="{EA069F21-572B-D75E-5BBE-16ADCE4C78A2}"/>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4" name="Image 13" descr="Une image contenant texte&#10;&#10;Description générée automatiquement">
            <a:extLst>
              <a:ext uri="{FF2B5EF4-FFF2-40B4-BE49-F238E27FC236}">
                <a16:creationId xmlns:a16="http://schemas.microsoft.com/office/drawing/2014/main" id="{594D0F0E-EBCA-82B6-5705-74EEE9E191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38457" y="3115"/>
            <a:ext cx="1165539" cy="1180683"/>
          </a:xfrm>
          <a:prstGeom prst="rect">
            <a:avLst/>
          </a:prstGeom>
        </p:spPr>
      </p:pic>
      <p:pic>
        <p:nvPicPr>
          <p:cNvPr id="16" name="Image 15">
            <a:extLst>
              <a:ext uri="{FF2B5EF4-FFF2-40B4-BE49-F238E27FC236}">
                <a16:creationId xmlns:a16="http://schemas.microsoft.com/office/drawing/2014/main" id="{B45E8CC9-1792-5959-D185-AA3E4B47D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0510" y="1278205"/>
            <a:ext cx="1151490" cy="834092"/>
          </a:xfrm>
          <a:prstGeom prst="rect">
            <a:avLst/>
          </a:prstGeom>
        </p:spPr>
      </p:pic>
    </p:spTree>
    <p:extLst>
      <p:ext uri="{BB962C8B-B14F-4D97-AF65-F5344CB8AC3E}">
        <p14:creationId xmlns:p14="http://schemas.microsoft.com/office/powerpoint/2010/main" val="3814915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EFD6C8-8340-025B-1B3B-3F54527B0604}"/>
              </a:ext>
            </a:extLst>
          </p:cNvPr>
          <p:cNvSpPr/>
          <p:nvPr/>
        </p:nvSpPr>
        <p:spPr>
          <a:xfrm>
            <a:off x="-1" y="-19664"/>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A4CEF5F7-0DA4-EEF8-4EED-CE3AD849100C}"/>
              </a:ext>
            </a:extLst>
          </p:cNvPr>
          <p:cNvSpPr>
            <a:spLocks noGrp="1"/>
          </p:cNvSpPr>
          <p:nvPr>
            <p:ph idx="1"/>
          </p:nvPr>
        </p:nvSpPr>
        <p:spPr>
          <a:xfrm>
            <a:off x="581332" y="2233652"/>
            <a:ext cx="11029335" cy="3346143"/>
          </a:xfrm>
        </p:spPr>
        <p:txBody>
          <a:bodyPr/>
          <a:lstStyle/>
          <a:p>
            <a:r>
              <a:rPr lang="fr-FR" dirty="0" err="1"/>
              <a:t>Technical</a:t>
            </a:r>
            <a:r>
              <a:rPr lang="fr-FR" dirty="0"/>
              <a:t> </a:t>
            </a:r>
            <a:r>
              <a:rPr lang="fr-FR" dirty="0" err="1"/>
              <a:t>visit</a:t>
            </a:r>
            <a:r>
              <a:rPr lang="fr-FR" dirty="0"/>
              <a:t> : </a:t>
            </a:r>
          </a:p>
          <a:p>
            <a:pPr lvl="5"/>
            <a:r>
              <a:rPr lang="fr-FR" b="0" i="0" dirty="0">
                <a:solidFill>
                  <a:srgbClr val="202124"/>
                </a:solidFill>
                <a:effectLst/>
              </a:rPr>
              <a:t>C</a:t>
            </a:r>
            <a:r>
              <a:rPr lang="en-US" b="0" i="0" dirty="0" err="1">
                <a:solidFill>
                  <a:srgbClr val="202124"/>
                </a:solidFill>
                <a:effectLst/>
              </a:rPr>
              <a:t>arried</a:t>
            </a:r>
            <a:r>
              <a:rPr lang="en-US" b="0" i="0" dirty="0">
                <a:solidFill>
                  <a:srgbClr val="202124"/>
                </a:solidFill>
                <a:effectLst/>
              </a:rPr>
              <a:t> out by one of our specialized advisers on a theme or another organization chosen by the breeder</a:t>
            </a:r>
            <a:endParaRPr lang="en-US" dirty="0">
              <a:solidFill>
                <a:srgbClr val="202124"/>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ea typeface="+mn-ea"/>
                <a:cs typeface="+mn-cs"/>
              </a:rPr>
              <a:t>Farmer </a:t>
            </a:r>
            <a:r>
              <a:rPr kumimoji="0" lang="fr-FR" sz="2800" b="0" i="0" u="none" strike="noStrike" kern="1200" cap="none" spc="0" normalizeH="0" baseline="0" noProof="0" dirty="0" err="1">
                <a:ln>
                  <a:noFill/>
                </a:ln>
                <a:solidFill>
                  <a:prstClr val="black"/>
                </a:solidFill>
                <a:effectLst/>
                <a:uLnTx/>
                <a:uFillTx/>
                <a:ea typeface="+mn-ea"/>
                <a:cs typeface="+mn-cs"/>
              </a:rPr>
              <a:t>benefits</a:t>
            </a:r>
            <a:r>
              <a:rPr kumimoji="0" lang="fr-FR" sz="2800" b="0" i="0" u="none" strike="noStrike" kern="1200" cap="none" spc="0" normalizeH="0" baseline="0" noProof="0" dirty="0">
                <a:ln>
                  <a:noFill/>
                </a:ln>
                <a:solidFill>
                  <a:prstClr val="black"/>
                </a:solidFill>
                <a:effectLst/>
                <a:uLnTx/>
                <a:uFillTx/>
                <a:ea typeface="+mn-ea"/>
                <a:cs typeface="+mn-cs"/>
              </a:rPr>
              <a:t> : </a:t>
            </a:r>
          </a:p>
          <a:p>
            <a:pPr lvl="5">
              <a:spcBef>
                <a:spcPts val="1000"/>
              </a:spcBef>
              <a:defRPr/>
            </a:pPr>
            <a:r>
              <a:rPr lang="fr-FR" dirty="0">
                <a:solidFill>
                  <a:prstClr val="black"/>
                </a:solidFill>
              </a:rPr>
              <a:t>«  Know </a:t>
            </a:r>
            <a:r>
              <a:rPr lang="fr-FR" dirty="0" err="1">
                <a:solidFill>
                  <a:prstClr val="black"/>
                </a:solidFill>
              </a:rPr>
              <a:t>where</a:t>
            </a:r>
            <a:r>
              <a:rPr lang="fr-FR" dirty="0">
                <a:solidFill>
                  <a:prstClr val="black"/>
                </a:solidFill>
              </a:rPr>
              <a:t> </a:t>
            </a:r>
            <a:r>
              <a:rPr lang="fr-FR" dirty="0" err="1">
                <a:solidFill>
                  <a:prstClr val="black"/>
                </a:solidFill>
              </a:rPr>
              <a:t>our</a:t>
            </a:r>
            <a:r>
              <a:rPr lang="fr-FR" dirty="0">
                <a:solidFill>
                  <a:prstClr val="black"/>
                </a:solidFill>
              </a:rPr>
              <a:t> </a:t>
            </a:r>
            <a:r>
              <a:rPr lang="fr-FR" dirty="0" err="1">
                <a:solidFill>
                  <a:prstClr val="black"/>
                </a:solidFill>
              </a:rPr>
              <a:t>farm</a:t>
            </a:r>
            <a:r>
              <a:rPr lang="fr-FR" dirty="0">
                <a:solidFill>
                  <a:prstClr val="black"/>
                </a:solidFill>
              </a:rPr>
              <a:t> </a:t>
            </a:r>
            <a:r>
              <a:rPr lang="fr-FR" dirty="0" err="1">
                <a:solidFill>
                  <a:prstClr val="black"/>
                </a:solidFill>
              </a:rPr>
              <a:t>is</a:t>
            </a:r>
            <a:r>
              <a:rPr lang="fr-FR" dirty="0">
                <a:solidFill>
                  <a:prstClr val="black"/>
                </a:solidFill>
              </a:rPr>
              <a:t> » -&gt; </a:t>
            </a:r>
            <a:r>
              <a:rPr lang="fr-FR" b="1" dirty="0" err="1">
                <a:solidFill>
                  <a:prstClr val="black"/>
                </a:solidFill>
              </a:rPr>
              <a:t>Knowledge</a:t>
            </a:r>
            <a:r>
              <a:rPr lang="fr-FR" dirty="0">
                <a:solidFill>
                  <a:prstClr val="black"/>
                </a:solidFill>
              </a:rPr>
              <a:t> </a:t>
            </a:r>
          </a:p>
          <a:p>
            <a:pPr lvl="5">
              <a:spcBef>
                <a:spcPts val="1000"/>
              </a:spcBef>
              <a:defRPr/>
            </a:pPr>
            <a:r>
              <a:rPr lang="en-US" dirty="0"/>
              <a:t>“ </a:t>
            </a:r>
            <a:r>
              <a:rPr lang="en-US" b="0" i="0" dirty="0">
                <a:solidFill>
                  <a:srgbClr val="202124"/>
                </a:solidFill>
                <a:effectLst/>
              </a:rPr>
              <a:t>It's interesting to know that our projects are going in the right direction” -&gt; </a:t>
            </a:r>
            <a:r>
              <a:rPr lang="en-US" b="1" i="0" dirty="0">
                <a:solidFill>
                  <a:srgbClr val="202124"/>
                </a:solidFill>
                <a:effectLst/>
              </a:rPr>
              <a:t>Validation </a:t>
            </a:r>
          </a:p>
          <a:p>
            <a:pPr marL="2286000" lvl="5" indent="0">
              <a:spcBef>
                <a:spcPts val="1000"/>
              </a:spcBef>
              <a:buNone/>
              <a:defRPr/>
            </a:pPr>
            <a:endParaRPr kumimoji="0" lang="fr-FR" b="0" i="0" u="none" strike="noStrike" kern="1200" cap="none" spc="0" normalizeH="0" baseline="0" noProof="0" dirty="0">
              <a:ln>
                <a:noFill/>
              </a:ln>
              <a:solidFill>
                <a:prstClr val="black"/>
              </a:solidFill>
              <a:effectLst/>
              <a:uLnTx/>
              <a:uFillTx/>
              <a:ea typeface="+mn-ea"/>
              <a:cs typeface="+mn-cs"/>
            </a:endParaRPr>
          </a:p>
          <a:p>
            <a:pPr marL="2286000" lvl="5" indent="-2286000">
              <a:buNone/>
            </a:pPr>
            <a:endParaRPr lang="fr-FR" dirty="0"/>
          </a:p>
          <a:p>
            <a:pPr marL="2286000" lvl="5" indent="-2286000">
              <a:buNone/>
            </a:pPr>
            <a:endParaRPr lang="en-US" dirty="0">
              <a:solidFill>
                <a:srgbClr val="202124"/>
              </a:solidFill>
            </a:endParaRPr>
          </a:p>
          <a:p>
            <a:pPr lvl="5"/>
            <a:endParaRPr lang="en-US" b="0" i="0" dirty="0">
              <a:solidFill>
                <a:srgbClr val="202124"/>
              </a:solidFill>
              <a:effectLst/>
            </a:endParaRPr>
          </a:p>
        </p:txBody>
      </p:sp>
      <p:sp>
        <p:nvSpPr>
          <p:cNvPr id="7" name="Titre 1">
            <a:extLst>
              <a:ext uri="{FF2B5EF4-FFF2-40B4-BE49-F238E27FC236}">
                <a16:creationId xmlns:a16="http://schemas.microsoft.com/office/drawing/2014/main" id="{3F650E5E-9314-913A-5902-B6261005AC12}"/>
              </a:ext>
            </a:extLst>
          </p:cNvPr>
          <p:cNvSpPr txBox="1">
            <a:spLocks/>
          </p:cNvSpPr>
          <p:nvPr/>
        </p:nvSpPr>
        <p:spPr>
          <a:xfrm>
            <a:off x="67171" y="43426"/>
            <a:ext cx="9970681" cy="9719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rPr>
              <a:t>Benefits : </a:t>
            </a:r>
            <a:endParaRPr lang="fr-FR" sz="3600" b="1" dirty="0">
              <a:solidFill>
                <a:schemeClr val="bg1"/>
              </a:solidFill>
            </a:endParaRPr>
          </a:p>
        </p:txBody>
      </p:sp>
      <p:pic>
        <p:nvPicPr>
          <p:cNvPr id="4" name="Image 3" descr="Une image contenant texte&#10;&#10;Description générée automatiquement">
            <a:extLst>
              <a:ext uri="{FF2B5EF4-FFF2-40B4-BE49-F238E27FC236}">
                <a16:creationId xmlns:a16="http://schemas.microsoft.com/office/drawing/2014/main" id="{CE000FBA-9492-6DB8-A70D-2D70E34530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38457" y="3115"/>
            <a:ext cx="1165539" cy="1180683"/>
          </a:xfrm>
          <a:prstGeom prst="rect">
            <a:avLst/>
          </a:prstGeom>
        </p:spPr>
      </p:pic>
      <p:pic>
        <p:nvPicPr>
          <p:cNvPr id="8" name="Image 7">
            <a:extLst>
              <a:ext uri="{FF2B5EF4-FFF2-40B4-BE49-F238E27FC236}">
                <a16:creationId xmlns:a16="http://schemas.microsoft.com/office/drawing/2014/main" id="{E8E29A29-7D9E-A775-7127-6EF5827C8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0510" y="1278205"/>
            <a:ext cx="1151490" cy="834092"/>
          </a:xfrm>
          <a:prstGeom prst="rect">
            <a:avLst/>
          </a:prstGeom>
        </p:spPr>
      </p:pic>
    </p:spTree>
    <p:extLst>
      <p:ext uri="{BB962C8B-B14F-4D97-AF65-F5344CB8AC3E}">
        <p14:creationId xmlns:p14="http://schemas.microsoft.com/office/powerpoint/2010/main" val="2480385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191745" cy="971900"/>
          </a:xfrm>
        </p:spPr>
        <p:txBody>
          <a:bodyPr>
            <a:normAutofit fontScale="90000"/>
          </a:bodyPr>
          <a:lstStyle/>
          <a:p>
            <a:r>
              <a:rPr lang="en-US" sz="3600" b="1" dirty="0">
                <a:solidFill>
                  <a:schemeClr val="bg1"/>
                </a:solidFill>
              </a:rPr>
              <a:t>Implementing low carbon projects in 700 mixed-crops livestock farms </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14" name="Groupe 13">
            <a:extLst>
              <a:ext uri="{FF2B5EF4-FFF2-40B4-BE49-F238E27FC236}">
                <a16:creationId xmlns:a16="http://schemas.microsoft.com/office/drawing/2014/main" id="{0FEB78FB-5B50-7630-E03C-AB6991B07964}"/>
              </a:ext>
            </a:extLst>
          </p:cNvPr>
          <p:cNvGrpSpPr/>
          <p:nvPr/>
        </p:nvGrpSpPr>
        <p:grpSpPr>
          <a:xfrm>
            <a:off x="758669" y="1380130"/>
            <a:ext cx="11260012" cy="4828021"/>
            <a:chOff x="2127103" y="1881533"/>
            <a:chExt cx="8400221" cy="4117848"/>
          </a:xfrm>
        </p:grpSpPr>
        <p:grpSp>
          <p:nvGrpSpPr>
            <p:cNvPr id="15" name="Groupe 14">
              <a:extLst>
                <a:ext uri="{FF2B5EF4-FFF2-40B4-BE49-F238E27FC236}">
                  <a16:creationId xmlns:a16="http://schemas.microsoft.com/office/drawing/2014/main" id="{90F4ACB2-93DA-2BA6-B3CB-F403C51C62C7}"/>
                </a:ext>
              </a:extLst>
            </p:cNvPr>
            <p:cNvGrpSpPr/>
            <p:nvPr/>
          </p:nvGrpSpPr>
          <p:grpSpPr>
            <a:xfrm>
              <a:off x="2127103" y="2819193"/>
              <a:ext cx="7127191" cy="3180188"/>
              <a:chOff x="-725762" y="2948708"/>
              <a:chExt cx="7423823" cy="3709525"/>
            </a:xfrm>
          </p:grpSpPr>
          <p:grpSp>
            <p:nvGrpSpPr>
              <p:cNvPr id="27" name="Groupe 26">
                <a:extLst>
                  <a:ext uri="{FF2B5EF4-FFF2-40B4-BE49-F238E27FC236}">
                    <a16:creationId xmlns:a16="http://schemas.microsoft.com/office/drawing/2014/main" id="{01A8B677-C776-B581-C332-333E16FC435E}"/>
                  </a:ext>
                </a:extLst>
              </p:cNvPr>
              <p:cNvGrpSpPr/>
              <p:nvPr/>
            </p:nvGrpSpPr>
            <p:grpSpPr>
              <a:xfrm>
                <a:off x="-725762" y="2948708"/>
                <a:ext cx="7423823" cy="3709525"/>
                <a:chOff x="-725762" y="3518064"/>
                <a:chExt cx="7423823" cy="3709525"/>
              </a:xfrm>
            </p:grpSpPr>
            <p:graphicFrame>
              <p:nvGraphicFramePr>
                <p:cNvPr id="29" name="Diagram 7">
                  <a:extLst>
                    <a:ext uri="{FF2B5EF4-FFF2-40B4-BE49-F238E27FC236}">
                      <a16:creationId xmlns:a16="http://schemas.microsoft.com/office/drawing/2014/main" id="{8E1293F2-FC5A-FDAC-F2E3-5798954BD574}"/>
                    </a:ext>
                  </a:extLst>
                </p:cNvPr>
                <p:cNvGraphicFramePr/>
                <p:nvPr/>
              </p:nvGraphicFramePr>
              <p:xfrm>
                <a:off x="-142477" y="3518064"/>
                <a:ext cx="6840538" cy="14799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58" name="Straight Connector 9">
                  <a:extLst>
                    <a:ext uri="{FF2B5EF4-FFF2-40B4-BE49-F238E27FC236}">
                      <a16:creationId xmlns:a16="http://schemas.microsoft.com/office/drawing/2014/main" id="{AB1E2873-CEF6-026B-7C01-1F803B4CDEC4}"/>
                    </a:ext>
                  </a:extLst>
                </p:cNvPr>
                <p:cNvCxnSpPr>
                  <a:cxnSpLocks/>
                  <a:endCxn id="28" idx="3"/>
                </p:cNvCxnSpPr>
                <p:nvPr/>
              </p:nvCxnSpPr>
              <p:spPr>
                <a:xfrm flipV="1">
                  <a:off x="-167557" y="4551035"/>
                  <a:ext cx="491718" cy="510368"/>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29">
                  <a:extLst>
                    <a:ext uri="{FF2B5EF4-FFF2-40B4-BE49-F238E27FC236}">
                      <a16:creationId xmlns:a16="http://schemas.microsoft.com/office/drawing/2014/main" id="{D6DFC597-A589-4D8F-939E-2211217834E9}"/>
                    </a:ext>
                  </a:extLst>
                </p:cNvPr>
                <p:cNvGrpSpPr/>
                <p:nvPr/>
              </p:nvGrpSpPr>
              <p:grpSpPr>
                <a:xfrm>
                  <a:off x="315024" y="4474938"/>
                  <a:ext cx="668519" cy="1219611"/>
                  <a:chOff x="1621803" y="3717031"/>
                  <a:chExt cx="891359" cy="1626145"/>
                </a:xfrm>
              </p:grpSpPr>
              <p:cxnSp>
                <p:nvCxnSpPr>
                  <p:cNvPr id="55" name="Straight Connector 30">
                    <a:extLst>
                      <a:ext uri="{FF2B5EF4-FFF2-40B4-BE49-F238E27FC236}">
                        <a16:creationId xmlns:a16="http://schemas.microsoft.com/office/drawing/2014/main" id="{33CD0A7E-A877-6825-2D07-CDD3FB9D1B68}"/>
                      </a:ext>
                    </a:extLst>
                  </p:cNvPr>
                  <p:cNvCxnSpPr>
                    <a:stCxn id="56" idx="5"/>
                    <a:endCxn id="57" idx="0"/>
                  </p:cNvCxnSpPr>
                  <p:nvPr/>
                </p:nvCxnSpPr>
                <p:spPr>
                  <a:xfrm>
                    <a:off x="1819723" y="3818495"/>
                    <a:ext cx="247760" cy="633321"/>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6" name="Oval 31">
                    <a:extLst>
                      <a:ext uri="{FF2B5EF4-FFF2-40B4-BE49-F238E27FC236}">
                        <a16:creationId xmlns:a16="http://schemas.microsoft.com/office/drawing/2014/main" id="{FCDCDF2F-8335-FFB6-626C-EF470429A911}"/>
                      </a:ext>
                    </a:extLst>
                  </p:cNvPr>
                  <p:cNvSpPr/>
                  <p:nvPr/>
                </p:nvSpPr>
                <p:spPr>
                  <a:xfrm>
                    <a:off x="1718259" y="3717031"/>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7" name="Oval 32">
                    <a:extLst>
                      <a:ext uri="{FF2B5EF4-FFF2-40B4-BE49-F238E27FC236}">
                        <a16:creationId xmlns:a16="http://schemas.microsoft.com/office/drawing/2014/main" id="{45811733-9209-AA87-42DE-E3744649B120}"/>
                      </a:ext>
                    </a:extLst>
                  </p:cNvPr>
                  <p:cNvSpPr/>
                  <p:nvPr/>
                </p:nvSpPr>
                <p:spPr>
                  <a:xfrm>
                    <a:off x="1621803" y="4451816"/>
                    <a:ext cx="891359" cy="89136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297FB8"/>
                      </a:solidFill>
                      <a:latin typeface="FontAwesome" pitchFamily="2" charset="0"/>
                    </a:endParaRPr>
                  </a:p>
                </p:txBody>
              </p:sp>
            </p:grpSp>
            <p:grpSp>
              <p:nvGrpSpPr>
                <p:cNvPr id="33" name="Group 37">
                  <a:extLst>
                    <a:ext uri="{FF2B5EF4-FFF2-40B4-BE49-F238E27FC236}">
                      <a16:creationId xmlns:a16="http://schemas.microsoft.com/office/drawing/2014/main" id="{40A8411F-20EE-35A5-6BC8-96927DD6EB1B}"/>
                    </a:ext>
                  </a:extLst>
                </p:cNvPr>
                <p:cNvGrpSpPr/>
                <p:nvPr/>
              </p:nvGrpSpPr>
              <p:grpSpPr>
                <a:xfrm>
                  <a:off x="5242415" y="4477916"/>
                  <a:ext cx="956817" cy="1065438"/>
                  <a:chOff x="573926" y="3690792"/>
                  <a:chExt cx="1393204" cy="1420583"/>
                </a:xfrm>
              </p:grpSpPr>
              <p:cxnSp>
                <p:nvCxnSpPr>
                  <p:cNvPr id="52" name="Straight Connector 38">
                    <a:extLst>
                      <a:ext uri="{FF2B5EF4-FFF2-40B4-BE49-F238E27FC236}">
                        <a16:creationId xmlns:a16="http://schemas.microsoft.com/office/drawing/2014/main" id="{9413C8FF-03DE-A0C1-181A-E45BCF8AEDBC}"/>
                      </a:ext>
                    </a:extLst>
                  </p:cNvPr>
                  <p:cNvCxnSpPr/>
                  <p:nvPr/>
                </p:nvCxnSpPr>
                <p:spPr>
                  <a:xfrm>
                    <a:off x="1270528" y="3788285"/>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3" name="Oval 39">
                    <a:extLst>
                      <a:ext uri="{FF2B5EF4-FFF2-40B4-BE49-F238E27FC236}">
                        <a16:creationId xmlns:a16="http://schemas.microsoft.com/office/drawing/2014/main" id="{31343363-AD76-F0F6-DD1E-702727B6353E}"/>
                      </a:ext>
                    </a:extLst>
                  </p:cNvPr>
                  <p:cNvSpPr/>
                  <p:nvPr/>
                </p:nvSpPr>
                <p:spPr>
                  <a:xfrm>
                    <a:off x="1225106" y="3690792"/>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4" name="Oval 40">
                    <a:extLst>
                      <a:ext uri="{FF2B5EF4-FFF2-40B4-BE49-F238E27FC236}">
                        <a16:creationId xmlns:a16="http://schemas.microsoft.com/office/drawing/2014/main" id="{96407674-9DF9-0815-1168-C6C65CF944F3}"/>
                      </a:ext>
                    </a:extLst>
                  </p:cNvPr>
                  <p:cNvSpPr/>
                  <p:nvPr/>
                </p:nvSpPr>
                <p:spPr>
                  <a:xfrm>
                    <a:off x="573926" y="4319286"/>
                    <a:ext cx="1393204" cy="792089"/>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E84C3D"/>
                      </a:solidFill>
                      <a:latin typeface="FontAwesome" pitchFamily="2" charset="0"/>
                    </a:endParaRPr>
                  </a:p>
                </p:txBody>
              </p:sp>
            </p:grpSp>
            <p:grpSp>
              <p:nvGrpSpPr>
                <p:cNvPr id="34" name="Group 41">
                  <a:extLst>
                    <a:ext uri="{FF2B5EF4-FFF2-40B4-BE49-F238E27FC236}">
                      <a16:creationId xmlns:a16="http://schemas.microsoft.com/office/drawing/2014/main" id="{4B23D5FF-7025-A94F-1835-0E2ECCDA6C2A}"/>
                    </a:ext>
                  </a:extLst>
                </p:cNvPr>
                <p:cNvGrpSpPr/>
                <p:nvPr/>
              </p:nvGrpSpPr>
              <p:grpSpPr>
                <a:xfrm>
                  <a:off x="2573639" y="4430360"/>
                  <a:ext cx="594065" cy="1022730"/>
                  <a:chOff x="1818289" y="5577658"/>
                  <a:chExt cx="792088" cy="1363640"/>
                </a:xfrm>
              </p:grpSpPr>
              <p:cxnSp>
                <p:nvCxnSpPr>
                  <p:cNvPr id="49" name="Straight Connector 42">
                    <a:extLst>
                      <a:ext uri="{FF2B5EF4-FFF2-40B4-BE49-F238E27FC236}">
                        <a16:creationId xmlns:a16="http://schemas.microsoft.com/office/drawing/2014/main" id="{6D3E4693-695E-884B-76B0-3FACD8686514}"/>
                      </a:ext>
                    </a:extLst>
                  </p:cNvPr>
                  <p:cNvCxnSpPr/>
                  <p:nvPr/>
                </p:nvCxnSpPr>
                <p:spPr>
                  <a:xfrm>
                    <a:off x="2214334" y="5577658"/>
                    <a:ext cx="0" cy="72008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0" name="Oval 43">
                    <a:extLst>
                      <a:ext uri="{FF2B5EF4-FFF2-40B4-BE49-F238E27FC236}">
                        <a16:creationId xmlns:a16="http://schemas.microsoft.com/office/drawing/2014/main" id="{D447E3DC-C672-39E4-850F-2513BC269D0D}"/>
                      </a:ext>
                    </a:extLst>
                  </p:cNvPr>
                  <p:cNvSpPr/>
                  <p:nvPr/>
                </p:nvSpPr>
                <p:spPr>
                  <a:xfrm>
                    <a:off x="2155470" y="5577658"/>
                    <a:ext cx="118872" cy="118872"/>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sp>
                <p:nvSpPr>
                  <p:cNvPr id="51" name="Oval 44">
                    <a:extLst>
                      <a:ext uri="{FF2B5EF4-FFF2-40B4-BE49-F238E27FC236}">
                        <a16:creationId xmlns:a16="http://schemas.microsoft.com/office/drawing/2014/main" id="{1B337457-1479-2271-774C-2F7EF8998CD8}"/>
                      </a:ext>
                    </a:extLst>
                  </p:cNvPr>
                  <p:cNvSpPr/>
                  <p:nvPr/>
                </p:nvSpPr>
                <p:spPr>
                  <a:xfrm>
                    <a:off x="1818289" y="6149210"/>
                    <a:ext cx="792088" cy="792088"/>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2250" dirty="0">
                      <a:solidFill>
                        <a:srgbClr val="F39C11"/>
                      </a:solidFill>
                      <a:latin typeface="FontAwesome" pitchFamily="2" charset="0"/>
                    </a:endParaRPr>
                  </a:p>
                </p:txBody>
              </p:sp>
            </p:grpSp>
            <p:sp>
              <p:nvSpPr>
                <p:cNvPr id="35" name="TextBox 45">
                  <a:extLst>
                    <a:ext uri="{FF2B5EF4-FFF2-40B4-BE49-F238E27FC236}">
                      <a16:creationId xmlns:a16="http://schemas.microsoft.com/office/drawing/2014/main" id="{266F8A1A-82EB-257F-2F2D-144A9B569893}"/>
                    </a:ext>
                  </a:extLst>
                </p:cNvPr>
                <p:cNvSpPr txBox="1"/>
                <p:nvPr/>
              </p:nvSpPr>
              <p:spPr>
                <a:xfrm>
                  <a:off x="-725762" y="5648817"/>
                  <a:ext cx="1407287" cy="275578"/>
                </a:xfrm>
                <a:prstGeom prst="rect">
                  <a:avLst/>
                </a:prstGeom>
                <a:noFill/>
              </p:spPr>
              <p:txBody>
                <a:bodyPr wrap="square" rtlCol="0">
                  <a:spAutoFit/>
                </a:bodyPr>
                <a:lstStyle/>
                <a:p>
                  <a:r>
                    <a:rPr lang="fr-FR" sz="1200" b="1" dirty="0" err="1">
                      <a:solidFill>
                        <a:srgbClr val="002060"/>
                      </a:solidFill>
                      <a:latin typeface="ITCAvantGardeStd-Md"/>
                      <a:ea typeface="Open Sans" panose="020B0606030504020204" pitchFamily="34" charset="0"/>
                      <a:cs typeface="Open Sans" panose="020B0606030504020204" pitchFamily="34" charset="0"/>
                    </a:rPr>
                    <a:t>Farm</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diagnostic</a:t>
                  </a:r>
                </a:p>
              </p:txBody>
            </p:sp>
            <p:grpSp>
              <p:nvGrpSpPr>
                <p:cNvPr id="36" name="Group 48">
                  <a:extLst>
                    <a:ext uri="{FF2B5EF4-FFF2-40B4-BE49-F238E27FC236}">
                      <a16:creationId xmlns:a16="http://schemas.microsoft.com/office/drawing/2014/main" id="{E8C3534D-420B-3380-BB08-C4E78F4BFF3C}"/>
                    </a:ext>
                  </a:extLst>
                </p:cNvPr>
                <p:cNvGrpSpPr/>
                <p:nvPr/>
              </p:nvGrpSpPr>
              <p:grpSpPr>
                <a:xfrm>
                  <a:off x="2380562" y="5479518"/>
                  <a:ext cx="1884200" cy="698166"/>
                  <a:chOff x="-240194" y="9672505"/>
                  <a:chExt cx="1868314" cy="1222751"/>
                </a:xfrm>
              </p:grpSpPr>
              <p:sp>
                <p:nvSpPr>
                  <p:cNvPr id="47" name="TextBox 49">
                    <a:extLst>
                      <a:ext uri="{FF2B5EF4-FFF2-40B4-BE49-F238E27FC236}">
                        <a16:creationId xmlns:a16="http://schemas.microsoft.com/office/drawing/2014/main" id="{F6ABF7B2-D174-BC9B-CB0B-B4EFE5D75209}"/>
                      </a:ext>
                    </a:extLst>
                  </p:cNvPr>
                  <p:cNvSpPr txBox="1"/>
                  <p:nvPr/>
                </p:nvSpPr>
                <p:spPr>
                  <a:xfrm>
                    <a:off x="-210718" y="9672505"/>
                    <a:ext cx="955410" cy="482641"/>
                  </a:xfrm>
                  <a:prstGeom prst="rect">
                    <a:avLst/>
                  </a:prstGeom>
                  <a:noFill/>
                </p:spPr>
                <p:txBody>
                  <a:bodyPr wrap="none" rtlCol="0">
                    <a:spAutoFit/>
                  </a:bodyPr>
                  <a:lstStyle/>
                  <a:p>
                    <a:r>
                      <a:rPr lang="fr-FR" sz="1200" b="1" dirty="0" err="1">
                        <a:solidFill>
                          <a:srgbClr val="002060"/>
                        </a:solidFill>
                        <a:latin typeface="ITCAvantGardeStd-Md"/>
                        <a:ea typeface="Open Sans" panose="020B0606030504020204" pitchFamily="34" charset="0"/>
                        <a:cs typeface="Open Sans" panose="020B0606030504020204" pitchFamily="34" charset="0"/>
                      </a:rPr>
                      <a:t>Midterm</a:t>
                    </a:r>
                    <a:r>
                      <a:rPr lang="fr-FR" sz="1200" b="1" dirty="0">
                        <a:solidFill>
                          <a:srgbClr val="002060"/>
                        </a:solidFill>
                        <a:latin typeface="ITCAvantGardeStd-Md"/>
                        <a:ea typeface="Open Sans" panose="020B0606030504020204" pitchFamily="34" charset="0"/>
                        <a:cs typeface="Open Sans" panose="020B0606030504020204" pitchFamily="34" charset="0"/>
                      </a:rPr>
                      <a:t> control</a:t>
                    </a:r>
                  </a:p>
                </p:txBody>
              </p:sp>
              <p:sp>
                <p:nvSpPr>
                  <p:cNvPr id="48" name="TextBox 50">
                    <a:extLst>
                      <a:ext uri="{FF2B5EF4-FFF2-40B4-BE49-F238E27FC236}">
                        <a16:creationId xmlns:a16="http://schemas.microsoft.com/office/drawing/2014/main" id="{4A48B8EA-9B9C-1EBC-D593-F2992E072B79}"/>
                      </a:ext>
                    </a:extLst>
                  </p:cNvPr>
                  <p:cNvSpPr txBox="1"/>
                  <p:nvPr/>
                </p:nvSpPr>
                <p:spPr>
                  <a:xfrm>
                    <a:off x="-240194" y="10090855"/>
                    <a:ext cx="1868314" cy="804401"/>
                  </a:xfrm>
                  <a:prstGeom prst="rect">
                    <a:avLst/>
                  </a:prstGeom>
                  <a:noFill/>
                </p:spPr>
                <p:txBody>
                  <a:bodyPr wrap="square" rtlCol="0">
                    <a:spAutoFit/>
                  </a:bodyPr>
                  <a:lstStyle/>
                  <a:p>
                    <a:pPr algn="just"/>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practices put in place</a:t>
                    </a:r>
                  </a:p>
                </p:txBody>
              </p:sp>
            </p:grpSp>
            <p:grpSp>
              <p:nvGrpSpPr>
                <p:cNvPr id="37" name="Group 51">
                  <a:extLst>
                    <a:ext uri="{FF2B5EF4-FFF2-40B4-BE49-F238E27FC236}">
                      <a16:creationId xmlns:a16="http://schemas.microsoft.com/office/drawing/2014/main" id="{59B4C217-628B-B847-BC8B-8C7E0970138C}"/>
                    </a:ext>
                  </a:extLst>
                </p:cNvPr>
                <p:cNvGrpSpPr/>
                <p:nvPr/>
              </p:nvGrpSpPr>
              <p:grpSpPr>
                <a:xfrm>
                  <a:off x="5090048" y="5553430"/>
                  <a:ext cx="1511942" cy="1443772"/>
                  <a:chOff x="1895935" y="6001528"/>
                  <a:chExt cx="2015921" cy="1925027"/>
                </a:xfrm>
              </p:grpSpPr>
              <p:sp>
                <p:nvSpPr>
                  <p:cNvPr id="45" name="TextBox 52">
                    <a:extLst>
                      <a:ext uri="{FF2B5EF4-FFF2-40B4-BE49-F238E27FC236}">
                        <a16:creationId xmlns:a16="http://schemas.microsoft.com/office/drawing/2014/main" id="{D56FFB7F-ACBE-9C8C-1E63-82B927243133}"/>
                      </a:ext>
                    </a:extLst>
                  </p:cNvPr>
                  <p:cNvSpPr txBox="1"/>
                  <p:nvPr/>
                </p:nvSpPr>
                <p:spPr>
                  <a:xfrm>
                    <a:off x="1997253" y="6001528"/>
                    <a:ext cx="1220934" cy="367437"/>
                  </a:xfrm>
                  <a:prstGeom prst="rect">
                    <a:avLst/>
                  </a:prstGeom>
                  <a:noFill/>
                </p:spPr>
                <p:txBody>
                  <a:bodyPr wrap="none" rtlCol="0">
                    <a:spAutoFit/>
                  </a:bodyPr>
                  <a:lstStyle/>
                  <a:p>
                    <a:pPr algn="r"/>
                    <a:r>
                      <a:rPr lang="fr-FR" sz="1200" b="1" dirty="0">
                        <a:solidFill>
                          <a:srgbClr val="002060"/>
                        </a:solidFill>
                        <a:latin typeface="ITCAvantGardeStd-Md"/>
                        <a:ea typeface="Open Sans" panose="020B0606030504020204" pitchFamily="34" charset="0"/>
                        <a:cs typeface="Open Sans" panose="020B0606030504020204" pitchFamily="34" charset="0"/>
                      </a:rPr>
                      <a:t>Final diagnostic</a:t>
                    </a:r>
                  </a:p>
                </p:txBody>
              </p:sp>
              <p:sp>
                <p:nvSpPr>
                  <p:cNvPr id="46" name="TextBox 53">
                    <a:extLst>
                      <a:ext uri="{FF2B5EF4-FFF2-40B4-BE49-F238E27FC236}">
                        <a16:creationId xmlns:a16="http://schemas.microsoft.com/office/drawing/2014/main" id="{8F9CBE19-C7BD-60F9-3AC9-36E743C8886C}"/>
                      </a:ext>
                    </a:extLst>
                  </p:cNvPr>
                  <p:cNvSpPr txBox="1"/>
                  <p:nvPr/>
                </p:nvSpPr>
                <p:spPr>
                  <a:xfrm>
                    <a:off x="1895935" y="6334327"/>
                    <a:ext cx="2015921" cy="1592228"/>
                  </a:xfrm>
                  <a:prstGeom prst="rect">
                    <a:avLst/>
                  </a:prstGeom>
                  <a:noFill/>
                </p:spPr>
                <p:txBody>
                  <a:bodyPr wrap="square" rtlCol="0">
                    <a:spAutoFit/>
                  </a:bodyPr>
                  <a:lstStyle/>
                  <a:p>
                    <a:pPr algn="just"/>
                    <a:r>
                      <a:rPr lang="fr-FR" sz="1200" dirty="0">
                        <a:solidFill>
                          <a:srgbClr val="7E8C8D"/>
                        </a:solidFill>
                        <a:latin typeface="ITCAvantGardeStd-Md"/>
                        <a:ea typeface="Open Sans" panose="020B0606030504020204" pitchFamily="34" charset="0"/>
                        <a:cs typeface="Open Sans" panose="020B0606030504020204" pitchFamily="34" charset="0"/>
                      </a:rPr>
                      <a:t>Carbon audit and </a:t>
                    </a:r>
                    <a:r>
                      <a:rPr lang="fr-FR" sz="1200" dirty="0" err="1">
                        <a:solidFill>
                          <a:srgbClr val="7E8C8D"/>
                        </a:solidFill>
                        <a:latin typeface="ITCAvantGardeStd-Md"/>
                        <a:ea typeface="Open Sans" panose="020B0606030504020204" pitchFamily="34" charset="0"/>
                        <a:cs typeface="Open Sans" panose="020B0606030504020204" pitchFamily="34" charset="0"/>
                      </a:rPr>
                      <a:t>assessment</a:t>
                    </a:r>
                    <a:r>
                      <a:rPr lang="fr-FR" sz="1200" dirty="0">
                        <a:solidFill>
                          <a:srgbClr val="7E8C8D"/>
                        </a:solidFill>
                        <a:latin typeface="ITCAvantGardeStd-Md"/>
                        <a:ea typeface="Open Sans" panose="020B0606030504020204" pitchFamily="34" charset="0"/>
                        <a:cs typeface="Open Sans" panose="020B0606030504020204" pitchFamily="34" charset="0"/>
                      </a:rPr>
                      <a:t> of the </a:t>
                    </a:r>
                    <a:r>
                      <a:rPr lang="fr-FR" sz="1200" dirty="0" err="1">
                        <a:solidFill>
                          <a:srgbClr val="7E8C8D"/>
                        </a:solidFill>
                        <a:latin typeface="ITCAvantGardeStd-Md"/>
                        <a:ea typeface="Open Sans" panose="020B0606030504020204" pitchFamily="34" charset="0"/>
                        <a:cs typeface="Open Sans" panose="020B0606030504020204" pitchFamily="34" charset="0"/>
                      </a:rPr>
                      <a:t>implementation</a:t>
                    </a:r>
                    <a:r>
                      <a:rPr lang="fr-FR" sz="1200" dirty="0">
                        <a:solidFill>
                          <a:srgbClr val="7E8C8D"/>
                        </a:solidFill>
                        <a:latin typeface="ITCAvantGardeStd-Md"/>
                        <a:ea typeface="Open Sans" panose="020B0606030504020204" pitchFamily="34" charset="0"/>
                        <a:cs typeface="Open Sans" panose="020B0606030504020204" pitchFamily="34" charset="0"/>
                      </a:rPr>
                      <a:t> of practices, </a:t>
                    </a:r>
                    <a:r>
                      <a:rPr lang="fr-FR" sz="1200" dirty="0" err="1">
                        <a:solidFill>
                          <a:srgbClr val="7E8C8D"/>
                        </a:solidFill>
                        <a:latin typeface="ITCAvantGardeStd-Md"/>
                        <a:ea typeface="Open Sans" panose="020B0606030504020204" pitchFamily="34" charset="0"/>
                        <a:cs typeface="Open Sans" panose="020B0606030504020204" pitchFamily="34" charset="0"/>
                      </a:rPr>
                      <a:t>calculation</a:t>
                    </a:r>
                    <a:r>
                      <a:rPr lang="fr-FR" sz="1200" dirty="0">
                        <a:solidFill>
                          <a:srgbClr val="7E8C8D"/>
                        </a:solidFill>
                        <a:latin typeface="ITCAvantGardeStd-Md"/>
                        <a:ea typeface="Open Sans" panose="020B0606030504020204" pitchFamily="34" charset="0"/>
                        <a:cs typeface="Open Sans" panose="020B0606030504020204" pitchFamily="34" charset="0"/>
                      </a:rPr>
                      <a:t> of the </a:t>
                    </a:r>
                    <a:r>
                      <a:rPr lang="fr-FR" sz="1200" dirty="0" err="1">
                        <a:solidFill>
                          <a:srgbClr val="7E8C8D"/>
                        </a:solidFill>
                        <a:latin typeface="ITCAvantGardeStd-Md"/>
                        <a:ea typeface="Open Sans" panose="020B0606030504020204" pitchFamily="34" charset="0"/>
                        <a:cs typeface="Open Sans" panose="020B0606030504020204" pitchFamily="34" charset="0"/>
                      </a:rPr>
                      <a:t>carbon</a:t>
                    </a:r>
                    <a:r>
                      <a:rPr lang="fr-FR" sz="1200" dirty="0">
                        <a:solidFill>
                          <a:srgbClr val="7E8C8D"/>
                        </a:solidFill>
                        <a:latin typeface="ITCAvantGardeStd-Md"/>
                        <a:ea typeface="Open Sans" panose="020B0606030504020204" pitchFamily="34" charset="0"/>
                        <a:cs typeface="Open Sans" panose="020B0606030504020204" pitchFamily="34" charset="0"/>
                      </a:rPr>
                      <a:t> gains </a:t>
                    </a:r>
                    <a:r>
                      <a:rPr lang="fr-FR" sz="1200" dirty="0" err="1">
                        <a:solidFill>
                          <a:srgbClr val="7E8C8D"/>
                        </a:solidFill>
                        <a:latin typeface="ITCAvantGardeStd-Md"/>
                        <a:ea typeface="Open Sans" panose="020B0606030504020204" pitchFamily="34" charset="0"/>
                        <a:cs typeface="Open Sans" panose="020B0606030504020204" pitchFamily="34" charset="0"/>
                      </a:rPr>
                      <a:t>compared</a:t>
                    </a:r>
                    <a:r>
                      <a:rPr lang="fr-FR" sz="1200" dirty="0">
                        <a:solidFill>
                          <a:srgbClr val="7E8C8D"/>
                        </a:solidFill>
                        <a:latin typeface="ITCAvantGardeStd-Md"/>
                        <a:ea typeface="Open Sans" panose="020B0606030504020204" pitchFamily="34" charset="0"/>
                        <a:cs typeface="Open Sans" panose="020B0606030504020204" pitchFamily="34" charset="0"/>
                      </a:rPr>
                      <a:t> to </a:t>
                    </a:r>
                    <a:r>
                      <a:rPr lang="fr-FR" sz="1200" dirty="0" err="1">
                        <a:solidFill>
                          <a:srgbClr val="7E8C8D"/>
                        </a:solidFill>
                        <a:latin typeface="ITCAvantGardeStd-Md"/>
                        <a:ea typeface="Open Sans" panose="020B0606030504020204" pitchFamily="34" charset="0"/>
                        <a:cs typeface="Open Sans" panose="020B0606030504020204" pitchFamily="34" charset="0"/>
                      </a:rPr>
                      <a:t>year</a:t>
                    </a:r>
                    <a:r>
                      <a:rPr lang="fr-FR" sz="1200" dirty="0">
                        <a:solidFill>
                          <a:srgbClr val="7E8C8D"/>
                        </a:solidFill>
                        <a:latin typeface="ITCAvantGardeStd-Md"/>
                        <a:ea typeface="Open Sans" panose="020B0606030504020204" pitchFamily="34" charset="0"/>
                        <a:cs typeface="Open Sans" panose="020B0606030504020204" pitchFamily="34" charset="0"/>
                      </a:rPr>
                      <a:t> 1</a:t>
                    </a:r>
                  </a:p>
                </p:txBody>
              </p:sp>
            </p:grpSp>
            <p:pic>
              <p:nvPicPr>
                <p:cNvPr id="39" name="Image 38">
                  <a:extLst>
                    <a:ext uri="{FF2B5EF4-FFF2-40B4-BE49-F238E27FC236}">
                      <a16:creationId xmlns:a16="http://schemas.microsoft.com/office/drawing/2014/main" id="{11991E17-6C03-EB7D-3405-6E79AE7D8D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7807" y="5077223"/>
                  <a:ext cx="532270" cy="532270"/>
                </a:xfrm>
                <a:prstGeom prst="rect">
                  <a:avLst/>
                </a:prstGeom>
              </p:spPr>
            </p:pic>
            <p:grpSp>
              <p:nvGrpSpPr>
                <p:cNvPr id="40" name="Group 48">
                  <a:extLst>
                    <a:ext uri="{FF2B5EF4-FFF2-40B4-BE49-F238E27FC236}">
                      <a16:creationId xmlns:a16="http://schemas.microsoft.com/office/drawing/2014/main" id="{5A063211-E761-A09D-336A-89F05CBBBE99}"/>
                    </a:ext>
                  </a:extLst>
                </p:cNvPr>
                <p:cNvGrpSpPr/>
                <p:nvPr/>
              </p:nvGrpSpPr>
              <p:grpSpPr>
                <a:xfrm>
                  <a:off x="565256" y="5653388"/>
                  <a:ext cx="1157453" cy="1574201"/>
                  <a:chOff x="840961" y="6583432"/>
                  <a:chExt cx="1147694" cy="2757020"/>
                </a:xfrm>
              </p:grpSpPr>
              <p:sp>
                <p:nvSpPr>
                  <p:cNvPr id="43" name="TextBox 49">
                    <a:extLst>
                      <a:ext uri="{FF2B5EF4-FFF2-40B4-BE49-F238E27FC236}">
                        <a16:creationId xmlns:a16="http://schemas.microsoft.com/office/drawing/2014/main" id="{1CC12683-4DC8-934E-E817-67DCB35D80DC}"/>
                      </a:ext>
                    </a:extLst>
                  </p:cNvPr>
                  <p:cNvSpPr txBox="1"/>
                  <p:nvPr/>
                </p:nvSpPr>
                <p:spPr>
                  <a:xfrm>
                    <a:off x="840961" y="6583432"/>
                    <a:ext cx="1147694" cy="1126163"/>
                  </a:xfrm>
                  <a:prstGeom prst="rect">
                    <a:avLst/>
                  </a:prstGeom>
                  <a:noFill/>
                </p:spPr>
                <p:txBody>
                  <a:bodyPr wrap="square" rtlCol="0">
                    <a:spAutoFit/>
                  </a:bodyPr>
                  <a:lstStyle/>
                  <a:p>
                    <a:r>
                      <a:rPr lang="fr-FR" sz="1200" b="1" dirty="0">
                        <a:solidFill>
                          <a:srgbClr val="002060"/>
                        </a:solidFill>
                        <a:latin typeface="ITCAvantGardeStd-Md"/>
                        <a:ea typeface="Open Sans" panose="020B0606030504020204" pitchFamily="34" charset="0"/>
                        <a:cs typeface="Open Sans" panose="020B0606030504020204" pitchFamily="34" charset="0"/>
                      </a:rPr>
                      <a:t>Carbon plan and</a:t>
                    </a:r>
                  </a:p>
                  <a:p>
                    <a:r>
                      <a:rPr lang="fr-FR" sz="1200" b="1" dirty="0">
                        <a:solidFill>
                          <a:srgbClr val="002060"/>
                        </a:solidFill>
                        <a:latin typeface="ITCAvantGardeStd-Md"/>
                        <a:ea typeface="Open Sans" panose="020B0606030504020204" pitchFamily="34" charset="0"/>
                        <a:cs typeface="Open Sans" panose="020B0606030504020204" pitchFamily="34" charset="0"/>
                      </a:rPr>
                      <a:t>simulation to </a:t>
                    </a:r>
                    <a:r>
                      <a:rPr lang="fr-FR" sz="1200" b="1" dirty="0" err="1">
                        <a:solidFill>
                          <a:srgbClr val="002060"/>
                        </a:solidFill>
                        <a:latin typeface="ITCAvantGardeStd-Md"/>
                        <a:ea typeface="Open Sans" panose="020B0606030504020204" pitchFamily="34" charset="0"/>
                        <a:cs typeface="Open Sans" panose="020B0606030504020204" pitchFamily="34" charset="0"/>
                      </a:rPr>
                      <a:t>assess</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gain</a:t>
                    </a:r>
                  </a:p>
                </p:txBody>
              </p:sp>
              <p:sp>
                <p:nvSpPr>
                  <p:cNvPr id="44" name="TextBox 50">
                    <a:extLst>
                      <a:ext uri="{FF2B5EF4-FFF2-40B4-BE49-F238E27FC236}">
                        <a16:creationId xmlns:a16="http://schemas.microsoft.com/office/drawing/2014/main" id="{9DC19D8E-E2E7-6043-6DB4-F7BA978D00CF}"/>
                      </a:ext>
                    </a:extLst>
                  </p:cNvPr>
                  <p:cNvSpPr txBox="1"/>
                  <p:nvPr/>
                </p:nvSpPr>
                <p:spPr>
                  <a:xfrm>
                    <a:off x="848448" y="7570768"/>
                    <a:ext cx="1092980" cy="1769684"/>
                  </a:xfrm>
                  <a:prstGeom prst="rect">
                    <a:avLst/>
                  </a:prstGeom>
                  <a:noFill/>
                </p:spPr>
                <p:txBody>
                  <a:bodyPr wrap="square" rtlCol="0">
                    <a:spAutoFit/>
                  </a:bodyPr>
                  <a:lstStyle/>
                  <a:p>
                    <a:r>
                      <a:rPr lang="fr-FR" sz="1200" dirty="0">
                        <a:solidFill>
                          <a:srgbClr val="7E8C8D"/>
                        </a:solidFill>
                        <a:latin typeface="ITCAvantGardeStd-Md"/>
                        <a:ea typeface="Open Sans" panose="020B0606030504020204" pitchFamily="34" charset="0"/>
                        <a:cs typeface="Open Sans" panose="020B0606030504020204" pitchFamily="34" charset="0"/>
                      </a:rPr>
                      <a:t>Building of an action plan, </a:t>
                    </a:r>
                    <a:r>
                      <a:rPr lang="fr-FR" sz="1200" dirty="0" err="1">
                        <a:solidFill>
                          <a:srgbClr val="7E8C8D"/>
                        </a:solidFill>
                        <a:latin typeface="ITCAvantGardeStd-Md"/>
                        <a:ea typeface="Open Sans" panose="020B0606030504020204" pitchFamily="34" charset="0"/>
                        <a:cs typeface="Open Sans" panose="020B0606030504020204" pitchFamily="34" charset="0"/>
                      </a:rPr>
                      <a:t>choice</a:t>
                    </a:r>
                    <a:r>
                      <a:rPr lang="fr-FR" sz="1200" dirty="0">
                        <a:solidFill>
                          <a:srgbClr val="7E8C8D"/>
                        </a:solidFill>
                        <a:latin typeface="ITCAvantGardeStd-Md"/>
                        <a:ea typeface="Open Sans" panose="020B0606030504020204" pitchFamily="34" charset="0"/>
                        <a:cs typeface="Open Sans" panose="020B0606030504020204" pitchFamily="34" charset="0"/>
                      </a:rPr>
                      <a:t> of practices, objectives and </a:t>
                    </a:r>
                    <a:r>
                      <a:rPr lang="fr-FR" sz="1200" dirty="0" err="1">
                        <a:solidFill>
                          <a:srgbClr val="7E8C8D"/>
                        </a:solidFill>
                        <a:latin typeface="ITCAvantGardeStd-Md"/>
                        <a:ea typeface="Open Sans" panose="020B0606030504020204" pitchFamily="34" charset="0"/>
                        <a:cs typeface="Open Sans" panose="020B0606030504020204" pitchFamily="34" charset="0"/>
                      </a:rPr>
                      <a:t>carbon</a:t>
                    </a:r>
                    <a:r>
                      <a:rPr lang="fr-FR" sz="1200" dirty="0">
                        <a:solidFill>
                          <a:srgbClr val="7E8C8D"/>
                        </a:solidFill>
                        <a:latin typeface="ITCAvantGardeStd-Md"/>
                        <a:ea typeface="Open Sans" panose="020B0606030504020204" pitchFamily="34" charset="0"/>
                        <a:cs typeface="Open Sans" panose="020B0606030504020204" pitchFamily="34" charset="0"/>
                      </a:rPr>
                      <a:t> gains</a:t>
                    </a:r>
                  </a:p>
                </p:txBody>
              </p:sp>
            </p:grpSp>
            <p:pic>
              <p:nvPicPr>
                <p:cNvPr id="41" name="Image 40">
                  <a:extLst>
                    <a:ext uri="{FF2B5EF4-FFF2-40B4-BE49-F238E27FC236}">
                      <a16:creationId xmlns:a16="http://schemas.microsoft.com/office/drawing/2014/main" id="{2CE74BD6-9E53-97ED-8327-21C07563E06F}"/>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038" y1="38571" x2="1038" y2="38571"/>
                              <a14:foregroundMark x1="27336" y1="30000" x2="27336" y2="30000"/>
                              <a14:foregroundMark x1="38408" y1="17143" x2="38408" y2="17143"/>
                              <a14:foregroundMark x1="50865" y1="25714" x2="50865" y2="25714"/>
                              <a14:foregroundMark x1="44637" y1="57143" x2="44637" y2="57143"/>
                              <a14:foregroundMark x1="59170" y1="40000" x2="59170" y2="40000"/>
                              <a14:foregroundMark x1="71626" y1="35714" x2="71626" y2="35714"/>
                              <a14:foregroundMark x1="86851" y1="44286" x2="86851" y2="44286"/>
                              <a14:foregroundMark x1="40138" y1="85714" x2="40138" y2="85714"/>
                              <a14:foregroundMark x1="20415" y1="38571" x2="20415" y2="38571"/>
                              <a14:foregroundMark x1="13495" y1="52857" x2="13495" y2="52857"/>
                              <a14:foregroundMark x1="34602" y1="35714" x2="34602" y2="35714"/>
                              <a14:foregroundMark x1="75779" y1="47143" x2="75779" y2="47143"/>
                              <a14:foregroundMark x1="93080" y1="58571" x2="93080" y2="58571"/>
                              <a14:foregroundMark x1="91349" y1="65714" x2="91349" y2="65714"/>
                              <a14:foregroundMark x1="3806" y1="18571" x2="3806" y2="18571"/>
                              <a14:foregroundMark x1="8997" y1="17143" x2="8997" y2="17143"/>
                            </a14:backgroundRemoval>
                          </a14:imgEffect>
                          <a14:imgEffect>
                            <a14:colorTemperature colorTemp="6400"/>
                          </a14:imgEffect>
                        </a14:imgLayer>
                      </a14:imgProps>
                    </a:ext>
                    <a:ext uri="{28A0092B-C50C-407E-A947-70E740481C1C}">
                      <a14:useLocalDpi xmlns:a14="http://schemas.microsoft.com/office/drawing/2010/main" val="0"/>
                    </a:ext>
                  </a:extLst>
                </a:blip>
                <a:stretch>
                  <a:fillRect/>
                </a:stretch>
              </p:blipFill>
              <p:spPr>
                <a:xfrm>
                  <a:off x="5268954" y="5162018"/>
                  <a:ext cx="868730" cy="196161"/>
                </a:xfrm>
                <a:prstGeom prst="rect">
                  <a:avLst/>
                </a:prstGeom>
                <a:effectLst>
                  <a:glow rad="127000">
                    <a:schemeClr val="bg1">
                      <a:alpha val="0"/>
                    </a:schemeClr>
                  </a:glow>
                  <a:reflection stA="0" endPos="65000" dist="50800" dir="5400000" sy="-100000" algn="bl" rotWithShape="0"/>
                </a:effectLst>
              </p:spPr>
            </p:pic>
            <p:pic>
              <p:nvPicPr>
                <p:cNvPr id="42" name="Image 41">
                  <a:extLst>
                    <a:ext uri="{FF2B5EF4-FFF2-40B4-BE49-F238E27FC236}">
                      <a16:creationId xmlns:a16="http://schemas.microsoft.com/office/drawing/2014/main" id="{E9F5C830-15DC-D804-BD3C-84671534065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4673" y="4921054"/>
                  <a:ext cx="432000" cy="432000"/>
                </a:xfrm>
                <a:prstGeom prst="rect">
                  <a:avLst/>
                </a:prstGeom>
              </p:spPr>
            </p:pic>
          </p:grpSp>
          <p:sp>
            <p:nvSpPr>
              <p:cNvPr id="28" name="Oval 31">
                <a:extLst>
                  <a:ext uri="{FF2B5EF4-FFF2-40B4-BE49-F238E27FC236}">
                    <a16:creationId xmlns:a16="http://schemas.microsoft.com/office/drawing/2014/main" id="{27012A87-50E5-11B8-67EB-C5D691FC5B2D}"/>
                  </a:ext>
                </a:extLst>
              </p:cNvPr>
              <p:cNvSpPr/>
              <p:nvPr/>
            </p:nvSpPr>
            <p:spPr>
              <a:xfrm>
                <a:off x="311104" y="3905581"/>
                <a:ext cx="89154" cy="89154"/>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fr-FR" sz="1013" dirty="0"/>
              </a:p>
            </p:txBody>
          </p:sp>
        </p:grpSp>
        <p:sp>
          <p:nvSpPr>
            <p:cNvPr id="16" name="ZoneTexte 15">
              <a:extLst>
                <a:ext uri="{FF2B5EF4-FFF2-40B4-BE49-F238E27FC236}">
                  <a16:creationId xmlns:a16="http://schemas.microsoft.com/office/drawing/2014/main" id="{7F8FF1D5-9DBA-DDF5-6267-3B36CCF9AD72}"/>
                </a:ext>
              </a:extLst>
            </p:cNvPr>
            <p:cNvSpPr txBox="1"/>
            <p:nvPr/>
          </p:nvSpPr>
          <p:spPr>
            <a:xfrm>
              <a:off x="3649780" y="1881533"/>
              <a:ext cx="5599482" cy="369332"/>
            </a:xfrm>
            <a:prstGeom prst="rect">
              <a:avLst/>
            </a:prstGeom>
            <a:noFill/>
          </p:spPr>
          <p:txBody>
            <a:bodyPr wrap="none" rtlCol="0">
              <a:spAutoFit/>
            </a:bodyPr>
            <a:lstStyle/>
            <a:p>
              <a:r>
                <a:rPr lang="fr-FR" b="1" dirty="0"/>
                <a:t>Maximum duration: 5 </a:t>
              </a:r>
              <a:r>
                <a:rPr lang="fr-FR" b="1" dirty="0" err="1"/>
                <a:t>years</a:t>
              </a:r>
              <a:r>
                <a:rPr lang="fr-FR" b="1" dirty="0"/>
                <a:t>, revolving </a:t>
              </a:r>
              <a:r>
                <a:rPr lang="fr-FR" b="1" dirty="0" err="1"/>
                <a:t>project</a:t>
              </a:r>
              <a:r>
                <a:rPr lang="fr-FR" b="1" dirty="0"/>
                <a:t> for 5 </a:t>
              </a:r>
              <a:r>
                <a:rPr lang="fr-FR" b="1" dirty="0" err="1"/>
                <a:t>years</a:t>
              </a:r>
              <a:endParaRPr lang="fr-FR" b="1" dirty="0"/>
            </a:p>
          </p:txBody>
        </p:sp>
        <p:sp>
          <p:nvSpPr>
            <p:cNvPr id="18" name="Ellipse 17">
              <a:extLst>
                <a:ext uri="{FF2B5EF4-FFF2-40B4-BE49-F238E27FC236}">
                  <a16:creationId xmlns:a16="http://schemas.microsoft.com/office/drawing/2014/main" id="{631FDFFA-97AE-E2E7-9DE9-7E6DC88D85BB}"/>
                </a:ext>
              </a:extLst>
            </p:cNvPr>
            <p:cNvSpPr/>
            <p:nvPr/>
          </p:nvSpPr>
          <p:spPr>
            <a:xfrm>
              <a:off x="8826493" y="3386417"/>
              <a:ext cx="92301" cy="8892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9" name="Straight Connector 38">
              <a:extLst>
                <a:ext uri="{FF2B5EF4-FFF2-40B4-BE49-F238E27FC236}">
                  <a16:creationId xmlns:a16="http://schemas.microsoft.com/office/drawing/2014/main" id="{C215C0C9-ABD3-4143-7D14-B9EBE60F0667}"/>
                </a:ext>
              </a:extLst>
            </p:cNvPr>
            <p:cNvCxnSpPr>
              <a:cxnSpLocks/>
              <a:stCxn id="21" idx="2"/>
              <a:endCxn id="18" idx="0"/>
            </p:cNvCxnSpPr>
            <p:nvPr/>
          </p:nvCxnSpPr>
          <p:spPr>
            <a:xfrm>
              <a:off x="8831696" y="3016858"/>
              <a:ext cx="40948" cy="369559"/>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56AC71F7-CA93-49CB-07C1-003B66E0364E}"/>
                </a:ext>
              </a:extLst>
            </p:cNvPr>
            <p:cNvSpPr/>
            <p:nvPr/>
          </p:nvSpPr>
          <p:spPr>
            <a:xfrm>
              <a:off x="3697619" y="3357267"/>
              <a:ext cx="93833" cy="10273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21" name="TextBox 45">
              <a:extLst>
                <a:ext uri="{FF2B5EF4-FFF2-40B4-BE49-F238E27FC236}">
                  <a16:creationId xmlns:a16="http://schemas.microsoft.com/office/drawing/2014/main" id="{9CB5CA96-9C98-FE25-F9F8-9376C9D306B2}"/>
                </a:ext>
              </a:extLst>
            </p:cNvPr>
            <p:cNvSpPr txBox="1"/>
            <p:nvPr/>
          </p:nvSpPr>
          <p:spPr>
            <a:xfrm>
              <a:off x="8286156" y="2465598"/>
              <a:ext cx="1091079" cy="551260"/>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Verification</a:t>
              </a:r>
              <a:r>
                <a:rPr lang="fr-FR" sz="1200" b="1" dirty="0">
                  <a:solidFill>
                    <a:srgbClr val="002060"/>
                  </a:solidFill>
                  <a:latin typeface="ITCAvantGardeStd-Md"/>
                  <a:ea typeface="Open Sans" panose="020B0606030504020204" pitchFamily="34" charset="0"/>
                  <a:cs typeface="Open Sans" panose="020B0606030504020204" pitchFamily="34" charset="0"/>
                </a:rPr>
                <a:t> audit by an </a:t>
              </a:r>
              <a:r>
                <a:rPr lang="fr-FR" sz="1200" b="1" dirty="0" err="1">
                  <a:solidFill>
                    <a:srgbClr val="002060"/>
                  </a:solidFill>
                  <a:latin typeface="ITCAvantGardeStd-Md"/>
                  <a:ea typeface="Open Sans" panose="020B0606030504020204" pitchFamily="34" charset="0"/>
                  <a:cs typeface="Open Sans" panose="020B0606030504020204" pitchFamily="34" charset="0"/>
                </a:rPr>
                <a:t>independant</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auditor</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sp>
          <p:nvSpPr>
            <p:cNvPr id="22" name="TextBox 45">
              <a:extLst>
                <a:ext uri="{FF2B5EF4-FFF2-40B4-BE49-F238E27FC236}">
                  <a16:creationId xmlns:a16="http://schemas.microsoft.com/office/drawing/2014/main" id="{F7EDC496-D1F5-B649-CBE3-479CBD216541}"/>
                </a:ext>
              </a:extLst>
            </p:cNvPr>
            <p:cNvSpPr txBox="1"/>
            <p:nvPr/>
          </p:nvSpPr>
          <p:spPr>
            <a:xfrm>
              <a:off x="3293533" y="2459413"/>
              <a:ext cx="902003" cy="393757"/>
            </a:xfrm>
            <a:prstGeom prst="rect">
              <a:avLst/>
            </a:prstGeom>
            <a:noFill/>
          </p:spPr>
          <p:txBody>
            <a:bodyPr wrap="square" rtlCol="0">
              <a:spAutoFit/>
            </a:bodyPr>
            <a:lstStyle/>
            <a:p>
              <a:pPr algn="ctr"/>
              <a:r>
                <a:rPr lang="fr-FR" sz="1200" b="1" dirty="0">
                  <a:solidFill>
                    <a:srgbClr val="002060"/>
                  </a:solidFill>
                  <a:latin typeface="ITCAvantGardeStd-Md"/>
                  <a:ea typeface="Open Sans" panose="020B0606030504020204" pitchFamily="34" charset="0"/>
                  <a:cs typeface="Open Sans" panose="020B0606030504020204" pitchFamily="34" charset="0"/>
                </a:rPr>
                <a:t>Project validation</a:t>
              </a:r>
            </a:p>
          </p:txBody>
        </p:sp>
        <p:cxnSp>
          <p:nvCxnSpPr>
            <p:cNvPr id="23" name="Straight Connector 38">
              <a:extLst>
                <a:ext uri="{FF2B5EF4-FFF2-40B4-BE49-F238E27FC236}">
                  <a16:creationId xmlns:a16="http://schemas.microsoft.com/office/drawing/2014/main" id="{017A726D-C628-0C92-9CCA-3196C8C5E0A1}"/>
                </a:ext>
              </a:extLst>
            </p:cNvPr>
            <p:cNvCxnSpPr>
              <a:stCxn id="22" idx="2"/>
              <a:endCxn id="20" idx="0"/>
            </p:cNvCxnSpPr>
            <p:nvPr/>
          </p:nvCxnSpPr>
          <p:spPr>
            <a:xfrm>
              <a:off x="3744535" y="2853169"/>
              <a:ext cx="1" cy="504097"/>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5" name="TextBox 45">
              <a:extLst>
                <a:ext uri="{FF2B5EF4-FFF2-40B4-BE49-F238E27FC236}">
                  <a16:creationId xmlns:a16="http://schemas.microsoft.com/office/drawing/2014/main" id="{9BC6E2E2-A809-B487-A68E-A971EB8A3DDC}"/>
                </a:ext>
              </a:extLst>
            </p:cNvPr>
            <p:cNvSpPr txBox="1"/>
            <p:nvPr/>
          </p:nvSpPr>
          <p:spPr>
            <a:xfrm>
              <a:off x="9257797" y="3191448"/>
              <a:ext cx="1269527" cy="393757"/>
            </a:xfrm>
            <a:prstGeom prst="rect">
              <a:avLst/>
            </a:prstGeom>
            <a:noFill/>
          </p:spPr>
          <p:txBody>
            <a:bodyPr wrap="square" rtlCol="0">
              <a:spAutoFit/>
            </a:bodyPr>
            <a:lstStyle/>
            <a:p>
              <a:pPr algn="ctr"/>
              <a:r>
                <a:rPr lang="fr-FR" sz="1200" b="1" dirty="0">
                  <a:solidFill>
                    <a:srgbClr val="002060"/>
                  </a:solidFill>
                  <a:latin typeface="ITCAvantGardeStd-Md"/>
                  <a:ea typeface="Open Sans" panose="020B0606030504020204" pitchFamily="34" charset="0"/>
                  <a:cs typeface="Open Sans" panose="020B0606030504020204" pitchFamily="34" charset="0"/>
                </a:rPr>
                <a:t>Recognition of </a:t>
              </a:r>
              <a:r>
                <a:rPr lang="fr-FR" sz="1200" b="1" dirty="0" err="1">
                  <a:solidFill>
                    <a:srgbClr val="002060"/>
                  </a:solidFill>
                  <a:latin typeface="ITCAvantGardeStd-Md"/>
                  <a:ea typeface="Open Sans" panose="020B0606030504020204" pitchFamily="34" charset="0"/>
                  <a:cs typeface="Open Sans" panose="020B0606030504020204" pitchFamily="34" charset="0"/>
                </a:rPr>
                <a:t>carbon</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credits</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sp>
          <p:nvSpPr>
            <p:cNvPr id="26" name="Ellipse 25">
              <a:extLst>
                <a:ext uri="{FF2B5EF4-FFF2-40B4-BE49-F238E27FC236}">
                  <a16:creationId xmlns:a16="http://schemas.microsoft.com/office/drawing/2014/main" id="{FA101A4F-1A10-9528-7414-6DA97D67C31C}"/>
                </a:ext>
              </a:extLst>
            </p:cNvPr>
            <p:cNvSpPr/>
            <p:nvPr/>
          </p:nvSpPr>
          <p:spPr>
            <a:xfrm>
              <a:off x="9214500" y="3387997"/>
              <a:ext cx="93833" cy="10273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60" name="TextBox 45">
            <a:extLst>
              <a:ext uri="{FF2B5EF4-FFF2-40B4-BE49-F238E27FC236}">
                <a16:creationId xmlns:a16="http://schemas.microsoft.com/office/drawing/2014/main" id="{3F1A9FD4-F8B1-8104-CC2D-503E2264C9A5}"/>
              </a:ext>
            </a:extLst>
          </p:cNvPr>
          <p:cNvSpPr txBox="1"/>
          <p:nvPr/>
        </p:nvSpPr>
        <p:spPr>
          <a:xfrm>
            <a:off x="3781467" y="2174386"/>
            <a:ext cx="1209083" cy="276999"/>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Technical</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visit</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cxnSp>
        <p:nvCxnSpPr>
          <p:cNvPr id="61" name="Straight Connector 38">
            <a:extLst>
              <a:ext uri="{FF2B5EF4-FFF2-40B4-BE49-F238E27FC236}">
                <a16:creationId xmlns:a16="http://schemas.microsoft.com/office/drawing/2014/main" id="{4FF88510-8F6E-A196-DB86-E65BC4447C53}"/>
              </a:ext>
            </a:extLst>
          </p:cNvPr>
          <p:cNvCxnSpPr>
            <a:cxnSpLocks/>
            <a:stCxn id="60" idx="2"/>
            <a:endCxn id="67" idx="7"/>
          </p:cNvCxnSpPr>
          <p:nvPr/>
        </p:nvCxnSpPr>
        <p:spPr>
          <a:xfrm flipH="1">
            <a:off x="4180294" y="2451385"/>
            <a:ext cx="205715" cy="608584"/>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2" name="TextBox 45">
            <a:extLst>
              <a:ext uri="{FF2B5EF4-FFF2-40B4-BE49-F238E27FC236}">
                <a16:creationId xmlns:a16="http://schemas.microsoft.com/office/drawing/2014/main" id="{F50A5B5D-C94A-C540-4DAB-18A83CF73788}"/>
              </a:ext>
            </a:extLst>
          </p:cNvPr>
          <p:cNvSpPr txBox="1"/>
          <p:nvPr/>
        </p:nvSpPr>
        <p:spPr>
          <a:xfrm>
            <a:off x="5947890" y="2173725"/>
            <a:ext cx="1209083" cy="276999"/>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Technical</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visit</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cxnSp>
        <p:nvCxnSpPr>
          <p:cNvPr id="63" name="Straight Connector 38">
            <a:extLst>
              <a:ext uri="{FF2B5EF4-FFF2-40B4-BE49-F238E27FC236}">
                <a16:creationId xmlns:a16="http://schemas.microsoft.com/office/drawing/2014/main" id="{FBD26D26-673C-1A5F-C5FF-B7F2ADE25BBB}"/>
              </a:ext>
            </a:extLst>
          </p:cNvPr>
          <p:cNvCxnSpPr>
            <a:cxnSpLocks/>
            <a:stCxn id="62" idx="2"/>
            <a:endCxn id="68" idx="6"/>
          </p:cNvCxnSpPr>
          <p:nvPr/>
        </p:nvCxnSpPr>
        <p:spPr>
          <a:xfrm>
            <a:off x="6552432" y="2450724"/>
            <a:ext cx="497702" cy="63777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E73D496B-3CFF-73B4-E619-5878870EE64C}"/>
              </a:ext>
            </a:extLst>
          </p:cNvPr>
          <p:cNvSpPr/>
          <p:nvPr/>
        </p:nvSpPr>
        <p:spPr>
          <a:xfrm>
            <a:off x="4072936" y="3042330"/>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8" name="Ellipse 67">
            <a:extLst>
              <a:ext uri="{FF2B5EF4-FFF2-40B4-BE49-F238E27FC236}">
                <a16:creationId xmlns:a16="http://schemas.microsoft.com/office/drawing/2014/main" id="{C44010F0-57AF-C7FC-E4C5-A55DC5F3CCF7}"/>
              </a:ext>
            </a:extLst>
          </p:cNvPr>
          <p:cNvSpPr/>
          <p:nvPr/>
        </p:nvSpPr>
        <p:spPr>
          <a:xfrm>
            <a:off x="6924356" y="3028272"/>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5" name="Ellipse 64">
            <a:extLst>
              <a:ext uri="{FF2B5EF4-FFF2-40B4-BE49-F238E27FC236}">
                <a16:creationId xmlns:a16="http://schemas.microsoft.com/office/drawing/2014/main" id="{377246F3-4177-8B24-AC25-BF3858B45597}"/>
              </a:ext>
            </a:extLst>
          </p:cNvPr>
          <p:cNvSpPr/>
          <p:nvPr/>
        </p:nvSpPr>
        <p:spPr>
          <a:xfrm>
            <a:off x="1771339" y="3160970"/>
            <a:ext cx="125778" cy="12044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9" name="TextBox 45">
            <a:extLst>
              <a:ext uri="{FF2B5EF4-FFF2-40B4-BE49-F238E27FC236}">
                <a16:creationId xmlns:a16="http://schemas.microsoft.com/office/drawing/2014/main" id="{0FDB9B9B-F4CB-085B-CF96-98FF702CA845}"/>
              </a:ext>
            </a:extLst>
          </p:cNvPr>
          <p:cNvSpPr txBox="1"/>
          <p:nvPr/>
        </p:nvSpPr>
        <p:spPr>
          <a:xfrm>
            <a:off x="998642" y="2122673"/>
            <a:ext cx="1209083" cy="461665"/>
          </a:xfrm>
          <a:prstGeom prst="rect">
            <a:avLst/>
          </a:prstGeom>
          <a:noFill/>
        </p:spPr>
        <p:txBody>
          <a:bodyPr wrap="square" rtlCol="0">
            <a:spAutoFit/>
          </a:bodyPr>
          <a:lstStyle/>
          <a:p>
            <a:pPr algn="ctr"/>
            <a:r>
              <a:rPr lang="fr-FR" sz="1200" b="1" dirty="0" err="1">
                <a:solidFill>
                  <a:srgbClr val="002060"/>
                </a:solidFill>
                <a:latin typeface="ITCAvantGardeStd-Md"/>
                <a:ea typeface="Open Sans" panose="020B0606030504020204" pitchFamily="34" charset="0"/>
                <a:cs typeface="Open Sans" panose="020B0606030504020204" pitchFamily="34" charset="0"/>
              </a:rPr>
              <a:t>Farm’s</a:t>
            </a:r>
            <a:r>
              <a:rPr lang="fr-FR" sz="1200" b="1" dirty="0">
                <a:solidFill>
                  <a:srgbClr val="002060"/>
                </a:solidFill>
                <a:latin typeface="ITCAvantGardeStd-Md"/>
                <a:ea typeface="Open Sans" panose="020B0606030504020204" pitchFamily="34" charset="0"/>
                <a:cs typeface="Open Sans" panose="020B0606030504020204" pitchFamily="34" charset="0"/>
              </a:rPr>
              <a:t> </a:t>
            </a:r>
            <a:r>
              <a:rPr lang="fr-FR" sz="1200" b="1" dirty="0" err="1">
                <a:solidFill>
                  <a:srgbClr val="002060"/>
                </a:solidFill>
                <a:latin typeface="ITCAvantGardeStd-Md"/>
                <a:ea typeface="Open Sans" panose="020B0606030504020204" pitchFamily="34" charset="0"/>
                <a:cs typeface="Open Sans" panose="020B0606030504020204" pitchFamily="34" charset="0"/>
              </a:rPr>
              <a:t>recruitment</a:t>
            </a:r>
            <a:endParaRPr lang="fr-FR" sz="1200" b="1" dirty="0">
              <a:solidFill>
                <a:srgbClr val="002060"/>
              </a:solidFill>
              <a:latin typeface="ITCAvantGardeStd-Md"/>
              <a:ea typeface="Open Sans" panose="020B0606030504020204" pitchFamily="34" charset="0"/>
              <a:cs typeface="Open Sans" panose="020B0606030504020204" pitchFamily="34" charset="0"/>
            </a:endParaRPr>
          </a:p>
        </p:txBody>
      </p:sp>
      <p:cxnSp>
        <p:nvCxnSpPr>
          <p:cNvPr id="70" name="Straight Connector 38">
            <a:extLst>
              <a:ext uri="{FF2B5EF4-FFF2-40B4-BE49-F238E27FC236}">
                <a16:creationId xmlns:a16="http://schemas.microsoft.com/office/drawing/2014/main" id="{F0742861-61D8-8BBC-27C4-D7D30E8D79BD}"/>
              </a:ext>
            </a:extLst>
          </p:cNvPr>
          <p:cNvCxnSpPr>
            <a:cxnSpLocks/>
            <a:stCxn id="69" idx="2"/>
            <a:endCxn id="65" idx="7"/>
          </p:cNvCxnSpPr>
          <p:nvPr/>
        </p:nvCxnSpPr>
        <p:spPr>
          <a:xfrm>
            <a:off x="1603184" y="2584338"/>
            <a:ext cx="275513" cy="594271"/>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D13669C4-5BBE-ACB8-3B8A-43B52F49864E}"/>
              </a:ext>
            </a:extLst>
          </p:cNvPr>
          <p:cNvCxnSpPr/>
          <p:nvPr/>
        </p:nvCxnSpPr>
        <p:spPr>
          <a:xfrm>
            <a:off x="1771339" y="2711256"/>
            <a:ext cx="1155404"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891B5D9-D034-912D-794A-4A277A7083C2}"/>
              </a:ext>
            </a:extLst>
          </p:cNvPr>
          <p:cNvSpPr/>
          <p:nvPr/>
        </p:nvSpPr>
        <p:spPr>
          <a:xfrm>
            <a:off x="610545" y="2057672"/>
            <a:ext cx="3275096" cy="41786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Oval 11">
            <a:extLst>
              <a:ext uri="{FF2B5EF4-FFF2-40B4-BE49-F238E27FC236}">
                <a16:creationId xmlns:a16="http://schemas.microsoft.com/office/drawing/2014/main" id="{A86204C9-95CE-71FF-C5FA-B822C74F28C2}"/>
              </a:ext>
            </a:extLst>
          </p:cNvPr>
          <p:cNvSpPr/>
          <p:nvPr/>
        </p:nvSpPr>
        <p:spPr>
          <a:xfrm rot="10854629" flipV="1">
            <a:off x="858888" y="3998001"/>
            <a:ext cx="1222761" cy="564331"/>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fr-FR" sz="1400" dirty="0">
                <a:solidFill>
                  <a:srgbClr val="2D3E50"/>
                </a:solidFill>
                <a:latin typeface="FontAwesome" pitchFamily="2" charset="0"/>
              </a:rPr>
              <a:t>Carbon audit</a:t>
            </a:r>
          </a:p>
        </p:txBody>
      </p:sp>
    </p:spTree>
    <p:extLst>
      <p:ext uri="{BB962C8B-B14F-4D97-AF65-F5344CB8AC3E}">
        <p14:creationId xmlns:p14="http://schemas.microsoft.com/office/powerpoint/2010/main" val="2101954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How to manage the Knowledge transfer in the Life Carbon Farming 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CasellaDiTesto 5">
            <a:extLst>
              <a:ext uri="{FF2B5EF4-FFF2-40B4-BE49-F238E27FC236}">
                <a16:creationId xmlns:a16="http://schemas.microsoft.com/office/drawing/2014/main" id="{872D12F8-9175-8409-F677-0258D67B5B7D}"/>
              </a:ext>
            </a:extLst>
          </p:cNvPr>
          <p:cNvSpPr txBox="1"/>
          <p:nvPr/>
        </p:nvSpPr>
        <p:spPr>
          <a:xfrm>
            <a:off x="2537254" y="1327490"/>
            <a:ext cx="7747687" cy="1354217"/>
          </a:xfrm>
          <a:prstGeom prst="rect">
            <a:avLst/>
          </a:prstGeom>
          <a:noFill/>
        </p:spPr>
        <p:txBody>
          <a:bodyPr wrap="square">
            <a:spAutoFit/>
          </a:bodyPr>
          <a:lstStyle/>
          <a:p>
            <a:pPr algn="ctr"/>
            <a:r>
              <a:rPr lang="en-US" sz="2000" dirty="0">
                <a:solidFill>
                  <a:srgbClr val="202122"/>
                </a:solidFill>
                <a:latin typeface="Arial" panose="020B0604020202020204" pitchFamily="34" charset="0"/>
              </a:rPr>
              <a:t> </a:t>
            </a:r>
            <a:r>
              <a:rPr lang="en-US" sz="2200" b="1" i="1" dirty="0">
                <a:solidFill>
                  <a:srgbClr val="202122"/>
                </a:solidFill>
                <a:latin typeface="Arial" panose="020B0604020202020204" pitchFamily="34" charset="0"/>
              </a:rPr>
              <a:t>Knowledge transfer </a:t>
            </a:r>
            <a:r>
              <a:rPr lang="en-US" sz="2000" b="1" i="1" dirty="0">
                <a:solidFill>
                  <a:srgbClr val="202122"/>
                </a:solidFill>
                <a:latin typeface="Arial" panose="020B0604020202020204" pitchFamily="34" charset="0"/>
              </a:rPr>
              <a:t>as "the process through which one unit (e.g., group, department, or division) is affected by the experience of another </a:t>
            </a:r>
          </a:p>
          <a:p>
            <a:pPr algn="ctr"/>
            <a:r>
              <a:rPr lang="it-IT" sz="2000" b="1" i="1" dirty="0" err="1">
                <a:solidFill>
                  <a:srgbClr val="202122"/>
                </a:solidFill>
                <a:latin typeface="Arial" panose="020B0604020202020204" pitchFamily="34" charset="0"/>
              </a:rPr>
              <a:t>Argote</a:t>
            </a:r>
            <a:r>
              <a:rPr lang="it-IT" sz="2000" b="1" i="1" dirty="0">
                <a:solidFill>
                  <a:srgbClr val="202122"/>
                </a:solidFill>
                <a:latin typeface="Arial" panose="020B0604020202020204" pitchFamily="34" charset="0"/>
              </a:rPr>
              <a:t> &amp; Ingram (2000)</a:t>
            </a:r>
            <a:endParaRPr lang="it-IT" sz="2000" b="1" i="1" dirty="0"/>
          </a:p>
        </p:txBody>
      </p:sp>
      <p:pic>
        <p:nvPicPr>
          <p:cNvPr id="15" name="Immagine 6">
            <a:extLst>
              <a:ext uri="{FF2B5EF4-FFF2-40B4-BE49-F238E27FC236}">
                <a16:creationId xmlns:a16="http://schemas.microsoft.com/office/drawing/2014/main" id="{A14D3C13-26F2-B697-4B01-8F7506D63D9D}"/>
              </a:ext>
            </a:extLst>
          </p:cNvPr>
          <p:cNvPicPr>
            <a:picLocks noChangeAspect="1"/>
          </p:cNvPicPr>
          <p:nvPr/>
        </p:nvPicPr>
        <p:blipFill>
          <a:blip r:embed="rId12"/>
          <a:stretch>
            <a:fillRect/>
          </a:stretch>
        </p:blipFill>
        <p:spPr>
          <a:xfrm>
            <a:off x="2030627" y="2299311"/>
            <a:ext cx="2706644" cy="1515060"/>
          </a:xfrm>
          <a:prstGeom prst="rect">
            <a:avLst/>
          </a:prstGeom>
        </p:spPr>
      </p:pic>
      <p:sp>
        <p:nvSpPr>
          <p:cNvPr id="16" name="Freccia in giù 7">
            <a:extLst>
              <a:ext uri="{FF2B5EF4-FFF2-40B4-BE49-F238E27FC236}">
                <a16:creationId xmlns:a16="http://schemas.microsoft.com/office/drawing/2014/main" id="{D1D5C0E9-1939-4440-6795-E053969A84C3}"/>
              </a:ext>
            </a:extLst>
          </p:cNvPr>
          <p:cNvSpPr/>
          <p:nvPr/>
        </p:nvSpPr>
        <p:spPr>
          <a:xfrm>
            <a:off x="6096000" y="2827421"/>
            <a:ext cx="445168" cy="1215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9">
            <a:extLst>
              <a:ext uri="{FF2B5EF4-FFF2-40B4-BE49-F238E27FC236}">
                <a16:creationId xmlns:a16="http://schemas.microsoft.com/office/drawing/2014/main" id="{CB67448B-926C-1028-8462-229209FA80CA}"/>
              </a:ext>
            </a:extLst>
          </p:cNvPr>
          <p:cNvSpPr txBox="1"/>
          <p:nvPr/>
        </p:nvSpPr>
        <p:spPr>
          <a:xfrm>
            <a:off x="2444741" y="4224554"/>
            <a:ext cx="7747686" cy="1477328"/>
          </a:xfrm>
          <a:prstGeom prst="rect">
            <a:avLst/>
          </a:prstGeom>
          <a:noFill/>
        </p:spPr>
        <p:txBody>
          <a:bodyPr wrap="square">
            <a:spAutoFit/>
          </a:bodyPr>
          <a:lstStyle/>
          <a:p>
            <a:pPr algn="ctr"/>
            <a:r>
              <a:rPr lang="en-US" dirty="0"/>
              <a:t>This process allows research results, discoveries, scientific findings, intellectual property (IP), technology, data and knowhow to flow between different stakeholders:</a:t>
            </a:r>
          </a:p>
          <a:p>
            <a:pPr algn="ctr"/>
            <a:r>
              <a:rPr lang="en-US" dirty="0"/>
              <a:t>from universities and research institutions to industry or governmental institutions, generating economic value and industry development.</a:t>
            </a:r>
            <a:endParaRPr lang="it-IT" dirty="0"/>
          </a:p>
        </p:txBody>
      </p:sp>
    </p:spTree>
    <p:extLst>
      <p:ext uri="{BB962C8B-B14F-4D97-AF65-F5344CB8AC3E}">
        <p14:creationId xmlns:p14="http://schemas.microsoft.com/office/powerpoint/2010/main" val="30402748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How to manage the Knowledge transfer in the Life Carbon Farming 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pic>
        <p:nvPicPr>
          <p:cNvPr id="3" name="Immagine 4">
            <a:extLst>
              <a:ext uri="{FF2B5EF4-FFF2-40B4-BE49-F238E27FC236}">
                <a16:creationId xmlns:a16="http://schemas.microsoft.com/office/drawing/2014/main" id="{6C105E4F-57C5-9D83-F8E4-84722B281380}"/>
              </a:ext>
            </a:extLst>
          </p:cNvPr>
          <p:cNvPicPr>
            <a:picLocks noChangeAspect="1"/>
          </p:cNvPicPr>
          <p:nvPr/>
        </p:nvPicPr>
        <p:blipFill>
          <a:blip r:embed="rId12"/>
          <a:stretch>
            <a:fillRect/>
          </a:stretch>
        </p:blipFill>
        <p:spPr>
          <a:xfrm>
            <a:off x="3608132" y="1414854"/>
            <a:ext cx="4939968" cy="3294920"/>
          </a:xfrm>
          <a:prstGeom prst="rect">
            <a:avLst/>
          </a:prstGeom>
        </p:spPr>
      </p:pic>
      <p:sp>
        <p:nvSpPr>
          <p:cNvPr id="18" name="CasellaDiTesto 5">
            <a:extLst>
              <a:ext uri="{FF2B5EF4-FFF2-40B4-BE49-F238E27FC236}">
                <a16:creationId xmlns:a16="http://schemas.microsoft.com/office/drawing/2014/main" id="{5A464616-1898-19AA-771B-90D514C38EFE}"/>
              </a:ext>
            </a:extLst>
          </p:cNvPr>
          <p:cNvSpPr txBox="1"/>
          <p:nvPr/>
        </p:nvSpPr>
        <p:spPr>
          <a:xfrm>
            <a:off x="2048723" y="4854130"/>
            <a:ext cx="2508421" cy="400110"/>
          </a:xfrm>
          <a:prstGeom prst="rect">
            <a:avLst/>
          </a:prstGeom>
          <a:noFill/>
        </p:spPr>
        <p:txBody>
          <a:bodyPr wrap="square" rtlCol="0">
            <a:spAutoFit/>
          </a:bodyPr>
          <a:lstStyle/>
          <a:p>
            <a:r>
              <a:rPr lang="it-IT" sz="2000" b="1" dirty="0" err="1"/>
              <a:t>Researcher</a:t>
            </a:r>
            <a:endParaRPr lang="it-IT" sz="2000" b="1" dirty="0"/>
          </a:p>
        </p:txBody>
      </p:sp>
      <p:sp>
        <p:nvSpPr>
          <p:cNvPr id="19" name="Freccia a destra 6">
            <a:extLst>
              <a:ext uri="{FF2B5EF4-FFF2-40B4-BE49-F238E27FC236}">
                <a16:creationId xmlns:a16="http://schemas.microsoft.com/office/drawing/2014/main" id="{DA523752-21F6-02A2-0807-8B56DF17BD33}"/>
              </a:ext>
            </a:extLst>
          </p:cNvPr>
          <p:cNvSpPr/>
          <p:nvPr/>
        </p:nvSpPr>
        <p:spPr>
          <a:xfrm>
            <a:off x="4241222" y="4963508"/>
            <a:ext cx="1467852" cy="336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7">
            <a:extLst>
              <a:ext uri="{FF2B5EF4-FFF2-40B4-BE49-F238E27FC236}">
                <a16:creationId xmlns:a16="http://schemas.microsoft.com/office/drawing/2014/main" id="{A24C6640-B2D5-E514-3BA2-86C3B7833C69}"/>
              </a:ext>
            </a:extLst>
          </p:cNvPr>
          <p:cNvSpPr txBox="1"/>
          <p:nvPr/>
        </p:nvSpPr>
        <p:spPr>
          <a:xfrm>
            <a:off x="4242934" y="5249919"/>
            <a:ext cx="2508421" cy="400110"/>
          </a:xfrm>
          <a:prstGeom prst="rect">
            <a:avLst/>
          </a:prstGeom>
          <a:noFill/>
        </p:spPr>
        <p:txBody>
          <a:bodyPr wrap="square" rtlCol="0">
            <a:spAutoFit/>
          </a:bodyPr>
          <a:lstStyle/>
          <a:p>
            <a:r>
              <a:rPr lang="it-IT" sz="2000" b="1" dirty="0">
                <a:solidFill>
                  <a:srgbClr val="FF0000"/>
                </a:solidFill>
              </a:rPr>
              <a:t>Training</a:t>
            </a:r>
          </a:p>
        </p:txBody>
      </p:sp>
      <p:sp>
        <p:nvSpPr>
          <p:cNvPr id="21" name="CasellaDiTesto 8">
            <a:extLst>
              <a:ext uri="{FF2B5EF4-FFF2-40B4-BE49-F238E27FC236}">
                <a16:creationId xmlns:a16="http://schemas.microsoft.com/office/drawing/2014/main" id="{8365F561-D5E1-F107-4FEA-8DA1CDAEB44D}"/>
              </a:ext>
            </a:extLst>
          </p:cNvPr>
          <p:cNvSpPr txBox="1"/>
          <p:nvPr/>
        </p:nvSpPr>
        <p:spPr>
          <a:xfrm>
            <a:off x="5981271" y="4872900"/>
            <a:ext cx="3464757" cy="400110"/>
          </a:xfrm>
          <a:prstGeom prst="rect">
            <a:avLst/>
          </a:prstGeom>
          <a:noFill/>
        </p:spPr>
        <p:txBody>
          <a:bodyPr wrap="square" rtlCol="0">
            <a:spAutoFit/>
          </a:bodyPr>
          <a:lstStyle/>
          <a:p>
            <a:r>
              <a:rPr lang="it-IT" sz="2000" b="1" dirty="0"/>
              <a:t>Advisor, </a:t>
            </a:r>
            <a:r>
              <a:rPr lang="it-IT" sz="2000" b="1" dirty="0" err="1"/>
              <a:t>technitians</a:t>
            </a:r>
            <a:r>
              <a:rPr lang="it-IT" sz="2000" b="1" dirty="0"/>
              <a:t>, farmers</a:t>
            </a:r>
          </a:p>
        </p:txBody>
      </p:sp>
      <p:sp>
        <p:nvSpPr>
          <p:cNvPr id="22" name="CasellaDiTesto 1">
            <a:extLst>
              <a:ext uri="{FF2B5EF4-FFF2-40B4-BE49-F238E27FC236}">
                <a16:creationId xmlns:a16="http://schemas.microsoft.com/office/drawing/2014/main" id="{867E77F5-5144-1CDA-DC67-9ED62264D43B}"/>
              </a:ext>
            </a:extLst>
          </p:cNvPr>
          <p:cNvSpPr txBox="1"/>
          <p:nvPr/>
        </p:nvSpPr>
        <p:spPr>
          <a:xfrm>
            <a:off x="1875752" y="5736386"/>
            <a:ext cx="3464757" cy="400110"/>
          </a:xfrm>
          <a:prstGeom prst="rect">
            <a:avLst/>
          </a:prstGeom>
          <a:noFill/>
        </p:spPr>
        <p:txBody>
          <a:bodyPr wrap="square" rtlCol="0">
            <a:spAutoFit/>
          </a:bodyPr>
          <a:lstStyle/>
          <a:p>
            <a:r>
              <a:rPr lang="it-IT" sz="2000" b="1" dirty="0" err="1"/>
              <a:t>Researchers</a:t>
            </a:r>
            <a:r>
              <a:rPr lang="it-IT" sz="2000" b="1" dirty="0"/>
              <a:t>, Advisor</a:t>
            </a:r>
          </a:p>
        </p:txBody>
      </p:sp>
      <p:sp>
        <p:nvSpPr>
          <p:cNvPr id="23" name="Freccia a destra 2">
            <a:extLst>
              <a:ext uri="{FF2B5EF4-FFF2-40B4-BE49-F238E27FC236}">
                <a16:creationId xmlns:a16="http://schemas.microsoft.com/office/drawing/2014/main" id="{46C61ECA-544D-FF7F-D873-33940C0A8D97}"/>
              </a:ext>
            </a:extLst>
          </p:cNvPr>
          <p:cNvSpPr/>
          <p:nvPr/>
        </p:nvSpPr>
        <p:spPr>
          <a:xfrm>
            <a:off x="5117581" y="5767999"/>
            <a:ext cx="1467852" cy="336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9">
            <a:extLst>
              <a:ext uri="{FF2B5EF4-FFF2-40B4-BE49-F238E27FC236}">
                <a16:creationId xmlns:a16="http://schemas.microsoft.com/office/drawing/2014/main" id="{468560D6-97F7-A896-1781-1AAE0E65B07E}"/>
              </a:ext>
            </a:extLst>
          </p:cNvPr>
          <p:cNvSpPr txBox="1"/>
          <p:nvPr/>
        </p:nvSpPr>
        <p:spPr>
          <a:xfrm>
            <a:off x="6688681" y="5528454"/>
            <a:ext cx="3787315" cy="707886"/>
          </a:xfrm>
          <a:prstGeom prst="rect">
            <a:avLst/>
          </a:prstGeom>
          <a:noFill/>
        </p:spPr>
        <p:txBody>
          <a:bodyPr wrap="square" rtlCol="0">
            <a:spAutoFit/>
          </a:bodyPr>
          <a:lstStyle/>
          <a:p>
            <a:r>
              <a:rPr lang="it-IT" sz="2000" b="1" dirty="0">
                <a:solidFill>
                  <a:srgbClr val="FF0000"/>
                </a:solidFill>
              </a:rPr>
              <a:t>Network </a:t>
            </a:r>
            <a:r>
              <a:rPr lang="it-IT" sz="2000" b="1" dirty="0"/>
              <a:t>with policymakers, consumers, </a:t>
            </a:r>
            <a:r>
              <a:rPr lang="it-IT" sz="2000" b="1" dirty="0" err="1"/>
              <a:t>value</a:t>
            </a:r>
            <a:r>
              <a:rPr lang="it-IT" sz="2000" b="1" dirty="0"/>
              <a:t> chain, ecc.</a:t>
            </a:r>
          </a:p>
        </p:txBody>
      </p:sp>
    </p:spTree>
    <p:extLst>
      <p:ext uri="{BB962C8B-B14F-4D97-AF65-F5344CB8AC3E}">
        <p14:creationId xmlns:p14="http://schemas.microsoft.com/office/powerpoint/2010/main" val="1046486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How to manage the Knowledge transfer in the Life Carbon Farming project?</a:t>
            </a:r>
            <a:endParaRPr lang="fr-FR" sz="3600" b="1" dirty="0">
              <a:solidFill>
                <a:schemeClr val="bg1"/>
              </a:solidFill>
            </a:endParaRPr>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Segnaposto numero diapositiva 3">
            <a:extLst>
              <a:ext uri="{FF2B5EF4-FFF2-40B4-BE49-F238E27FC236}">
                <a16:creationId xmlns:a16="http://schemas.microsoft.com/office/drawing/2014/main" id="{B8B08E63-77BD-A45F-C2EE-8AFCF24E664A}"/>
              </a:ext>
            </a:extLst>
          </p:cNvPr>
          <p:cNvSpPr>
            <a:spLocks noGrp="1"/>
          </p:cNvSpPr>
          <p:nvPr>
            <p:ph type="sldNum" sz="quarter" idx="12"/>
          </p:nvPr>
        </p:nvSpPr>
        <p:spPr>
          <a:xfrm>
            <a:off x="8610600" y="6356350"/>
            <a:ext cx="2743200" cy="365125"/>
          </a:xfrm>
        </p:spPr>
        <p:txBody>
          <a:bodyPr/>
          <a:lstStyle/>
          <a:p>
            <a:fld id="{B7A73986-C60F-4FE3-A496-8AD398CC3E2D}" type="slidenum">
              <a:rPr lang="it-IT" smtClean="0"/>
              <a:pPr/>
              <a:t>68</a:t>
            </a:fld>
            <a:endParaRPr lang="it-IT" dirty="0"/>
          </a:p>
        </p:txBody>
      </p:sp>
      <p:sp>
        <p:nvSpPr>
          <p:cNvPr id="15" name="CasellaDiTesto 8">
            <a:extLst>
              <a:ext uri="{FF2B5EF4-FFF2-40B4-BE49-F238E27FC236}">
                <a16:creationId xmlns:a16="http://schemas.microsoft.com/office/drawing/2014/main" id="{60AD5F4B-5173-CA75-8365-B56529FCE307}"/>
              </a:ext>
            </a:extLst>
          </p:cNvPr>
          <p:cNvSpPr txBox="1"/>
          <p:nvPr/>
        </p:nvSpPr>
        <p:spPr>
          <a:xfrm>
            <a:off x="6011121" y="3023901"/>
            <a:ext cx="3007023" cy="369332"/>
          </a:xfrm>
          <a:prstGeom prst="rect">
            <a:avLst/>
          </a:prstGeom>
          <a:noFill/>
        </p:spPr>
        <p:txBody>
          <a:bodyPr wrap="square">
            <a:spAutoFit/>
          </a:bodyPr>
          <a:lstStyle/>
          <a:p>
            <a:r>
              <a:rPr lang="it-IT" b="1" dirty="0"/>
              <a:t>Advisors</a:t>
            </a:r>
          </a:p>
        </p:txBody>
      </p:sp>
      <p:pic>
        <p:nvPicPr>
          <p:cNvPr id="16" name="Immagine 9">
            <a:extLst>
              <a:ext uri="{FF2B5EF4-FFF2-40B4-BE49-F238E27FC236}">
                <a16:creationId xmlns:a16="http://schemas.microsoft.com/office/drawing/2014/main" id="{04031951-D2B2-CEAF-FA68-2AA81545F9D7}"/>
              </a:ext>
            </a:extLst>
          </p:cNvPr>
          <p:cNvPicPr>
            <a:picLocks noChangeAspect="1"/>
          </p:cNvPicPr>
          <p:nvPr/>
        </p:nvPicPr>
        <p:blipFill>
          <a:blip r:embed="rId12"/>
          <a:stretch>
            <a:fillRect/>
          </a:stretch>
        </p:blipFill>
        <p:spPr>
          <a:xfrm>
            <a:off x="2226621" y="1344084"/>
            <a:ext cx="1848036" cy="1759652"/>
          </a:xfrm>
          <a:prstGeom prst="rect">
            <a:avLst/>
          </a:prstGeom>
        </p:spPr>
      </p:pic>
      <p:pic>
        <p:nvPicPr>
          <p:cNvPr id="17" name="Immagine 10">
            <a:extLst>
              <a:ext uri="{FF2B5EF4-FFF2-40B4-BE49-F238E27FC236}">
                <a16:creationId xmlns:a16="http://schemas.microsoft.com/office/drawing/2014/main" id="{148FB45D-8571-946E-07B8-6C945D8BFB19}"/>
              </a:ext>
            </a:extLst>
          </p:cNvPr>
          <p:cNvPicPr>
            <a:picLocks noChangeAspect="1"/>
          </p:cNvPicPr>
          <p:nvPr/>
        </p:nvPicPr>
        <p:blipFill>
          <a:blip r:embed="rId13"/>
          <a:stretch>
            <a:fillRect/>
          </a:stretch>
        </p:blipFill>
        <p:spPr>
          <a:xfrm>
            <a:off x="8165322" y="1899409"/>
            <a:ext cx="2179355" cy="1455936"/>
          </a:xfrm>
          <a:prstGeom prst="rect">
            <a:avLst/>
          </a:prstGeom>
        </p:spPr>
      </p:pic>
      <p:sp>
        <p:nvSpPr>
          <p:cNvPr id="25" name="Freccia a destra 11">
            <a:extLst>
              <a:ext uri="{FF2B5EF4-FFF2-40B4-BE49-F238E27FC236}">
                <a16:creationId xmlns:a16="http://schemas.microsoft.com/office/drawing/2014/main" id="{2C5D7052-A7AA-56A1-05BE-D53E4C7339E4}"/>
              </a:ext>
            </a:extLst>
          </p:cNvPr>
          <p:cNvSpPr/>
          <p:nvPr/>
        </p:nvSpPr>
        <p:spPr>
          <a:xfrm>
            <a:off x="4367007" y="1412393"/>
            <a:ext cx="1351765" cy="775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6" name="Immagine 12">
            <a:extLst>
              <a:ext uri="{FF2B5EF4-FFF2-40B4-BE49-F238E27FC236}">
                <a16:creationId xmlns:a16="http://schemas.microsoft.com/office/drawing/2014/main" id="{78D4C369-E7F1-E4EB-C3FB-677DF7C362A0}"/>
              </a:ext>
            </a:extLst>
          </p:cNvPr>
          <p:cNvPicPr>
            <a:picLocks noChangeAspect="1"/>
          </p:cNvPicPr>
          <p:nvPr/>
        </p:nvPicPr>
        <p:blipFill>
          <a:blip r:embed="rId14"/>
          <a:stretch>
            <a:fillRect/>
          </a:stretch>
        </p:blipFill>
        <p:spPr>
          <a:xfrm>
            <a:off x="5872725" y="1286214"/>
            <a:ext cx="1490162" cy="991635"/>
          </a:xfrm>
          <a:prstGeom prst="rect">
            <a:avLst/>
          </a:prstGeom>
        </p:spPr>
      </p:pic>
      <p:pic>
        <p:nvPicPr>
          <p:cNvPr id="27" name="Immagine 13">
            <a:extLst>
              <a:ext uri="{FF2B5EF4-FFF2-40B4-BE49-F238E27FC236}">
                <a16:creationId xmlns:a16="http://schemas.microsoft.com/office/drawing/2014/main" id="{4243632D-92C7-E922-E239-598A394D82F1}"/>
              </a:ext>
            </a:extLst>
          </p:cNvPr>
          <p:cNvPicPr>
            <a:picLocks noChangeAspect="1"/>
          </p:cNvPicPr>
          <p:nvPr/>
        </p:nvPicPr>
        <p:blipFill>
          <a:blip r:embed="rId15"/>
          <a:stretch>
            <a:fillRect/>
          </a:stretch>
        </p:blipFill>
        <p:spPr>
          <a:xfrm>
            <a:off x="7593068" y="1372384"/>
            <a:ext cx="864778" cy="713135"/>
          </a:xfrm>
          <a:prstGeom prst="rect">
            <a:avLst/>
          </a:prstGeom>
        </p:spPr>
      </p:pic>
      <p:pic>
        <p:nvPicPr>
          <p:cNvPr id="28" name="Immagine 14">
            <a:extLst>
              <a:ext uri="{FF2B5EF4-FFF2-40B4-BE49-F238E27FC236}">
                <a16:creationId xmlns:a16="http://schemas.microsoft.com/office/drawing/2014/main" id="{E43E26D4-01FA-19F3-9404-AFB2E02B9A08}"/>
              </a:ext>
            </a:extLst>
          </p:cNvPr>
          <p:cNvPicPr>
            <a:picLocks noChangeAspect="1"/>
          </p:cNvPicPr>
          <p:nvPr/>
        </p:nvPicPr>
        <p:blipFill>
          <a:blip r:embed="rId16"/>
          <a:stretch>
            <a:fillRect/>
          </a:stretch>
        </p:blipFill>
        <p:spPr>
          <a:xfrm>
            <a:off x="10434877" y="1504526"/>
            <a:ext cx="1007160" cy="1007160"/>
          </a:xfrm>
          <a:prstGeom prst="rect">
            <a:avLst/>
          </a:prstGeom>
        </p:spPr>
      </p:pic>
      <p:pic>
        <p:nvPicPr>
          <p:cNvPr id="29" name="Immagine 15">
            <a:extLst>
              <a:ext uri="{FF2B5EF4-FFF2-40B4-BE49-F238E27FC236}">
                <a16:creationId xmlns:a16="http://schemas.microsoft.com/office/drawing/2014/main" id="{C19D5C12-3A28-DC37-B1E4-5FFFBBE2665D}"/>
              </a:ext>
            </a:extLst>
          </p:cNvPr>
          <p:cNvPicPr>
            <a:picLocks noChangeAspect="1"/>
          </p:cNvPicPr>
          <p:nvPr/>
        </p:nvPicPr>
        <p:blipFill>
          <a:blip r:embed="rId17"/>
          <a:stretch>
            <a:fillRect/>
          </a:stretch>
        </p:blipFill>
        <p:spPr>
          <a:xfrm>
            <a:off x="5866625" y="2286919"/>
            <a:ext cx="654582" cy="775331"/>
          </a:xfrm>
          <a:prstGeom prst="rect">
            <a:avLst/>
          </a:prstGeom>
        </p:spPr>
      </p:pic>
      <p:pic>
        <p:nvPicPr>
          <p:cNvPr id="31" name="Immagine 16">
            <a:extLst>
              <a:ext uri="{FF2B5EF4-FFF2-40B4-BE49-F238E27FC236}">
                <a16:creationId xmlns:a16="http://schemas.microsoft.com/office/drawing/2014/main" id="{DF992E97-9BD8-71B3-55DC-CD476F357645}"/>
              </a:ext>
            </a:extLst>
          </p:cNvPr>
          <p:cNvPicPr>
            <a:picLocks noChangeAspect="1"/>
          </p:cNvPicPr>
          <p:nvPr/>
        </p:nvPicPr>
        <p:blipFill>
          <a:blip r:embed="rId18"/>
          <a:stretch>
            <a:fillRect/>
          </a:stretch>
        </p:blipFill>
        <p:spPr>
          <a:xfrm>
            <a:off x="7008399" y="2358486"/>
            <a:ext cx="870796" cy="672732"/>
          </a:xfrm>
          <a:prstGeom prst="rect">
            <a:avLst/>
          </a:prstGeom>
        </p:spPr>
      </p:pic>
      <p:sp>
        <p:nvSpPr>
          <p:cNvPr id="32" name="CasellaDiTesto 2">
            <a:extLst>
              <a:ext uri="{FF2B5EF4-FFF2-40B4-BE49-F238E27FC236}">
                <a16:creationId xmlns:a16="http://schemas.microsoft.com/office/drawing/2014/main" id="{5EFBC447-BADF-A400-1392-68F65256C51C}"/>
              </a:ext>
            </a:extLst>
          </p:cNvPr>
          <p:cNvSpPr txBox="1"/>
          <p:nvPr/>
        </p:nvSpPr>
        <p:spPr>
          <a:xfrm>
            <a:off x="3810100" y="3717734"/>
            <a:ext cx="6554832" cy="1477328"/>
          </a:xfrm>
          <a:prstGeom prst="rect">
            <a:avLst/>
          </a:prstGeom>
          <a:noFill/>
        </p:spPr>
        <p:txBody>
          <a:bodyPr wrap="square" rtlCol="0">
            <a:spAutoFit/>
          </a:bodyPr>
          <a:lstStyle/>
          <a:p>
            <a:pPr marL="342900" indent="-342900" algn="just">
              <a:buAutoNum type="arabicPeriod"/>
            </a:pPr>
            <a:r>
              <a:rPr lang="it-IT" b="1" dirty="0"/>
              <a:t>Training kit </a:t>
            </a:r>
            <a:r>
              <a:rPr lang="it-IT" dirty="0" err="1"/>
              <a:t>which</a:t>
            </a:r>
            <a:r>
              <a:rPr lang="it-IT" dirty="0"/>
              <a:t> </a:t>
            </a:r>
            <a:r>
              <a:rPr lang="it-IT" dirty="0" err="1"/>
              <a:t>describe</a:t>
            </a:r>
            <a:r>
              <a:rPr lang="it-IT" dirty="0"/>
              <a:t>  </a:t>
            </a:r>
            <a:r>
              <a:rPr lang="en-US" dirty="0"/>
              <a:t>environmental issues in beef and dairy production, methodology to assess environmental impacts, the mitigation strategies, the gain permitted by each one, MRV mechanism……..</a:t>
            </a:r>
          </a:p>
          <a:p>
            <a:endParaRPr lang="it-IT" dirty="0"/>
          </a:p>
        </p:txBody>
      </p:sp>
      <p:pic>
        <p:nvPicPr>
          <p:cNvPr id="33" name="Immagine 5">
            <a:extLst>
              <a:ext uri="{FF2B5EF4-FFF2-40B4-BE49-F238E27FC236}">
                <a16:creationId xmlns:a16="http://schemas.microsoft.com/office/drawing/2014/main" id="{D1800938-BD9C-4118-73CD-038A5FDA9BAE}"/>
              </a:ext>
            </a:extLst>
          </p:cNvPr>
          <p:cNvPicPr>
            <a:picLocks noChangeAspect="1"/>
          </p:cNvPicPr>
          <p:nvPr/>
        </p:nvPicPr>
        <p:blipFill rotWithShape="1">
          <a:blip r:embed="rId19"/>
          <a:srcRect l="6541" t="15348" r="5205" b="15348"/>
          <a:stretch/>
        </p:blipFill>
        <p:spPr>
          <a:xfrm>
            <a:off x="2136005" y="3754265"/>
            <a:ext cx="1626814" cy="1277534"/>
          </a:xfrm>
          <a:prstGeom prst="rect">
            <a:avLst/>
          </a:prstGeom>
        </p:spPr>
      </p:pic>
      <p:sp>
        <p:nvSpPr>
          <p:cNvPr id="34" name="CasellaDiTesto 7">
            <a:extLst>
              <a:ext uri="{FF2B5EF4-FFF2-40B4-BE49-F238E27FC236}">
                <a16:creationId xmlns:a16="http://schemas.microsoft.com/office/drawing/2014/main" id="{0EC2B59F-B541-F4BE-F0AF-E39C5DB06CE2}"/>
              </a:ext>
            </a:extLst>
          </p:cNvPr>
          <p:cNvSpPr txBox="1"/>
          <p:nvPr/>
        </p:nvSpPr>
        <p:spPr>
          <a:xfrm>
            <a:off x="1974915" y="5234285"/>
            <a:ext cx="8325853" cy="1200329"/>
          </a:xfrm>
          <a:prstGeom prst="rect">
            <a:avLst/>
          </a:prstGeom>
          <a:noFill/>
        </p:spPr>
        <p:txBody>
          <a:bodyPr wrap="square">
            <a:spAutoFit/>
          </a:bodyPr>
          <a:lstStyle/>
          <a:p>
            <a:r>
              <a:rPr lang="en-US" dirty="0"/>
              <a:t>2. </a:t>
            </a:r>
            <a:r>
              <a:rPr lang="en-US" b="1" dirty="0"/>
              <a:t>Organization of advisers training course </a:t>
            </a:r>
            <a:r>
              <a:rPr lang="en-US" dirty="0"/>
              <a:t>with the aim to show the CARBON FARMING project, information n climate change, environmental tools, production systems, environmental impact of dairy and beef farms, mitigation techniques to reduce GHG emissions</a:t>
            </a:r>
            <a:endParaRPr lang="it-IT" dirty="0"/>
          </a:p>
        </p:txBody>
      </p:sp>
      <p:sp>
        <p:nvSpPr>
          <p:cNvPr id="35" name="CasellaDiTesto 17">
            <a:extLst>
              <a:ext uri="{FF2B5EF4-FFF2-40B4-BE49-F238E27FC236}">
                <a16:creationId xmlns:a16="http://schemas.microsoft.com/office/drawing/2014/main" id="{1636C280-CDAB-A008-05A7-718F42DD5BF6}"/>
              </a:ext>
            </a:extLst>
          </p:cNvPr>
          <p:cNvSpPr txBox="1"/>
          <p:nvPr/>
        </p:nvSpPr>
        <p:spPr>
          <a:xfrm>
            <a:off x="2306589" y="3127284"/>
            <a:ext cx="3007023" cy="369332"/>
          </a:xfrm>
          <a:prstGeom prst="rect">
            <a:avLst/>
          </a:prstGeom>
          <a:noFill/>
        </p:spPr>
        <p:txBody>
          <a:bodyPr wrap="square">
            <a:spAutoFit/>
          </a:bodyPr>
          <a:lstStyle/>
          <a:p>
            <a:r>
              <a:rPr lang="it-IT" b="1" dirty="0"/>
              <a:t>CREA</a:t>
            </a:r>
          </a:p>
        </p:txBody>
      </p:sp>
    </p:spTree>
    <p:extLst>
      <p:ext uri="{BB962C8B-B14F-4D97-AF65-F5344CB8AC3E}">
        <p14:creationId xmlns:p14="http://schemas.microsoft.com/office/powerpoint/2010/main" val="1289680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How to manage the Knowledge transfer in the Life Carbon Farming project?</a:t>
            </a:r>
            <a:endParaRPr lang="fr-FR" sz="3600" b="1" dirty="0">
              <a:solidFill>
                <a:schemeClr val="bg1"/>
              </a:solidFill>
            </a:endParaRPr>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Segnaposto numero diapositiva 3">
            <a:extLst>
              <a:ext uri="{FF2B5EF4-FFF2-40B4-BE49-F238E27FC236}">
                <a16:creationId xmlns:a16="http://schemas.microsoft.com/office/drawing/2014/main" id="{B8B08E63-77BD-A45F-C2EE-8AFCF24E664A}"/>
              </a:ext>
            </a:extLst>
          </p:cNvPr>
          <p:cNvSpPr>
            <a:spLocks noGrp="1"/>
          </p:cNvSpPr>
          <p:nvPr>
            <p:ph type="sldNum" sz="quarter" idx="12"/>
          </p:nvPr>
        </p:nvSpPr>
        <p:spPr>
          <a:xfrm>
            <a:off x="8610600" y="6356350"/>
            <a:ext cx="2743200" cy="365125"/>
          </a:xfrm>
        </p:spPr>
        <p:txBody>
          <a:bodyPr/>
          <a:lstStyle/>
          <a:p>
            <a:fld id="{B7A73986-C60F-4FE3-A496-8AD398CC3E2D}" type="slidenum">
              <a:rPr lang="it-IT" smtClean="0"/>
              <a:pPr/>
              <a:t>69</a:t>
            </a:fld>
            <a:endParaRPr lang="it-IT" dirty="0"/>
          </a:p>
        </p:txBody>
      </p:sp>
      <p:sp>
        <p:nvSpPr>
          <p:cNvPr id="3" name="CasellaDiTesto 8">
            <a:extLst>
              <a:ext uri="{FF2B5EF4-FFF2-40B4-BE49-F238E27FC236}">
                <a16:creationId xmlns:a16="http://schemas.microsoft.com/office/drawing/2014/main" id="{64BFA8E4-67BA-C538-95A9-AF817BE535B5}"/>
              </a:ext>
            </a:extLst>
          </p:cNvPr>
          <p:cNvSpPr txBox="1"/>
          <p:nvPr/>
        </p:nvSpPr>
        <p:spPr>
          <a:xfrm>
            <a:off x="1927710" y="2869094"/>
            <a:ext cx="2707428" cy="1477328"/>
          </a:xfrm>
          <a:prstGeom prst="rect">
            <a:avLst/>
          </a:prstGeom>
          <a:noFill/>
        </p:spPr>
        <p:txBody>
          <a:bodyPr wrap="square">
            <a:spAutoFit/>
          </a:bodyPr>
          <a:lstStyle/>
          <a:p>
            <a:r>
              <a:rPr lang="it-IT" b="1" dirty="0"/>
              <a:t>Advisor+ CREA</a:t>
            </a:r>
          </a:p>
          <a:p>
            <a:r>
              <a:rPr lang="it-IT" dirty="0" err="1"/>
              <a:t>organization</a:t>
            </a:r>
            <a:r>
              <a:rPr lang="it-IT" dirty="0"/>
              <a:t> of training sessions (</a:t>
            </a:r>
            <a:r>
              <a:rPr lang="it-IT" dirty="0" err="1"/>
              <a:t>courses</a:t>
            </a:r>
            <a:r>
              <a:rPr lang="it-IT" dirty="0"/>
              <a:t>, </a:t>
            </a:r>
            <a:r>
              <a:rPr lang="it-IT" dirty="0" err="1"/>
              <a:t>workhop</a:t>
            </a:r>
            <a:r>
              <a:rPr lang="it-IT" dirty="0"/>
              <a:t>, </a:t>
            </a:r>
            <a:r>
              <a:rPr lang="it-IT" dirty="0" err="1"/>
              <a:t>farm’s</a:t>
            </a:r>
            <a:r>
              <a:rPr lang="it-IT" dirty="0"/>
              <a:t> open day, </a:t>
            </a:r>
            <a:r>
              <a:rPr lang="it-IT" dirty="0" err="1"/>
              <a:t>farners</a:t>
            </a:r>
            <a:r>
              <a:rPr lang="it-IT" dirty="0"/>
              <a:t> network)</a:t>
            </a:r>
            <a:endParaRPr lang="it-IT" b="1" dirty="0"/>
          </a:p>
        </p:txBody>
      </p:sp>
      <p:pic>
        <p:nvPicPr>
          <p:cNvPr id="8" name="Immagine 9">
            <a:extLst>
              <a:ext uri="{FF2B5EF4-FFF2-40B4-BE49-F238E27FC236}">
                <a16:creationId xmlns:a16="http://schemas.microsoft.com/office/drawing/2014/main" id="{0ECCB37C-A7E4-E02F-5894-817F6BCC3640}"/>
              </a:ext>
            </a:extLst>
          </p:cNvPr>
          <p:cNvPicPr>
            <a:picLocks noChangeAspect="1"/>
          </p:cNvPicPr>
          <p:nvPr/>
        </p:nvPicPr>
        <p:blipFill>
          <a:blip r:embed="rId12"/>
          <a:stretch>
            <a:fillRect/>
          </a:stretch>
        </p:blipFill>
        <p:spPr>
          <a:xfrm>
            <a:off x="1828710" y="1343710"/>
            <a:ext cx="1602002" cy="1525385"/>
          </a:xfrm>
          <a:prstGeom prst="rect">
            <a:avLst/>
          </a:prstGeom>
        </p:spPr>
      </p:pic>
      <p:sp>
        <p:nvSpPr>
          <p:cNvPr id="18" name="Freccia a destra 11">
            <a:extLst>
              <a:ext uri="{FF2B5EF4-FFF2-40B4-BE49-F238E27FC236}">
                <a16:creationId xmlns:a16="http://schemas.microsoft.com/office/drawing/2014/main" id="{647E19D8-85EC-8888-D542-92367016E8A5}"/>
              </a:ext>
            </a:extLst>
          </p:cNvPr>
          <p:cNvSpPr/>
          <p:nvPr/>
        </p:nvSpPr>
        <p:spPr>
          <a:xfrm>
            <a:off x="3520985" y="1651433"/>
            <a:ext cx="876917" cy="3517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2">
            <a:extLst>
              <a:ext uri="{FF2B5EF4-FFF2-40B4-BE49-F238E27FC236}">
                <a16:creationId xmlns:a16="http://schemas.microsoft.com/office/drawing/2014/main" id="{53A226E3-C6F6-DE3A-7ECB-EDFC712B0F49}"/>
              </a:ext>
            </a:extLst>
          </p:cNvPr>
          <p:cNvPicPr>
            <a:picLocks noChangeAspect="1"/>
          </p:cNvPicPr>
          <p:nvPr/>
        </p:nvPicPr>
        <p:blipFill>
          <a:blip r:embed="rId13"/>
          <a:stretch>
            <a:fillRect/>
          </a:stretch>
        </p:blipFill>
        <p:spPr>
          <a:xfrm>
            <a:off x="4508810" y="1271193"/>
            <a:ext cx="1658250" cy="1102929"/>
          </a:xfrm>
          <a:prstGeom prst="rect">
            <a:avLst/>
          </a:prstGeom>
        </p:spPr>
      </p:pic>
      <p:sp>
        <p:nvSpPr>
          <p:cNvPr id="20" name="CasellaDiTesto 4">
            <a:extLst>
              <a:ext uri="{FF2B5EF4-FFF2-40B4-BE49-F238E27FC236}">
                <a16:creationId xmlns:a16="http://schemas.microsoft.com/office/drawing/2014/main" id="{8989DFAB-0846-2C9C-875D-F5E5F9D6C6DA}"/>
              </a:ext>
            </a:extLst>
          </p:cNvPr>
          <p:cNvSpPr txBox="1"/>
          <p:nvPr/>
        </p:nvSpPr>
        <p:spPr>
          <a:xfrm>
            <a:off x="3888370" y="2382168"/>
            <a:ext cx="2643562"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beef farmers</a:t>
            </a:r>
          </a:p>
        </p:txBody>
      </p:sp>
      <p:pic>
        <p:nvPicPr>
          <p:cNvPr id="21" name="Immagine 6">
            <a:extLst>
              <a:ext uri="{FF2B5EF4-FFF2-40B4-BE49-F238E27FC236}">
                <a16:creationId xmlns:a16="http://schemas.microsoft.com/office/drawing/2014/main" id="{D40B948E-AD75-558F-6926-008071D68E03}"/>
              </a:ext>
            </a:extLst>
          </p:cNvPr>
          <p:cNvPicPr>
            <a:picLocks noChangeAspect="1"/>
          </p:cNvPicPr>
          <p:nvPr/>
        </p:nvPicPr>
        <p:blipFill>
          <a:blip r:embed="rId14"/>
          <a:stretch>
            <a:fillRect/>
          </a:stretch>
        </p:blipFill>
        <p:spPr>
          <a:xfrm>
            <a:off x="6462786" y="1214094"/>
            <a:ext cx="2085846" cy="1168074"/>
          </a:xfrm>
          <a:prstGeom prst="rect">
            <a:avLst/>
          </a:prstGeom>
        </p:spPr>
      </p:pic>
      <p:sp>
        <p:nvSpPr>
          <p:cNvPr id="22" name="CasellaDiTesto 7">
            <a:extLst>
              <a:ext uri="{FF2B5EF4-FFF2-40B4-BE49-F238E27FC236}">
                <a16:creationId xmlns:a16="http://schemas.microsoft.com/office/drawing/2014/main" id="{B019BDC5-8C83-240F-6129-484B68211B02}"/>
              </a:ext>
            </a:extLst>
          </p:cNvPr>
          <p:cNvSpPr txBox="1"/>
          <p:nvPr/>
        </p:nvSpPr>
        <p:spPr>
          <a:xfrm>
            <a:off x="6031491" y="2293294"/>
            <a:ext cx="2643562"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dairy farmers</a:t>
            </a:r>
          </a:p>
        </p:txBody>
      </p:sp>
      <p:pic>
        <p:nvPicPr>
          <p:cNvPr id="23" name="Immagine 15">
            <a:extLst>
              <a:ext uri="{FF2B5EF4-FFF2-40B4-BE49-F238E27FC236}">
                <a16:creationId xmlns:a16="http://schemas.microsoft.com/office/drawing/2014/main" id="{C2A91D5D-DD33-FC92-9888-A62BE78D1296}"/>
              </a:ext>
            </a:extLst>
          </p:cNvPr>
          <p:cNvPicPr>
            <a:picLocks noChangeAspect="1"/>
          </p:cNvPicPr>
          <p:nvPr/>
        </p:nvPicPr>
        <p:blipFill>
          <a:blip r:embed="rId15"/>
          <a:stretch>
            <a:fillRect/>
          </a:stretch>
        </p:blipFill>
        <p:spPr>
          <a:xfrm>
            <a:off x="4635138" y="2816344"/>
            <a:ext cx="2419300" cy="1435420"/>
          </a:xfrm>
          <a:prstGeom prst="rect">
            <a:avLst/>
          </a:prstGeom>
        </p:spPr>
      </p:pic>
      <p:pic>
        <p:nvPicPr>
          <p:cNvPr id="24" name="Immagine 16">
            <a:extLst>
              <a:ext uri="{FF2B5EF4-FFF2-40B4-BE49-F238E27FC236}">
                <a16:creationId xmlns:a16="http://schemas.microsoft.com/office/drawing/2014/main" id="{0B6E25FF-AF2A-BC37-E2F8-C5CCBB6119F2}"/>
              </a:ext>
            </a:extLst>
          </p:cNvPr>
          <p:cNvPicPr>
            <a:picLocks noChangeAspect="1"/>
          </p:cNvPicPr>
          <p:nvPr/>
        </p:nvPicPr>
        <p:blipFill rotWithShape="1">
          <a:blip r:embed="rId16"/>
          <a:srcRect l="3953" r="6110" b="8319"/>
          <a:stretch/>
        </p:blipFill>
        <p:spPr>
          <a:xfrm>
            <a:off x="7353272" y="2758982"/>
            <a:ext cx="2320674" cy="1445696"/>
          </a:xfrm>
          <a:prstGeom prst="rect">
            <a:avLst/>
          </a:prstGeom>
        </p:spPr>
      </p:pic>
      <p:sp>
        <p:nvSpPr>
          <p:cNvPr id="36" name="CasellaDiTesto 17">
            <a:extLst>
              <a:ext uri="{FF2B5EF4-FFF2-40B4-BE49-F238E27FC236}">
                <a16:creationId xmlns:a16="http://schemas.microsoft.com/office/drawing/2014/main" id="{73A4D1C0-DA8A-20F4-3810-D6ED10CA857A}"/>
              </a:ext>
            </a:extLst>
          </p:cNvPr>
          <p:cNvSpPr txBox="1"/>
          <p:nvPr/>
        </p:nvSpPr>
        <p:spPr>
          <a:xfrm>
            <a:off x="5254884" y="4259798"/>
            <a:ext cx="4501651" cy="461665"/>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whole beef and dairy value chain</a:t>
            </a:r>
          </a:p>
        </p:txBody>
      </p:sp>
      <p:sp>
        <p:nvSpPr>
          <p:cNvPr id="37" name="CasellaDiTesto 20">
            <a:extLst>
              <a:ext uri="{FF2B5EF4-FFF2-40B4-BE49-F238E27FC236}">
                <a16:creationId xmlns:a16="http://schemas.microsoft.com/office/drawing/2014/main" id="{846668F5-5DF2-9DD3-909C-660CD4942236}"/>
              </a:ext>
            </a:extLst>
          </p:cNvPr>
          <p:cNvSpPr txBox="1"/>
          <p:nvPr/>
        </p:nvSpPr>
        <p:spPr>
          <a:xfrm>
            <a:off x="1995454" y="4709122"/>
            <a:ext cx="8541121" cy="923330"/>
          </a:xfrm>
          <a:prstGeom prst="rect">
            <a:avLst/>
          </a:prstGeom>
          <a:noFill/>
        </p:spPr>
        <p:txBody>
          <a:bodyPr wrap="square">
            <a:spAutoFit/>
          </a:bodyPr>
          <a:lstStyle/>
          <a:p>
            <a:pPr indent="-342900" algn="just">
              <a:buFont typeface="Wingdings" panose="05000000000000000000" pitchFamily="2" charset="2"/>
              <a:buChar char="v"/>
            </a:pPr>
            <a:r>
              <a:rPr lang="en-US" dirty="0"/>
              <a:t>to promote the Italian CARBON FARMING action plans and the approach to environmental sustainability (tool, MRV process, funding mechanism) developed in the LIFE CARBON FARMING project, </a:t>
            </a:r>
          </a:p>
        </p:txBody>
      </p:sp>
      <p:sp>
        <p:nvSpPr>
          <p:cNvPr id="38" name="CasellaDiTesto 21">
            <a:extLst>
              <a:ext uri="{FF2B5EF4-FFF2-40B4-BE49-F238E27FC236}">
                <a16:creationId xmlns:a16="http://schemas.microsoft.com/office/drawing/2014/main" id="{11BEB909-18C0-53AB-83AA-4D68DC567493}"/>
              </a:ext>
            </a:extLst>
          </p:cNvPr>
          <p:cNvSpPr txBox="1"/>
          <p:nvPr/>
        </p:nvSpPr>
        <p:spPr>
          <a:xfrm>
            <a:off x="1927711" y="5607762"/>
            <a:ext cx="8268837" cy="646331"/>
          </a:xfrm>
          <a:prstGeom prst="rect">
            <a:avLst/>
          </a:prstGeom>
          <a:noFill/>
        </p:spPr>
        <p:txBody>
          <a:bodyPr wrap="square">
            <a:spAutoFit/>
          </a:bodyPr>
          <a:lstStyle/>
          <a:p>
            <a:pPr indent="-342900" algn="just">
              <a:buFont typeface="Wingdings" panose="05000000000000000000" pitchFamily="2" charset="2"/>
              <a:buChar char="v"/>
            </a:pPr>
            <a:r>
              <a:rPr lang="en-US" dirty="0"/>
              <a:t>to improve the continuous exchange of information, practical knowledge and innovative solutions for a “</a:t>
            </a:r>
            <a:r>
              <a:rPr lang="en-US" b="1" dirty="0"/>
              <a:t>low carbon beef and dairy production</a:t>
            </a:r>
            <a:r>
              <a:rPr lang="en-US" dirty="0"/>
              <a:t>”.</a:t>
            </a:r>
          </a:p>
        </p:txBody>
      </p:sp>
    </p:spTree>
    <p:extLst>
      <p:ext uri="{BB962C8B-B14F-4D97-AF65-F5344CB8AC3E}">
        <p14:creationId xmlns:p14="http://schemas.microsoft.com/office/powerpoint/2010/main" val="198774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0" dirty="0"/>
              <a:t>The policy context</a:t>
            </a:r>
          </a:p>
        </p:txBody>
      </p:sp>
      <p:graphicFrame>
        <p:nvGraphicFramePr>
          <p:cNvPr id="2" name="Diagram 1">
            <a:extLst>
              <a:ext uri="{FF2B5EF4-FFF2-40B4-BE49-F238E27FC236}">
                <a16:creationId xmlns:a16="http://schemas.microsoft.com/office/drawing/2014/main" id="{E5BAEB54-6592-44DA-B075-88C16DDE68FE}"/>
              </a:ext>
            </a:extLst>
          </p:cNvPr>
          <p:cNvGraphicFramePr/>
          <p:nvPr/>
        </p:nvGraphicFramePr>
        <p:xfrm>
          <a:off x="792356" y="1427356"/>
          <a:ext cx="10983331" cy="5256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5168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US" sz="3600" b="1" dirty="0">
                <a:solidFill>
                  <a:schemeClr val="bg1"/>
                </a:solidFill>
              </a:rPr>
              <a:t>Implementing low carbon projects in 700 mixed-crops livestock farms </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305126" y="1700515"/>
            <a:ext cx="5865563" cy="3046988"/>
          </a:xfrm>
          <a:prstGeom prst="rect">
            <a:avLst/>
          </a:prstGeom>
          <a:noFill/>
        </p:spPr>
        <p:txBody>
          <a:bodyPr wrap="square" rtlCol="0">
            <a:spAutoFit/>
          </a:bodyPr>
          <a:lstStyle/>
          <a:p>
            <a:pPr marL="342900" indent="-342900">
              <a:buFont typeface="Arial" panose="020B0604020202020204" pitchFamily="34" charset="0"/>
              <a:buChar char="•"/>
            </a:pPr>
            <a:r>
              <a:rPr lang="fr-FR" sz="2400" b="1" dirty="0">
                <a:effectLst/>
                <a:latin typeface="Calibri" panose="020F0502020204030204" pitchFamily="34" charset="0"/>
                <a:ea typeface="Calibri" panose="020F0502020204030204" pitchFamily="34" charset="0"/>
              </a:rPr>
              <a:t>Objective to </a:t>
            </a:r>
            <a:r>
              <a:rPr lang="fr-FR" sz="2400" b="1" dirty="0" err="1">
                <a:effectLst/>
                <a:latin typeface="Calibri" panose="020F0502020204030204" pitchFamily="34" charset="0"/>
                <a:ea typeface="Calibri" panose="020F0502020204030204" pitchFamily="34" charset="0"/>
              </a:rPr>
              <a:t>involve</a:t>
            </a:r>
            <a:r>
              <a:rPr lang="fr-FR" sz="2400" b="1" dirty="0">
                <a:effectLst/>
                <a:latin typeface="Calibri" panose="020F0502020204030204" pitchFamily="34" charset="0"/>
                <a:ea typeface="Calibri" panose="020F0502020204030204" pitchFamily="34" charset="0"/>
              </a:rPr>
              <a:t> 700 </a:t>
            </a:r>
            <a:r>
              <a:rPr lang="fr-FR" sz="2400" b="1" dirty="0" err="1">
                <a:effectLst/>
                <a:latin typeface="Calibri" panose="020F0502020204030204" pitchFamily="34" charset="0"/>
                <a:ea typeface="Calibri" panose="020F0502020204030204" pitchFamily="34" charset="0"/>
              </a:rPr>
              <a:t>farms</a:t>
            </a:r>
            <a:r>
              <a:rPr lang="fr-FR" sz="2400" b="1" dirty="0">
                <a:effectLst/>
                <a:latin typeface="Calibri" panose="020F0502020204030204" pitchFamily="34" charset="0"/>
                <a:ea typeface="Calibri" panose="020F0502020204030204" pitchFamily="34" charset="0"/>
              </a:rPr>
              <a:t> in the </a:t>
            </a:r>
            <a:r>
              <a:rPr lang="fr-FR" sz="2400" b="1" dirty="0" err="1">
                <a:effectLst/>
                <a:latin typeface="Calibri" panose="020F0502020204030204" pitchFamily="34" charset="0"/>
                <a:ea typeface="Calibri" panose="020F0502020204030204" pitchFamily="34" charset="0"/>
              </a:rPr>
              <a:t>project</a:t>
            </a:r>
            <a:endParaRPr lang="fr-FR" sz="2400" b="1" dirty="0">
              <a:effectLst/>
              <a:latin typeface="Calibri" panose="020F0502020204030204" pitchFamily="34" charset="0"/>
              <a:ea typeface="Calibri" panose="020F0502020204030204" pitchFamily="34" charset="0"/>
            </a:endParaRPr>
          </a:p>
          <a:p>
            <a:endParaRPr lang="fr-FR" sz="2400" b="1" dirty="0">
              <a:effectLst/>
              <a:latin typeface="Calibri" panose="020F0502020204030204" pitchFamily="34" charset="0"/>
              <a:ea typeface="Calibri" panose="020F0502020204030204" pitchFamily="34" charset="0"/>
            </a:endParaRPr>
          </a:p>
          <a:p>
            <a:pPr marL="342900" indent="-342900">
              <a:buFont typeface="Wingdings" panose="05000000000000000000" pitchFamily="2" charset="2"/>
              <a:buChar char="à"/>
            </a:pPr>
            <a:r>
              <a:rPr lang="fr-FR" sz="2400" b="1" dirty="0">
                <a:effectLst/>
                <a:latin typeface="Calibri" panose="020F0502020204030204" pitchFamily="34" charset="0"/>
                <a:ea typeface="Calibri" panose="020F0502020204030204" pitchFamily="34" charset="0"/>
                <a:sym typeface="Wingdings" panose="05000000000000000000" pitchFamily="2" charset="2"/>
              </a:rPr>
              <a:t>Trainings </a:t>
            </a:r>
            <a:r>
              <a:rPr lang="fr-FR" sz="2400" b="1" dirty="0">
                <a:latin typeface="Calibri" panose="020F0502020204030204" pitchFamily="34" charset="0"/>
                <a:ea typeface="Calibri" panose="020F0502020204030204" pitchFamily="34" charset="0"/>
                <a:sym typeface="Wingdings" panose="05000000000000000000" pitchFamily="2" charset="2"/>
              </a:rPr>
              <a:t>of </a:t>
            </a:r>
            <a:r>
              <a:rPr lang="fr-FR" sz="2400" b="1" dirty="0" err="1">
                <a:latin typeface="Calibri" panose="020F0502020204030204" pitchFamily="34" charset="0"/>
                <a:ea typeface="Calibri" panose="020F0502020204030204" pitchFamily="34" charset="0"/>
                <a:sym typeface="Wingdings" panose="05000000000000000000" pitchFamily="2" charset="2"/>
              </a:rPr>
              <a:t>advisors</a:t>
            </a:r>
            <a:r>
              <a:rPr lang="fr-FR" sz="2400" b="1" dirty="0">
                <a:latin typeface="Calibri" panose="020F0502020204030204" pitchFamily="34" charset="0"/>
                <a:ea typeface="Calibri" panose="020F0502020204030204" pitchFamily="34" charset="0"/>
                <a:sym typeface="Wingdings" panose="05000000000000000000" pitchFamily="2" charset="2"/>
              </a:rPr>
              <a:t> </a:t>
            </a:r>
            <a:r>
              <a:rPr lang="fr-FR" sz="2400" b="1" dirty="0" err="1">
                <a:latin typeface="Calibri" panose="020F0502020204030204" pitchFamily="34" charset="0"/>
                <a:ea typeface="Calibri" panose="020F0502020204030204" pitchFamily="34" charset="0"/>
                <a:sym typeface="Wingdings" panose="05000000000000000000" pitchFamily="2" charset="2"/>
              </a:rPr>
              <a:t>carried</a:t>
            </a:r>
            <a:r>
              <a:rPr lang="fr-FR" sz="2400" b="1" dirty="0">
                <a:latin typeface="Calibri" panose="020F0502020204030204" pitchFamily="34" charset="0"/>
                <a:ea typeface="Calibri" panose="020F0502020204030204" pitchFamily="34" charset="0"/>
                <a:sym typeface="Wingdings" panose="05000000000000000000" pitchFamily="2" charset="2"/>
              </a:rPr>
              <a:t> out or </a:t>
            </a:r>
            <a:r>
              <a:rPr lang="fr-FR" sz="2400" b="1" dirty="0" err="1">
                <a:latin typeface="Calibri" panose="020F0502020204030204" pitchFamily="34" charset="0"/>
                <a:ea typeface="Calibri" panose="020F0502020204030204" pitchFamily="34" charset="0"/>
                <a:sym typeface="Wingdings" panose="05000000000000000000" pitchFamily="2" charset="2"/>
              </a:rPr>
              <a:t>planned</a:t>
            </a:r>
            <a:endParaRPr lang="fr-FR" sz="2400" b="1" dirty="0">
              <a:latin typeface="Calibri" panose="020F0502020204030204" pitchFamily="34" charset="0"/>
              <a:ea typeface="Calibri" panose="020F0502020204030204" pitchFamily="34" charset="0"/>
              <a:sym typeface="Wingdings" panose="05000000000000000000" pitchFamily="2" charset="2"/>
            </a:endParaRPr>
          </a:p>
          <a:p>
            <a:endParaRPr lang="fr-FR" sz="2400" b="1" dirty="0">
              <a:effectLst/>
              <a:latin typeface="Calibri" panose="020F0502020204030204" pitchFamily="34" charset="0"/>
              <a:ea typeface="Calibri" panose="020F0502020204030204" pitchFamily="34" charset="0"/>
            </a:endParaRPr>
          </a:p>
          <a:p>
            <a:pPr marL="342900" indent="-342900">
              <a:buFont typeface="Wingdings" panose="05000000000000000000" pitchFamily="2" charset="2"/>
              <a:buChar char="à"/>
            </a:pPr>
            <a:r>
              <a:rPr lang="fr-FR" sz="2400" b="1" dirty="0">
                <a:latin typeface="Calibri" panose="020F0502020204030204" pitchFamily="34" charset="0"/>
                <a:ea typeface="Calibri" panose="020F0502020204030204" pitchFamily="34" charset="0"/>
                <a:sym typeface="Wingdings" panose="05000000000000000000" pitchFamily="2" charset="2"/>
              </a:rPr>
              <a:t>Initial </a:t>
            </a:r>
            <a:r>
              <a:rPr lang="fr-FR" sz="2400" b="1" dirty="0" err="1">
                <a:latin typeface="Calibri" panose="020F0502020204030204" pitchFamily="34" charset="0"/>
                <a:ea typeface="Calibri" panose="020F0502020204030204" pitchFamily="34" charset="0"/>
                <a:sym typeface="Wingdings" panose="05000000000000000000" pitchFamily="2" charset="2"/>
              </a:rPr>
              <a:t>carbon</a:t>
            </a:r>
            <a:r>
              <a:rPr lang="fr-FR" sz="2400" b="1" dirty="0">
                <a:latin typeface="Calibri" panose="020F0502020204030204" pitchFamily="34" charset="0"/>
                <a:ea typeface="Calibri" panose="020F0502020204030204" pitchFamily="34" charset="0"/>
                <a:sym typeface="Wingdings" panose="05000000000000000000" pitchFamily="2" charset="2"/>
              </a:rPr>
              <a:t> audits and </a:t>
            </a:r>
            <a:r>
              <a:rPr lang="fr-FR" sz="2400" b="1" dirty="0" err="1">
                <a:latin typeface="Calibri" panose="020F0502020204030204" pitchFamily="34" charset="0"/>
                <a:ea typeface="Calibri" panose="020F0502020204030204" pitchFamily="34" charset="0"/>
                <a:sym typeface="Wingdings" panose="05000000000000000000" pitchFamily="2" charset="2"/>
              </a:rPr>
              <a:t>carbon</a:t>
            </a:r>
            <a:r>
              <a:rPr lang="fr-FR" sz="2400" b="1" dirty="0">
                <a:latin typeface="Calibri" panose="020F0502020204030204" pitchFamily="34" charset="0"/>
                <a:ea typeface="Calibri" panose="020F0502020204030204" pitchFamily="34" charset="0"/>
                <a:sym typeface="Wingdings" panose="05000000000000000000" pitchFamily="2" charset="2"/>
              </a:rPr>
              <a:t> plan on </a:t>
            </a:r>
            <a:r>
              <a:rPr lang="fr-FR" sz="2400" b="1" dirty="0" err="1">
                <a:latin typeface="Calibri" panose="020F0502020204030204" pitchFamily="34" charset="0"/>
                <a:ea typeface="Calibri" panose="020F0502020204030204" pitchFamily="34" charset="0"/>
                <a:sym typeface="Wingdings" panose="05000000000000000000" pitchFamily="2" charset="2"/>
              </a:rPr>
              <a:t>progress</a:t>
            </a:r>
            <a:endParaRPr lang="fr-FR" sz="2400" b="1" dirty="0">
              <a:latin typeface="Calibri" panose="020F0502020204030204" pitchFamily="34" charset="0"/>
              <a:ea typeface="Calibri" panose="020F0502020204030204" pitchFamily="34" charset="0"/>
              <a:sym typeface="Wingdings" panose="05000000000000000000" pitchFamily="2" charset="2"/>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44" name="Groupe 43">
            <a:extLst>
              <a:ext uri="{FF2B5EF4-FFF2-40B4-BE49-F238E27FC236}">
                <a16:creationId xmlns:a16="http://schemas.microsoft.com/office/drawing/2014/main" id="{C1A7A64C-007F-DFAE-A1FB-27FF98021AD4}"/>
              </a:ext>
            </a:extLst>
          </p:cNvPr>
          <p:cNvGrpSpPr/>
          <p:nvPr/>
        </p:nvGrpSpPr>
        <p:grpSpPr>
          <a:xfrm>
            <a:off x="6560352" y="1423489"/>
            <a:ext cx="5118968" cy="4694659"/>
            <a:chOff x="7624341" y="1794018"/>
            <a:chExt cx="4267792" cy="3914037"/>
          </a:xfrm>
        </p:grpSpPr>
        <p:pic>
          <p:nvPicPr>
            <p:cNvPr id="16" name="Image 15">
              <a:extLst>
                <a:ext uri="{FF2B5EF4-FFF2-40B4-BE49-F238E27FC236}">
                  <a16:creationId xmlns:a16="http://schemas.microsoft.com/office/drawing/2014/main" id="{AA381929-3288-9517-7950-09D9C3140FC3}"/>
                </a:ext>
              </a:extLst>
            </p:cNvPr>
            <p:cNvPicPr>
              <a:picLocks noChangeAspect="1"/>
            </p:cNvPicPr>
            <p:nvPr/>
          </p:nvPicPr>
          <p:blipFill>
            <a:blip r:embed="rId12"/>
            <a:stretch>
              <a:fillRect/>
            </a:stretch>
          </p:blipFill>
          <p:spPr>
            <a:xfrm>
              <a:off x="7882938" y="1794018"/>
              <a:ext cx="3681545" cy="3756884"/>
            </a:xfrm>
            <a:prstGeom prst="rect">
              <a:avLst/>
            </a:prstGeom>
          </p:spPr>
        </p:pic>
        <p:sp>
          <p:nvSpPr>
            <p:cNvPr id="18" name="Rectangle 17">
              <a:extLst>
                <a:ext uri="{FF2B5EF4-FFF2-40B4-BE49-F238E27FC236}">
                  <a16:creationId xmlns:a16="http://schemas.microsoft.com/office/drawing/2014/main" id="{ECD34999-4249-8DE1-DF3A-CEF455E25E77}"/>
                </a:ext>
              </a:extLst>
            </p:cNvPr>
            <p:cNvSpPr/>
            <p:nvPr/>
          </p:nvSpPr>
          <p:spPr>
            <a:xfrm>
              <a:off x="7624341" y="1997912"/>
              <a:ext cx="547190" cy="371131"/>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40</a:t>
              </a:r>
            </a:p>
          </p:txBody>
        </p:sp>
        <p:sp>
          <p:nvSpPr>
            <p:cNvPr id="19" name="Rectangle 18">
              <a:extLst>
                <a:ext uri="{FF2B5EF4-FFF2-40B4-BE49-F238E27FC236}">
                  <a16:creationId xmlns:a16="http://schemas.microsoft.com/office/drawing/2014/main" id="{BF8CFCCD-4112-EB9F-313A-55F241122BB7}"/>
                </a:ext>
              </a:extLst>
            </p:cNvPr>
            <p:cNvSpPr/>
            <p:nvPr/>
          </p:nvSpPr>
          <p:spPr>
            <a:xfrm>
              <a:off x="7991836" y="3178470"/>
              <a:ext cx="547190" cy="371131"/>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406</a:t>
              </a:r>
            </a:p>
          </p:txBody>
        </p:sp>
        <p:sp>
          <p:nvSpPr>
            <p:cNvPr id="20" name="Rectangle 19">
              <a:extLst>
                <a:ext uri="{FF2B5EF4-FFF2-40B4-BE49-F238E27FC236}">
                  <a16:creationId xmlns:a16="http://schemas.microsoft.com/office/drawing/2014/main" id="{A3358F34-A4F4-EC2C-9CD8-EF70D95086F6}"/>
                </a:ext>
              </a:extLst>
            </p:cNvPr>
            <p:cNvSpPr/>
            <p:nvPr/>
          </p:nvSpPr>
          <p:spPr>
            <a:xfrm>
              <a:off x="11206516" y="2557520"/>
              <a:ext cx="547190" cy="371131"/>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15</a:t>
              </a:r>
            </a:p>
          </p:txBody>
        </p:sp>
        <p:sp>
          <p:nvSpPr>
            <p:cNvPr id="21" name="Rectangle 20">
              <a:extLst>
                <a:ext uri="{FF2B5EF4-FFF2-40B4-BE49-F238E27FC236}">
                  <a16:creationId xmlns:a16="http://schemas.microsoft.com/office/drawing/2014/main" id="{E3678A63-1E86-EAB9-985B-1C7D176FBA73}"/>
                </a:ext>
              </a:extLst>
            </p:cNvPr>
            <p:cNvSpPr/>
            <p:nvPr/>
          </p:nvSpPr>
          <p:spPr>
            <a:xfrm>
              <a:off x="11344943" y="3912714"/>
              <a:ext cx="547190" cy="371131"/>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61</a:t>
              </a:r>
            </a:p>
          </p:txBody>
        </p:sp>
        <p:sp>
          <p:nvSpPr>
            <p:cNvPr id="22" name="Rectangle 21">
              <a:extLst>
                <a:ext uri="{FF2B5EF4-FFF2-40B4-BE49-F238E27FC236}">
                  <a16:creationId xmlns:a16="http://schemas.microsoft.com/office/drawing/2014/main" id="{AD36E240-9047-594C-A4BF-A01094F7985C}"/>
                </a:ext>
              </a:extLst>
            </p:cNvPr>
            <p:cNvSpPr/>
            <p:nvPr/>
          </p:nvSpPr>
          <p:spPr>
            <a:xfrm>
              <a:off x="9271810" y="5336924"/>
              <a:ext cx="547190" cy="371131"/>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138</a:t>
              </a:r>
            </a:p>
          </p:txBody>
        </p:sp>
        <p:sp>
          <p:nvSpPr>
            <p:cNvPr id="23" name="Rectangle 22">
              <a:extLst>
                <a:ext uri="{FF2B5EF4-FFF2-40B4-BE49-F238E27FC236}">
                  <a16:creationId xmlns:a16="http://schemas.microsoft.com/office/drawing/2014/main" id="{6B86B895-EB69-FCF6-8463-94F81D13FF63}"/>
                </a:ext>
              </a:extLst>
            </p:cNvPr>
            <p:cNvSpPr/>
            <p:nvPr/>
          </p:nvSpPr>
          <p:spPr>
            <a:xfrm>
              <a:off x="9450115" y="2183477"/>
              <a:ext cx="547190" cy="371131"/>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40</a:t>
              </a:r>
            </a:p>
          </p:txBody>
        </p:sp>
        <p:cxnSp>
          <p:nvCxnSpPr>
            <p:cNvPr id="25" name="Connecteur droit avec flèche 24">
              <a:extLst>
                <a:ext uri="{FF2B5EF4-FFF2-40B4-BE49-F238E27FC236}">
                  <a16:creationId xmlns:a16="http://schemas.microsoft.com/office/drawing/2014/main" id="{E79F5EF6-F977-8B5C-79B9-BD961749E30F}"/>
                </a:ext>
              </a:extLst>
            </p:cNvPr>
            <p:cNvCxnSpPr>
              <a:stCxn id="18" idx="3"/>
            </p:cNvCxnSpPr>
            <p:nvPr/>
          </p:nvCxnSpPr>
          <p:spPr>
            <a:xfrm>
              <a:off x="8171531" y="2183478"/>
              <a:ext cx="367495" cy="3711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040F6BFB-2206-C22E-36BF-41D2FFEF7419}"/>
                </a:ext>
              </a:extLst>
            </p:cNvPr>
            <p:cNvCxnSpPr>
              <a:cxnSpLocks/>
              <a:stCxn id="19" idx="3"/>
            </p:cNvCxnSpPr>
            <p:nvPr/>
          </p:nvCxnSpPr>
          <p:spPr>
            <a:xfrm>
              <a:off x="8539026" y="3364036"/>
              <a:ext cx="819172" cy="3693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27414F58-4AD0-68AF-62A0-EC0A2EFCF0EE}"/>
                </a:ext>
              </a:extLst>
            </p:cNvPr>
            <p:cNvCxnSpPr>
              <a:cxnSpLocks/>
              <a:stCxn id="23" idx="2"/>
            </p:cNvCxnSpPr>
            <p:nvPr/>
          </p:nvCxnSpPr>
          <p:spPr>
            <a:xfrm>
              <a:off x="9723710" y="2554608"/>
              <a:ext cx="24527" cy="558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16FEBBB0-8922-D17E-7523-F79FA5070A10}"/>
                </a:ext>
              </a:extLst>
            </p:cNvPr>
            <p:cNvCxnSpPr>
              <a:cxnSpLocks/>
              <a:stCxn id="20" idx="1"/>
            </p:cNvCxnSpPr>
            <p:nvPr/>
          </p:nvCxnSpPr>
          <p:spPr>
            <a:xfrm flipH="1">
              <a:off x="10633753" y="2743086"/>
              <a:ext cx="572763" cy="2310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34860406-754D-EE47-7C22-94784A2A4F0B}"/>
                </a:ext>
              </a:extLst>
            </p:cNvPr>
            <p:cNvCxnSpPr>
              <a:cxnSpLocks/>
              <a:stCxn id="22" idx="0"/>
            </p:cNvCxnSpPr>
            <p:nvPr/>
          </p:nvCxnSpPr>
          <p:spPr>
            <a:xfrm flipH="1" flipV="1">
              <a:off x="8913843" y="4931596"/>
              <a:ext cx="631562" cy="4053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1F6DE56A-0445-BC2E-C373-A081ECC6E46E}"/>
                </a:ext>
              </a:extLst>
            </p:cNvPr>
            <p:cNvCxnSpPr>
              <a:cxnSpLocks/>
            </p:cNvCxnSpPr>
            <p:nvPr/>
          </p:nvCxnSpPr>
          <p:spPr>
            <a:xfrm flipH="1">
              <a:off x="10531011" y="4098279"/>
              <a:ext cx="784401" cy="903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97955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3785652"/>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sym typeface="Wingdings" panose="05000000000000000000" pitchFamily="2" charset="2"/>
              </a:rPr>
              <a:t>Objectives and </a:t>
            </a:r>
            <a:r>
              <a:rPr lang="fr-FR" sz="2400" dirty="0" err="1">
                <a:latin typeface="Calibri" panose="020F0502020204030204" pitchFamily="34" charset="0"/>
                <a:ea typeface="Calibri" panose="020F0502020204030204" pitchFamily="34" charset="0"/>
                <a:sym typeface="Wingdings" panose="05000000000000000000" pitchFamily="2" charset="2"/>
              </a:rPr>
              <a:t>partners</a:t>
            </a:r>
            <a:endParaRPr lang="fr-FR" sz="2400" dirty="0">
              <a:latin typeface="Calibri" panose="020F0502020204030204" pitchFamily="34" charset="0"/>
              <a:ea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Calibri" panose="020F0502020204030204" pitchFamily="34" charset="0"/>
              </a:rPr>
              <a:t>Elaborating </a:t>
            </a:r>
            <a:r>
              <a:rPr lang="en-US" sz="2400" dirty="0" err="1">
                <a:latin typeface="Calibri" panose="020F0502020204030204" pitchFamily="34" charset="0"/>
              </a:rPr>
              <a:t>harmonised</a:t>
            </a:r>
            <a:r>
              <a:rPr lang="en-US" sz="2400" dirty="0">
                <a:latin typeface="Calibri" panose="020F0502020204030204" pitchFamily="34" charset="0"/>
              </a:rPr>
              <a:t> tools and standards to implement low carbon initiatives on farms</a:t>
            </a:r>
          </a:p>
          <a:p>
            <a:pPr marL="800100" lvl="1" indent="-342900">
              <a:buFont typeface="Arial" panose="020B0604020202020204" pitchFamily="34" charset="0"/>
              <a:buChar char="•"/>
            </a:pPr>
            <a:r>
              <a:rPr lang="fr-FR" sz="2400" dirty="0" err="1">
                <a:latin typeface="Calibri" panose="020F0502020204030204" pitchFamily="34" charset="0"/>
                <a:sym typeface="Wingdings" panose="05000000000000000000" pitchFamily="2" charset="2"/>
              </a:rPr>
              <a:t>Sustainable</a:t>
            </a:r>
            <a:r>
              <a:rPr lang="fr-FR" sz="2400" dirty="0">
                <a:latin typeface="Calibri" panose="020F0502020204030204" pitchFamily="34" charset="0"/>
                <a:sym typeface="Wingdings" panose="05000000000000000000" pitchFamily="2" charset="2"/>
              </a:rPr>
              <a:t> </a:t>
            </a:r>
            <a:r>
              <a:rPr lang="fr-FR" sz="2400" dirty="0" err="1">
                <a:latin typeface="Calibri" panose="020F0502020204030204" pitchFamily="34" charset="0"/>
                <a:sym typeface="Wingdings" panose="05000000000000000000" pitchFamily="2" charset="2"/>
              </a:rPr>
              <a:t>assessment</a:t>
            </a:r>
            <a:r>
              <a:rPr lang="fr-FR" sz="2400" dirty="0">
                <a:latin typeface="Calibri" panose="020F0502020204030204" pitchFamily="34" charset="0"/>
                <a:sym typeface="Wingdings" panose="05000000000000000000" pitchFamily="2" charset="2"/>
              </a:rPr>
              <a:t> of </a:t>
            </a:r>
            <a:r>
              <a:rPr lang="fr-FR" sz="2400" dirty="0" err="1">
                <a:latin typeface="Calibri" panose="020F0502020204030204" pitchFamily="34" charset="0"/>
                <a:sym typeface="Wingdings" panose="05000000000000000000" pitchFamily="2" charset="2"/>
              </a:rPr>
              <a:t>farms</a:t>
            </a:r>
            <a:endParaRPr lang="en-US" sz="2400" dirty="0">
              <a:latin typeface="Calibri" panose="020F0502020204030204" pitchFamily="34" charset="0"/>
            </a:endParaRPr>
          </a:p>
          <a:p>
            <a:pPr marL="800100" lvl="2" indent="-342900">
              <a:buFont typeface="Arial" panose="020B0604020202020204" pitchFamily="34" charset="0"/>
              <a:buChar char="•"/>
            </a:pPr>
            <a:r>
              <a:rPr lang="fr-FR" sz="2400" dirty="0">
                <a:latin typeface="Calibri" panose="020F0502020204030204" pitchFamily="34" charset="0"/>
              </a:rPr>
              <a:t>A </a:t>
            </a:r>
            <a:r>
              <a:rPr lang="fr-FR" sz="2400" dirty="0" err="1">
                <a:latin typeface="Calibri" panose="020F0502020204030204" pitchFamily="34" charset="0"/>
              </a:rPr>
              <a:t>common</a:t>
            </a:r>
            <a:r>
              <a:rPr lang="fr-FR" sz="2400" dirty="0">
                <a:latin typeface="Calibri" panose="020F0502020204030204" pitchFamily="34" charset="0"/>
              </a:rPr>
              <a:t> MRV </a:t>
            </a:r>
            <a:r>
              <a:rPr lang="fr-FR" sz="2400" dirty="0" err="1">
                <a:latin typeface="Calibri" panose="020F0502020204030204" pitchFamily="34" charset="0"/>
              </a:rPr>
              <a:t>framework</a:t>
            </a:r>
            <a:r>
              <a:rPr lang="fr-FR" sz="2400" dirty="0">
                <a:latin typeface="Calibri" panose="020F0502020204030204" pitchFamily="34" charset="0"/>
              </a:rPr>
              <a:t> to </a:t>
            </a:r>
            <a:r>
              <a:rPr lang="fr-FR" sz="2400" dirty="0" err="1">
                <a:latin typeface="Calibri" panose="020F0502020204030204" pitchFamily="34" charset="0"/>
              </a:rPr>
              <a:t>certify</a:t>
            </a:r>
            <a:r>
              <a:rPr lang="fr-FR" sz="2400" dirty="0">
                <a:latin typeface="Calibri" panose="020F0502020204030204" pitchFamily="34" charset="0"/>
              </a:rPr>
              <a:t> </a:t>
            </a:r>
            <a:r>
              <a:rPr lang="fr-FR" sz="2400" dirty="0" err="1">
                <a:latin typeface="Calibri" panose="020F0502020204030204" pitchFamily="34" charset="0"/>
              </a:rPr>
              <a:t>low</a:t>
            </a:r>
            <a:r>
              <a:rPr lang="fr-FR" sz="2400" dirty="0">
                <a:latin typeface="Calibri" panose="020F0502020204030204" pitchFamily="34" charset="0"/>
              </a:rPr>
              <a:t> </a:t>
            </a:r>
            <a:r>
              <a:rPr lang="fr-FR" sz="2400" dirty="0" err="1">
                <a:latin typeface="Calibri" panose="020F0502020204030204" pitchFamily="34" charset="0"/>
              </a:rPr>
              <a:t>carbon</a:t>
            </a:r>
            <a:r>
              <a:rPr lang="fr-FR" sz="2400" dirty="0">
                <a:latin typeface="Calibri" panose="020F0502020204030204" pitchFamily="34" charset="0"/>
              </a:rPr>
              <a:t> </a:t>
            </a:r>
            <a:r>
              <a:rPr lang="fr-FR" sz="2400" dirty="0" err="1">
                <a:latin typeface="Calibri" panose="020F0502020204030204" pitchFamily="34" charset="0"/>
              </a:rPr>
              <a:t>projects</a:t>
            </a:r>
            <a:r>
              <a:rPr lang="fr-FR" sz="2400" dirty="0">
                <a:latin typeface="Calibri" panose="020F0502020204030204" pitchFamily="34" charset="0"/>
              </a:rPr>
              <a:t> on </a:t>
            </a:r>
            <a:r>
              <a:rPr lang="fr-FR" sz="2400" dirty="0" err="1">
                <a:latin typeface="Calibri" panose="020F0502020204030204" pitchFamily="34" charset="0"/>
              </a:rPr>
              <a:t>European</a:t>
            </a:r>
            <a:r>
              <a:rPr lang="fr-FR" sz="2400" dirty="0">
                <a:latin typeface="Calibri" panose="020F0502020204030204" pitchFamily="34" charset="0"/>
              </a:rPr>
              <a:t> </a:t>
            </a:r>
            <a:r>
              <a:rPr lang="fr-FR" sz="2400" dirty="0" err="1">
                <a:latin typeface="Calibri" panose="020F0502020204030204" pitchFamily="34" charset="0"/>
              </a:rPr>
              <a:t>farms</a:t>
            </a:r>
            <a:endParaRPr lang="fr-FR" sz="2400" dirty="0">
              <a:latin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rPr>
              <a:t>Implementing low carbon projects in 700 mixed-crops livestock farms </a:t>
            </a:r>
          </a:p>
          <a:p>
            <a:pPr marL="342900" lvl="1" indent="-342900">
              <a:buFont typeface="Arial" panose="020B0604020202020204" pitchFamily="34" charset="0"/>
              <a:buChar char="•"/>
            </a:pPr>
            <a:r>
              <a:rPr lang="en-US" sz="2400" b="1" dirty="0">
                <a:solidFill>
                  <a:srgbClr val="49D35D"/>
                </a:solidFill>
              </a:rPr>
              <a:t>Elaborating reference costs of low carbon projects</a:t>
            </a:r>
            <a:endParaRPr lang="en-US" sz="2400" b="1" dirty="0">
              <a:solidFill>
                <a:srgbClr val="49D35D"/>
              </a:solidFill>
              <a:latin typeface="Calibri" panose="020F0502020204030204" pitchFamily="34" charset="0"/>
            </a:endParaRPr>
          </a:p>
          <a:p>
            <a:pPr marL="342900" lvl="1" indent="-342900">
              <a:buFont typeface="Arial" panose="020B0604020202020204" pitchFamily="34" charset="0"/>
              <a:buChar char="•"/>
            </a:pPr>
            <a:r>
              <a:rPr lang="en-US" sz="2400" dirty="0"/>
              <a:t>Implementing a result-based rewarding mechanism</a:t>
            </a:r>
          </a:p>
          <a:p>
            <a:pPr marL="342900" lvl="1" indent="-342900">
              <a:buFont typeface="Arial" panose="020B0604020202020204" pitchFamily="34" charset="0"/>
              <a:buChar char="•"/>
            </a:pPr>
            <a:r>
              <a:rPr lang="en-US" sz="2400" dirty="0"/>
              <a:t>Implementing a low carbon network</a:t>
            </a:r>
          </a:p>
          <a:p>
            <a:pPr marL="342900" lvl="1" indent="-342900">
              <a:buFont typeface="Arial" panose="020B0604020202020204" pitchFamily="34" charset="0"/>
              <a:buChar char="•"/>
            </a:pPr>
            <a:r>
              <a:rPr lang="en-US" sz="2400" dirty="0"/>
              <a:t>Inputs of the project for the Carbon Farming</a:t>
            </a:r>
            <a:endParaRPr lang="fr-FR" sz="2400" dirty="0">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2218998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a:bodyPr>
          <a:lstStyle/>
          <a:p>
            <a:r>
              <a:rPr lang="en-US" sz="3600" b="1" dirty="0">
                <a:solidFill>
                  <a:schemeClr val="bg1"/>
                </a:solidFill>
              </a:rPr>
              <a:t>Elaborating reference costs of low carbon projects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780835" y="1372600"/>
            <a:ext cx="10443067" cy="4031873"/>
          </a:xfrm>
          <a:prstGeom prst="rect">
            <a:avLst/>
          </a:prstGeom>
          <a:noFill/>
        </p:spPr>
        <p:txBody>
          <a:bodyPr wrap="square" rtlCol="0">
            <a:spAutoFit/>
          </a:bodyPr>
          <a:lstStyle/>
          <a:p>
            <a:pPr marL="342900" indent="-342900">
              <a:buFont typeface="Arial" panose="020B0604020202020204" pitchFamily="34" charset="0"/>
              <a:buChar char="•"/>
            </a:pPr>
            <a:r>
              <a:rPr lang="fr-FR" sz="2400" b="1" dirty="0">
                <a:effectLst/>
                <a:latin typeface="Calibri" panose="020F0502020204030204" pitchFamily="34" charset="0"/>
                <a:ea typeface="Calibri" panose="020F0502020204030204" pitchFamily="34" charset="0"/>
              </a:rPr>
              <a:t>Objectives:</a:t>
            </a:r>
          </a:p>
          <a:p>
            <a:pPr marL="342900" indent="-342900">
              <a:buFont typeface="Arial" panose="020B0604020202020204" pitchFamily="34" charset="0"/>
              <a:buChar char="•"/>
            </a:pPr>
            <a:r>
              <a:rPr lang="fr-FR" sz="2400" dirty="0" err="1">
                <a:latin typeface="Calibri" panose="020F0502020204030204" pitchFamily="34" charset="0"/>
                <a:ea typeface="Calibri" panose="020F0502020204030204" pitchFamily="34" charset="0"/>
              </a:rPr>
              <a:t>Private</a:t>
            </a:r>
            <a:r>
              <a:rPr lang="fr-FR" sz="2400" dirty="0">
                <a:latin typeface="Calibri" panose="020F0502020204030204" pitchFamily="34" charset="0"/>
                <a:ea typeface="Calibri" panose="020F0502020204030204" pitchFamily="34" charset="0"/>
              </a:rPr>
              <a:t> administrative </a:t>
            </a:r>
            <a:r>
              <a:rPr lang="fr-FR" sz="2400" dirty="0" err="1">
                <a:latin typeface="Calibri" panose="020F0502020204030204" pitchFamily="34" charset="0"/>
                <a:ea typeface="Calibri" panose="020F0502020204030204" pitchFamily="34" charset="0"/>
              </a:rPr>
              <a:t>costs</a:t>
            </a:r>
            <a:r>
              <a:rPr lang="fr-FR" sz="2400" dirty="0">
                <a:latin typeface="Calibri" panose="020F0502020204030204" pitchFamily="34" charset="0"/>
                <a:ea typeface="Calibri" panose="020F0502020204030204" pitchFamily="34" charset="0"/>
              </a:rPr>
              <a:t> </a:t>
            </a:r>
            <a:r>
              <a:rPr lang="fr-FR" sz="2400" dirty="0" err="1">
                <a:latin typeface="Calibri" panose="020F0502020204030204" pitchFamily="34" charset="0"/>
                <a:ea typeface="Calibri" panose="020F0502020204030204" pitchFamily="34" charset="0"/>
              </a:rPr>
              <a:t>referential</a:t>
            </a:r>
            <a:endParaRPr lang="fr-FR" sz="2400"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fr-FR" sz="2400" dirty="0" err="1">
                <a:effectLst/>
                <a:latin typeface="Calibri" panose="020F0502020204030204" pitchFamily="34" charset="0"/>
                <a:ea typeface="Calibri" panose="020F0502020204030204" pitchFamily="34" charset="0"/>
              </a:rPr>
              <a:t>Technical</a:t>
            </a:r>
            <a:r>
              <a:rPr lang="fr-FR" sz="2400" dirty="0">
                <a:effectLst/>
                <a:latin typeface="Calibri" panose="020F0502020204030204" pitchFamily="34" charset="0"/>
                <a:ea typeface="Calibri" panose="020F0502020204030204" pitchFamily="34" charset="0"/>
              </a:rPr>
              <a:t> </a:t>
            </a:r>
            <a:r>
              <a:rPr lang="fr-FR" sz="2400" dirty="0" err="1">
                <a:effectLst/>
                <a:latin typeface="Calibri" panose="020F0502020204030204" pitchFamily="34" charset="0"/>
                <a:ea typeface="Calibri" panose="020F0502020204030204" pitchFamily="34" charset="0"/>
              </a:rPr>
              <a:t>costs</a:t>
            </a:r>
            <a:r>
              <a:rPr lang="fr-FR" sz="2400" dirty="0">
                <a:effectLst/>
                <a:latin typeface="Calibri" panose="020F0502020204030204" pitchFamily="34" charset="0"/>
                <a:ea typeface="Calibri" panose="020F0502020204030204" pitchFamily="34" charset="0"/>
              </a:rPr>
              <a:t> </a:t>
            </a:r>
            <a:r>
              <a:rPr lang="fr-FR" sz="2400" dirty="0" err="1">
                <a:effectLst/>
                <a:latin typeface="Calibri" panose="020F0502020204030204" pitchFamily="34" charset="0"/>
                <a:ea typeface="Calibri" panose="020F0502020204030204" pitchFamily="34" charset="0"/>
              </a:rPr>
              <a:t>referential</a:t>
            </a:r>
            <a:endParaRPr lang="fr-FR" sz="2400" dirty="0">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rPr>
              <a:t>Marginal </a:t>
            </a:r>
            <a:r>
              <a:rPr lang="fr-FR" sz="2400" dirty="0" err="1">
                <a:latin typeface="Calibri" panose="020F0502020204030204" pitchFamily="34" charset="0"/>
                <a:ea typeface="Calibri" panose="020F0502020204030204" pitchFamily="34" charset="0"/>
              </a:rPr>
              <a:t>abatement</a:t>
            </a:r>
            <a:r>
              <a:rPr lang="fr-FR" sz="2400" dirty="0">
                <a:latin typeface="Calibri" panose="020F0502020204030204" pitchFamily="34" charset="0"/>
                <a:ea typeface="Calibri" panose="020F0502020204030204" pitchFamily="34" charset="0"/>
              </a:rPr>
              <a:t> </a:t>
            </a:r>
            <a:r>
              <a:rPr lang="fr-FR" sz="2400" dirty="0" err="1">
                <a:latin typeface="Calibri" panose="020F0502020204030204" pitchFamily="34" charset="0"/>
                <a:ea typeface="Calibri" panose="020F0502020204030204" pitchFamily="34" charset="0"/>
              </a:rPr>
              <a:t>cost</a:t>
            </a:r>
            <a:r>
              <a:rPr lang="fr-FR" sz="2400" dirty="0">
                <a:latin typeface="Calibri" panose="020F0502020204030204" pitchFamily="34" charset="0"/>
                <a:ea typeface="Calibri" panose="020F0502020204030204" pitchFamily="34" charset="0"/>
              </a:rPr>
              <a:t> </a:t>
            </a:r>
            <a:r>
              <a:rPr lang="fr-FR" sz="2400" dirty="0" err="1">
                <a:latin typeface="Calibri" panose="020F0502020204030204" pitchFamily="34" charset="0"/>
                <a:ea typeface="Calibri" panose="020F0502020204030204" pitchFamily="34" charset="0"/>
              </a:rPr>
              <a:t>curves</a:t>
            </a:r>
            <a:endParaRPr lang="fr-FR" sz="2400"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endParaRPr lang="fr-FR" sz="2400" dirty="0">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endParaRPr lang="fr-FR" sz="2400" dirty="0">
              <a:latin typeface="Calibri" panose="020F0502020204030204" pitchFamily="34" charset="0"/>
              <a:ea typeface="Calibri" panose="020F0502020204030204" pitchFamily="34" charset="0"/>
            </a:endParaRPr>
          </a:p>
          <a:p>
            <a:r>
              <a:rPr lang="en-US" sz="2800" dirty="0">
                <a:latin typeface="DejaVuSans"/>
              </a:rPr>
              <a:t>- Reduction evaluation : the volume of GHG emissions/carbon sequestration saved over the project lifetime (5 years)</a:t>
            </a:r>
          </a:p>
          <a:p>
            <a:pPr algn="l"/>
            <a:r>
              <a:rPr lang="en-US" sz="2800" b="0" i="0" u="none" strike="noStrike" baseline="0" dirty="0">
                <a:latin typeface="DejaVuSans"/>
              </a:rPr>
              <a:t>- The sum of private admin and technical costs will permit to elaborate an abatement cost referential in €/t CO2 </a:t>
            </a:r>
            <a:r>
              <a:rPr lang="en-ZA" sz="2800" b="0" i="0" u="none" strike="noStrike" baseline="0" dirty="0">
                <a:latin typeface="DejaVuSans"/>
              </a:rPr>
              <a:t>reduction</a:t>
            </a:r>
            <a:endParaRPr lang="fr-FR" sz="2800" dirty="0">
              <a:effectLst/>
              <a:latin typeface="Calibri" panose="020F0502020204030204" pitchFamily="34" charset="0"/>
              <a:ea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2696100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3785652"/>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sym typeface="Wingdings" panose="05000000000000000000" pitchFamily="2" charset="2"/>
              </a:rPr>
              <a:t>Objectives and </a:t>
            </a:r>
            <a:r>
              <a:rPr lang="fr-FR" sz="2400" dirty="0" err="1">
                <a:latin typeface="Calibri" panose="020F0502020204030204" pitchFamily="34" charset="0"/>
                <a:ea typeface="Calibri" panose="020F0502020204030204" pitchFamily="34" charset="0"/>
                <a:sym typeface="Wingdings" panose="05000000000000000000" pitchFamily="2" charset="2"/>
              </a:rPr>
              <a:t>partners</a:t>
            </a:r>
            <a:endParaRPr lang="fr-FR" sz="2400" dirty="0">
              <a:latin typeface="Calibri" panose="020F0502020204030204" pitchFamily="34" charset="0"/>
              <a:ea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Calibri" panose="020F0502020204030204" pitchFamily="34" charset="0"/>
              </a:rPr>
              <a:t>Elaborating </a:t>
            </a:r>
            <a:r>
              <a:rPr lang="en-US" sz="2400" dirty="0" err="1">
                <a:latin typeface="Calibri" panose="020F0502020204030204" pitchFamily="34" charset="0"/>
              </a:rPr>
              <a:t>harmonised</a:t>
            </a:r>
            <a:r>
              <a:rPr lang="en-US" sz="2400" dirty="0">
                <a:latin typeface="Calibri" panose="020F0502020204030204" pitchFamily="34" charset="0"/>
              </a:rPr>
              <a:t> tools and standards to implement low carbon initiatives on farms</a:t>
            </a:r>
          </a:p>
          <a:p>
            <a:pPr marL="800100" lvl="1" indent="-342900">
              <a:buFont typeface="Arial" panose="020B0604020202020204" pitchFamily="34" charset="0"/>
              <a:buChar char="•"/>
            </a:pPr>
            <a:r>
              <a:rPr lang="fr-FR" sz="2400" dirty="0" err="1">
                <a:latin typeface="Calibri" panose="020F0502020204030204" pitchFamily="34" charset="0"/>
                <a:sym typeface="Wingdings" panose="05000000000000000000" pitchFamily="2" charset="2"/>
              </a:rPr>
              <a:t>Sustainable</a:t>
            </a:r>
            <a:r>
              <a:rPr lang="fr-FR" sz="2400" dirty="0">
                <a:latin typeface="Calibri" panose="020F0502020204030204" pitchFamily="34" charset="0"/>
                <a:sym typeface="Wingdings" panose="05000000000000000000" pitchFamily="2" charset="2"/>
              </a:rPr>
              <a:t> </a:t>
            </a:r>
            <a:r>
              <a:rPr lang="fr-FR" sz="2400" dirty="0" err="1">
                <a:latin typeface="Calibri" panose="020F0502020204030204" pitchFamily="34" charset="0"/>
                <a:sym typeface="Wingdings" panose="05000000000000000000" pitchFamily="2" charset="2"/>
              </a:rPr>
              <a:t>assessment</a:t>
            </a:r>
            <a:r>
              <a:rPr lang="fr-FR" sz="2400" dirty="0">
                <a:latin typeface="Calibri" panose="020F0502020204030204" pitchFamily="34" charset="0"/>
                <a:sym typeface="Wingdings" panose="05000000000000000000" pitchFamily="2" charset="2"/>
              </a:rPr>
              <a:t> of </a:t>
            </a:r>
            <a:r>
              <a:rPr lang="fr-FR" sz="2400" dirty="0" err="1">
                <a:latin typeface="Calibri" panose="020F0502020204030204" pitchFamily="34" charset="0"/>
                <a:sym typeface="Wingdings" panose="05000000000000000000" pitchFamily="2" charset="2"/>
              </a:rPr>
              <a:t>farms</a:t>
            </a:r>
            <a:endParaRPr lang="en-US" sz="2400" dirty="0">
              <a:latin typeface="Calibri" panose="020F0502020204030204" pitchFamily="34" charset="0"/>
            </a:endParaRPr>
          </a:p>
          <a:p>
            <a:pPr marL="800100" lvl="2" indent="-342900">
              <a:buFont typeface="Arial" panose="020B0604020202020204" pitchFamily="34" charset="0"/>
              <a:buChar char="•"/>
            </a:pPr>
            <a:r>
              <a:rPr lang="fr-FR" sz="2400" dirty="0">
                <a:latin typeface="Calibri" panose="020F0502020204030204" pitchFamily="34" charset="0"/>
              </a:rPr>
              <a:t>A </a:t>
            </a:r>
            <a:r>
              <a:rPr lang="fr-FR" sz="2400" dirty="0" err="1">
                <a:latin typeface="Calibri" panose="020F0502020204030204" pitchFamily="34" charset="0"/>
              </a:rPr>
              <a:t>common</a:t>
            </a:r>
            <a:r>
              <a:rPr lang="fr-FR" sz="2400" dirty="0">
                <a:latin typeface="Calibri" panose="020F0502020204030204" pitchFamily="34" charset="0"/>
              </a:rPr>
              <a:t> MRV </a:t>
            </a:r>
            <a:r>
              <a:rPr lang="fr-FR" sz="2400" dirty="0" err="1">
                <a:latin typeface="Calibri" panose="020F0502020204030204" pitchFamily="34" charset="0"/>
              </a:rPr>
              <a:t>framework</a:t>
            </a:r>
            <a:r>
              <a:rPr lang="fr-FR" sz="2400" dirty="0">
                <a:latin typeface="Calibri" panose="020F0502020204030204" pitchFamily="34" charset="0"/>
              </a:rPr>
              <a:t> to </a:t>
            </a:r>
            <a:r>
              <a:rPr lang="fr-FR" sz="2400" dirty="0" err="1">
                <a:latin typeface="Calibri" panose="020F0502020204030204" pitchFamily="34" charset="0"/>
              </a:rPr>
              <a:t>certify</a:t>
            </a:r>
            <a:r>
              <a:rPr lang="fr-FR" sz="2400" dirty="0">
                <a:latin typeface="Calibri" panose="020F0502020204030204" pitchFamily="34" charset="0"/>
              </a:rPr>
              <a:t> </a:t>
            </a:r>
            <a:r>
              <a:rPr lang="fr-FR" sz="2400" dirty="0" err="1">
                <a:latin typeface="Calibri" panose="020F0502020204030204" pitchFamily="34" charset="0"/>
              </a:rPr>
              <a:t>low</a:t>
            </a:r>
            <a:r>
              <a:rPr lang="fr-FR" sz="2400" dirty="0">
                <a:latin typeface="Calibri" panose="020F0502020204030204" pitchFamily="34" charset="0"/>
              </a:rPr>
              <a:t> </a:t>
            </a:r>
            <a:r>
              <a:rPr lang="fr-FR" sz="2400" dirty="0" err="1">
                <a:latin typeface="Calibri" panose="020F0502020204030204" pitchFamily="34" charset="0"/>
              </a:rPr>
              <a:t>carbon</a:t>
            </a:r>
            <a:r>
              <a:rPr lang="fr-FR" sz="2400" dirty="0">
                <a:latin typeface="Calibri" panose="020F0502020204030204" pitchFamily="34" charset="0"/>
              </a:rPr>
              <a:t> </a:t>
            </a:r>
            <a:r>
              <a:rPr lang="fr-FR" sz="2400" dirty="0" err="1">
                <a:latin typeface="Calibri" panose="020F0502020204030204" pitchFamily="34" charset="0"/>
              </a:rPr>
              <a:t>projects</a:t>
            </a:r>
            <a:r>
              <a:rPr lang="fr-FR" sz="2400" dirty="0">
                <a:latin typeface="Calibri" panose="020F0502020204030204" pitchFamily="34" charset="0"/>
              </a:rPr>
              <a:t> on </a:t>
            </a:r>
            <a:r>
              <a:rPr lang="fr-FR" sz="2400" dirty="0" err="1">
                <a:latin typeface="Calibri" panose="020F0502020204030204" pitchFamily="34" charset="0"/>
              </a:rPr>
              <a:t>European</a:t>
            </a:r>
            <a:r>
              <a:rPr lang="fr-FR" sz="2400" dirty="0">
                <a:latin typeface="Calibri" panose="020F0502020204030204" pitchFamily="34" charset="0"/>
              </a:rPr>
              <a:t> </a:t>
            </a:r>
            <a:r>
              <a:rPr lang="fr-FR" sz="2400" dirty="0" err="1">
                <a:latin typeface="Calibri" panose="020F0502020204030204" pitchFamily="34" charset="0"/>
              </a:rPr>
              <a:t>farms</a:t>
            </a:r>
            <a:endParaRPr lang="fr-FR" sz="2400" dirty="0">
              <a:latin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rPr>
              <a:t>Implementing low carbon projects in 700 mixed-crops livestock farms </a:t>
            </a:r>
          </a:p>
          <a:p>
            <a:pPr marL="342900" lvl="1" indent="-342900">
              <a:buFont typeface="Arial" panose="020B0604020202020204" pitchFamily="34" charset="0"/>
              <a:buChar char="•"/>
            </a:pPr>
            <a:r>
              <a:rPr lang="en-US" sz="2400" dirty="0"/>
              <a:t>Elaborating reference costs of low carbon projects</a:t>
            </a:r>
            <a:endParaRPr lang="en-US" sz="2400" dirty="0">
              <a:latin typeface="Calibri" panose="020F0502020204030204" pitchFamily="34" charset="0"/>
            </a:endParaRPr>
          </a:p>
          <a:p>
            <a:pPr marL="342900" lvl="1" indent="-342900">
              <a:buFont typeface="Arial" panose="020B0604020202020204" pitchFamily="34" charset="0"/>
              <a:buChar char="•"/>
            </a:pPr>
            <a:r>
              <a:rPr lang="en-US" sz="2400" b="1" dirty="0">
                <a:solidFill>
                  <a:srgbClr val="49D35D"/>
                </a:solidFill>
              </a:rPr>
              <a:t>Implementing a result-based rewarding mechanism</a:t>
            </a:r>
          </a:p>
          <a:p>
            <a:pPr marL="342900" lvl="1" indent="-342900">
              <a:buFont typeface="Arial" panose="020B0604020202020204" pitchFamily="34" charset="0"/>
              <a:buChar char="•"/>
            </a:pPr>
            <a:r>
              <a:rPr lang="en-US" sz="2400" dirty="0"/>
              <a:t>Implementing a low carbon network</a:t>
            </a:r>
          </a:p>
          <a:p>
            <a:pPr marL="342900" lvl="1" indent="-342900">
              <a:buFont typeface="Arial" panose="020B0604020202020204" pitchFamily="34" charset="0"/>
              <a:buChar char="•"/>
            </a:pPr>
            <a:r>
              <a:rPr lang="en-US" sz="2400" dirty="0"/>
              <a:t>Inputs of the project for the Carbon Farming</a:t>
            </a:r>
            <a:endParaRPr lang="fr-FR" sz="2400" dirty="0">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487766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783282" cy="971900"/>
          </a:xfrm>
        </p:spPr>
        <p:txBody>
          <a:bodyPr>
            <a:normAutofit fontScale="90000"/>
          </a:bodyPr>
          <a:lstStyle/>
          <a:p>
            <a:r>
              <a:rPr lang="en-US" sz="3600" b="1" dirty="0">
                <a:solidFill>
                  <a:schemeClr val="bg1"/>
                </a:solidFill>
              </a:rPr>
              <a:t>Why it is important to discuss the project with public authorities.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Marcador de contenido 2">
            <a:extLst>
              <a:ext uri="{FF2B5EF4-FFF2-40B4-BE49-F238E27FC236}">
                <a16:creationId xmlns:a16="http://schemas.microsoft.com/office/drawing/2014/main" id="{3AD110D4-0831-25E3-26B4-8090AAF18E2D}"/>
              </a:ext>
            </a:extLst>
          </p:cNvPr>
          <p:cNvSpPr>
            <a:spLocks noGrp="1" noEditPoints="1"/>
          </p:cNvSpPr>
          <p:nvPr>
            <p:ph idx="1"/>
          </p:nvPr>
        </p:nvSpPr>
        <p:spPr>
          <a:xfrm>
            <a:off x="968098" y="1403498"/>
            <a:ext cx="10385701" cy="5135414"/>
          </a:xfrm>
        </p:spPr>
        <p:txBody>
          <a:bodyPr anchor="ctr">
            <a:normAutofit/>
          </a:bodyPr>
          <a:lstStyle/>
          <a:p>
            <a:pPr marL="0" indent="0">
              <a:spcAft>
                <a:spcPts val="800"/>
              </a:spcAft>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1. This project needs recognition from the administration at several levels:</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Recognition of BAT calculation methodologies;</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Avoidance of double counting for the same practices;</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Possible inclusion of improvements in inventories </a:t>
            </a:r>
          </a:p>
          <a:p>
            <a:pPr>
              <a:spcAft>
                <a:spcPts val="800"/>
              </a:spcAft>
            </a:pPr>
            <a:r>
              <a:rPr lang="es-ES" sz="2400" dirty="0" err="1">
                <a:effectLst/>
                <a:latin typeface="Calibri" panose="020F0502020204030204" pitchFamily="34" charset="0"/>
                <a:ea typeface="Calibri" panose="020F0502020204030204" pitchFamily="34" charset="0"/>
                <a:cs typeface="Times New Roman" panose="02020603050405020304" pitchFamily="18" charset="0"/>
              </a:rPr>
              <a:t>Avoid</a:t>
            </a:r>
            <a:r>
              <a:rPr lang="es-ES" sz="2400" dirty="0">
                <a:effectLst/>
                <a:latin typeface="Calibri" panose="020F0502020204030204" pitchFamily="34" charset="0"/>
                <a:ea typeface="Calibri" panose="020F0502020204030204" pitchFamily="34" charset="0"/>
                <a:cs typeface="Times New Roman" panose="02020603050405020304" pitchFamily="18" charset="0"/>
              </a:rPr>
              <a:t>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greenwashing</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2. Developing incentives to reduce the carbon impact of the land sector </a:t>
            </a:r>
          </a:p>
          <a:p>
            <a:pPr marL="0" indent="0">
              <a:spcAft>
                <a:spcPts val="800"/>
              </a:spcAft>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3. Without the recognition of the administration, it will be impossible for small and medium sized farmers to engage in improving their practices beyond what is legally required.</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800" dirty="0"/>
          </a:p>
        </p:txBody>
      </p:sp>
    </p:spTree>
    <p:extLst>
      <p:ext uri="{BB962C8B-B14F-4D97-AF65-F5344CB8AC3E}">
        <p14:creationId xmlns:p14="http://schemas.microsoft.com/office/powerpoint/2010/main" val="68966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783282" cy="971900"/>
          </a:xfrm>
        </p:spPr>
        <p:txBody>
          <a:bodyPr>
            <a:normAutofit fontScale="90000"/>
          </a:bodyPr>
          <a:lstStyle/>
          <a:p>
            <a:r>
              <a:rPr lang="en-US" sz="3600" b="1" dirty="0">
                <a:solidFill>
                  <a:schemeClr val="bg1"/>
                </a:solidFill>
              </a:rPr>
              <a:t>Do not limit the European carbon certification framework to carbon removals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Marcador de contenido 2">
            <a:extLst>
              <a:ext uri="{FF2B5EF4-FFF2-40B4-BE49-F238E27FC236}">
                <a16:creationId xmlns:a16="http://schemas.microsoft.com/office/drawing/2014/main" id="{AFED34ED-5C18-65D4-8FB9-612A1678AC71}"/>
              </a:ext>
            </a:extLst>
          </p:cNvPr>
          <p:cNvSpPr>
            <a:spLocks noGrp="1" noEditPoints="1"/>
          </p:cNvSpPr>
          <p:nvPr>
            <p:ph idx="1"/>
          </p:nvPr>
        </p:nvSpPr>
        <p:spPr>
          <a:xfrm>
            <a:off x="818708" y="1733107"/>
            <a:ext cx="10535092" cy="4443856"/>
          </a:xfrm>
        </p:spPr>
        <p:txBody>
          <a:bodyPr anchor="ctr">
            <a:normAutofit lnSpcReduction="10000"/>
          </a:bodyPr>
          <a:lstStyle/>
          <a:p>
            <a:r>
              <a:rPr lang="en-US" sz="2400" dirty="0"/>
              <a:t>Carbon sinks, but also GHG sources as prescribed in IPCC guidelines</a:t>
            </a:r>
          </a:p>
          <a:p>
            <a:r>
              <a:rPr lang="en-US" sz="2400" dirty="0"/>
              <a:t>Payments on results are a solution to ensure the environmental impact of funding</a:t>
            </a:r>
          </a:p>
          <a:p>
            <a:r>
              <a:rPr lang="en-US" sz="2400" dirty="0"/>
              <a:t>Include indirect emissions in the scheme</a:t>
            </a:r>
          </a:p>
          <a:p>
            <a:r>
              <a:rPr lang="en-US" sz="2400" dirty="0"/>
              <a:t>It is essential to consider N2O and CH4 emissions: </a:t>
            </a:r>
          </a:p>
          <a:p>
            <a:pPr lvl="1"/>
            <a:r>
              <a:rPr lang="en-US" dirty="0"/>
              <a:t>Certify only those projects that have no negative impact on N2O and CH4 emissions or;  </a:t>
            </a:r>
          </a:p>
          <a:p>
            <a:pPr lvl="1"/>
            <a:r>
              <a:rPr lang="en-US" dirty="0"/>
              <a:t>Certify net sequestration (carbon sequestration minus any increase in N2O and CH4 emissions)</a:t>
            </a:r>
          </a:p>
          <a:p>
            <a:r>
              <a:rPr lang="en-US" sz="2400" dirty="0"/>
              <a:t> Deal with carbon sinks, emission reductions and indirect emissions within the same framework  BUT to count them separately</a:t>
            </a:r>
          </a:p>
          <a:p>
            <a:r>
              <a:rPr lang="en-US" sz="2400" dirty="0"/>
              <a:t>Deal to several certifications </a:t>
            </a:r>
            <a:r>
              <a:rPr lang="en-US" sz="2400" dirty="0">
                <a:effectLst/>
                <a:latin typeface="Segoe UI" panose="020B0502040204020203" pitchFamily="34" charset="0"/>
              </a:rPr>
              <a:t>could discourage from focusing on both carbon sequestration and emissions reductions"</a:t>
            </a:r>
            <a:endParaRPr lang="en-US" sz="2400" dirty="0">
              <a:effectLst/>
              <a:latin typeface="Arial" panose="020B0604020202020204" pitchFamily="34" charset="0"/>
            </a:endParaRPr>
          </a:p>
          <a:p>
            <a:endParaRPr lang="en-US" sz="2400" dirty="0"/>
          </a:p>
        </p:txBody>
      </p:sp>
    </p:spTree>
    <p:extLst>
      <p:ext uri="{BB962C8B-B14F-4D97-AF65-F5344CB8AC3E}">
        <p14:creationId xmlns:p14="http://schemas.microsoft.com/office/powerpoint/2010/main" val="13122056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es-ES" sz="3600" b="1" dirty="0" err="1">
                <a:solidFill>
                  <a:srgbClr val="FFFFFF"/>
                </a:solidFill>
              </a:rPr>
              <a:t>Ensure</a:t>
            </a:r>
            <a:r>
              <a:rPr lang="es-ES" sz="3600" b="1" dirty="0">
                <a:solidFill>
                  <a:srgbClr val="FFFFFF"/>
                </a:solidFill>
              </a:rPr>
              <a:t> </a:t>
            </a:r>
            <a:r>
              <a:rPr lang="es-ES" sz="3600" b="1" dirty="0" err="1">
                <a:solidFill>
                  <a:srgbClr val="FFFFFF"/>
                </a:solidFill>
              </a:rPr>
              <a:t>strong</a:t>
            </a:r>
            <a:r>
              <a:rPr lang="es-ES" sz="3600" b="1" dirty="0">
                <a:solidFill>
                  <a:srgbClr val="FFFFFF"/>
                </a:solidFill>
              </a:rPr>
              <a:t> </a:t>
            </a:r>
            <a:r>
              <a:rPr lang="es-ES" sz="3600" b="1" dirty="0" err="1">
                <a:solidFill>
                  <a:srgbClr val="FFFFFF"/>
                </a:solidFill>
              </a:rPr>
              <a:t>environmental</a:t>
            </a:r>
            <a:r>
              <a:rPr lang="es-ES" sz="3600" b="1" dirty="0">
                <a:solidFill>
                  <a:srgbClr val="FFFFFF"/>
                </a:solidFill>
              </a:rPr>
              <a:t> </a:t>
            </a:r>
            <a:r>
              <a:rPr lang="es-ES" sz="3600" b="1" dirty="0" err="1">
                <a:solidFill>
                  <a:srgbClr val="FFFFFF"/>
                </a:solidFill>
              </a:rPr>
              <a:t>integrity</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Marcador de contenido 2">
            <a:extLst>
              <a:ext uri="{FF2B5EF4-FFF2-40B4-BE49-F238E27FC236}">
                <a16:creationId xmlns:a16="http://schemas.microsoft.com/office/drawing/2014/main" id="{EFD23B7C-342E-74C6-D292-C152BC9145EC}"/>
              </a:ext>
            </a:extLst>
          </p:cNvPr>
          <p:cNvSpPr>
            <a:spLocks noGrp="1" noEditPoints="1"/>
          </p:cNvSpPr>
          <p:nvPr>
            <p:ph idx="1"/>
          </p:nvPr>
        </p:nvSpPr>
        <p:spPr>
          <a:xfrm>
            <a:off x="978196" y="1456660"/>
            <a:ext cx="10375604" cy="4720303"/>
          </a:xfrm>
        </p:spPr>
        <p:txBody>
          <a:bodyPr anchor="ctr">
            <a:normAutofit/>
          </a:bodyPr>
          <a:lstStyle/>
          <a:p>
            <a:r>
              <a:rPr lang="en-US" dirty="0"/>
              <a:t>The labelled practices they must not lead to negative effects on other environmental issues</a:t>
            </a:r>
          </a:p>
          <a:p>
            <a:r>
              <a:rPr lang="en-US" dirty="0"/>
              <a:t>To back up the calculation of the carbon impact with indicators for monitoring other issues. </a:t>
            </a:r>
          </a:p>
          <a:p>
            <a:r>
              <a:rPr lang="en-US" dirty="0"/>
              <a:t>This integration should be discussed with stakeholders and the scientific community to validate together the choices and keep in mind European objectives.</a:t>
            </a:r>
            <a:endParaRPr lang="es-ES" dirty="0"/>
          </a:p>
        </p:txBody>
      </p:sp>
    </p:spTree>
    <p:extLst>
      <p:ext uri="{BB962C8B-B14F-4D97-AF65-F5344CB8AC3E}">
        <p14:creationId xmlns:p14="http://schemas.microsoft.com/office/powerpoint/2010/main" val="4583326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203880" cy="971900"/>
          </a:xfrm>
        </p:spPr>
        <p:txBody>
          <a:bodyPr>
            <a:normAutofit fontScale="90000"/>
          </a:bodyPr>
          <a:lstStyle/>
          <a:p>
            <a:r>
              <a:rPr lang="en-US" sz="3600" b="1" dirty="0">
                <a:solidFill>
                  <a:schemeClr val="bg1"/>
                </a:solidFill>
              </a:rPr>
              <a:t>Governance: a common framework for high quality national and local tools</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Marcador de contenido 2">
            <a:extLst>
              <a:ext uri="{FF2B5EF4-FFF2-40B4-BE49-F238E27FC236}">
                <a16:creationId xmlns:a16="http://schemas.microsoft.com/office/drawing/2014/main" id="{29E68B3C-01F1-304E-DD87-C0D0C90CEA24}"/>
              </a:ext>
            </a:extLst>
          </p:cNvPr>
          <p:cNvSpPr>
            <a:spLocks noGrp="1" noEditPoints="1"/>
          </p:cNvSpPr>
          <p:nvPr>
            <p:ph idx="1"/>
          </p:nvPr>
        </p:nvSpPr>
        <p:spPr>
          <a:xfrm>
            <a:off x="173319" y="1466934"/>
            <a:ext cx="12018681" cy="4720303"/>
          </a:xfrm>
        </p:spPr>
        <p:txBody>
          <a:bodyPr anchor="ctr">
            <a:normAutofit/>
          </a:bodyPr>
          <a:lstStyle/>
          <a:p>
            <a:r>
              <a:rPr lang="en-US" sz="2600" dirty="0"/>
              <a:t>Methodologies used should combine the accounting or modeling part and MRV rules.</a:t>
            </a:r>
          </a:p>
          <a:p>
            <a:r>
              <a:rPr lang="en-US" sz="2600" dirty="0"/>
              <a:t>If all projects do not have the same MRV rules with the same robustness and transparency, there would be a risk of competitive distortion</a:t>
            </a:r>
          </a:p>
          <a:p>
            <a:pPr marL="0" indent="0">
              <a:buNone/>
            </a:pPr>
            <a:r>
              <a:rPr lang="en-US" sz="2600" dirty="0"/>
              <a:t>	1) The CE defines a list of credible and robust existing standards. </a:t>
            </a:r>
          </a:p>
          <a:p>
            <a:pPr marL="0" indent="0">
              <a:buNone/>
            </a:pPr>
            <a:r>
              <a:rPr lang="en-US" sz="2600" dirty="0"/>
              <a:t>	2) The CE defines common MRV rules but allows for multiple methods or standards.</a:t>
            </a:r>
          </a:p>
          <a:p>
            <a:pPr marL="0" indent="0">
              <a:buNone/>
            </a:pPr>
            <a:r>
              <a:rPr lang="en-US" sz="2600" dirty="0"/>
              <a:t>	3) The CE defines a common and single carbon standard with its own specific 	methodologies, using common accounting rules and scientific models. </a:t>
            </a:r>
            <a:endParaRPr lang="es-ES" sz="2600" dirty="0"/>
          </a:p>
        </p:txBody>
      </p:sp>
    </p:spTree>
    <p:extLst>
      <p:ext uri="{BB962C8B-B14F-4D97-AF65-F5344CB8AC3E}">
        <p14:creationId xmlns:p14="http://schemas.microsoft.com/office/powerpoint/2010/main" val="1683833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044392" cy="971900"/>
          </a:xfrm>
        </p:spPr>
        <p:txBody>
          <a:bodyPr>
            <a:normAutofit fontScale="90000"/>
          </a:bodyPr>
          <a:lstStyle/>
          <a:p>
            <a:r>
              <a:rPr lang="en-US" sz="3600" b="1" dirty="0">
                <a:solidFill>
                  <a:schemeClr val="bg1"/>
                </a:solidFill>
              </a:rPr>
              <a:t>Exchanges with the authorities in Spain about the LIFE Carbon Farming 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aphicFrame>
        <p:nvGraphicFramePr>
          <p:cNvPr id="14" name="Marcador de contenido 2">
            <a:extLst>
              <a:ext uri="{FF2B5EF4-FFF2-40B4-BE49-F238E27FC236}">
                <a16:creationId xmlns:a16="http://schemas.microsoft.com/office/drawing/2014/main" id="{F6A85EB3-44CC-9648-B9B7-6D32F7A23E7A}"/>
              </a:ext>
            </a:extLst>
          </p:cNvPr>
          <p:cNvGraphicFramePr>
            <a:graphicFrameLocks noGrp="1"/>
          </p:cNvGraphicFramePr>
          <p:nvPr>
            <p:extLst>
              <p:ext uri="{D42A27DB-BD31-4B8C-83A1-F6EECF244321}">
                <p14:modId xmlns:p14="http://schemas.microsoft.com/office/powerpoint/2010/main" val="3202665578"/>
              </p:ext>
            </p:extLst>
          </p:nvPr>
        </p:nvGraphicFramePr>
        <p:xfrm>
          <a:off x="801912" y="1467293"/>
          <a:ext cx="10562448" cy="43175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0786211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a:bodyPr>
          <a:lstStyle/>
          <a:p>
            <a:r>
              <a:rPr lang="en-US" sz="3600" b="1" dirty="0">
                <a:solidFill>
                  <a:schemeClr val="bg1"/>
                </a:solidFill>
              </a:rPr>
              <a:t>Implementing a result-based rewarding mechanism</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grpSp>
        <p:nvGrpSpPr>
          <p:cNvPr id="14" name="Groupe 13">
            <a:extLst>
              <a:ext uri="{FF2B5EF4-FFF2-40B4-BE49-F238E27FC236}">
                <a16:creationId xmlns:a16="http://schemas.microsoft.com/office/drawing/2014/main" id="{033DEED7-B235-0FA4-710F-D17055AC92F6}"/>
              </a:ext>
            </a:extLst>
          </p:cNvPr>
          <p:cNvGrpSpPr/>
          <p:nvPr/>
        </p:nvGrpSpPr>
        <p:grpSpPr>
          <a:xfrm>
            <a:off x="613406" y="1502622"/>
            <a:ext cx="11509821" cy="4721908"/>
            <a:chOff x="730614" y="1188384"/>
            <a:chExt cx="11629736" cy="4967452"/>
          </a:xfrm>
        </p:grpSpPr>
        <p:sp>
          <p:nvSpPr>
            <p:cNvPr id="15" name="Rectangle 14">
              <a:extLst>
                <a:ext uri="{FF2B5EF4-FFF2-40B4-BE49-F238E27FC236}">
                  <a16:creationId xmlns:a16="http://schemas.microsoft.com/office/drawing/2014/main" id="{70A98E64-4632-9239-5B75-9645FD7A9712}"/>
                </a:ext>
              </a:extLst>
            </p:cNvPr>
            <p:cNvSpPr/>
            <p:nvPr/>
          </p:nvSpPr>
          <p:spPr>
            <a:xfrm>
              <a:off x="1198869" y="1653167"/>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a:t>
              </a:r>
            </a:p>
          </p:txBody>
        </p:sp>
        <p:grpSp>
          <p:nvGrpSpPr>
            <p:cNvPr id="16" name="Groupe 15">
              <a:extLst>
                <a:ext uri="{FF2B5EF4-FFF2-40B4-BE49-F238E27FC236}">
                  <a16:creationId xmlns:a16="http://schemas.microsoft.com/office/drawing/2014/main" id="{F8E19558-77CB-10EB-5918-0A35D7F7898A}"/>
                </a:ext>
              </a:extLst>
            </p:cNvPr>
            <p:cNvGrpSpPr/>
            <p:nvPr/>
          </p:nvGrpSpPr>
          <p:grpSpPr>
            <a:xfrm>
              <a:off x="730614" y="1188384"/>
              <a:ext cx="11629736" cy="4967452"/>
              <a:chOff x="730614" y="1188384"/>
              <a:chExt cx="11629736" cy="4967452"/>
            </a:xfrm>
          </p:grpSpPr>
          <p:sp>
            <p:nvSpPr>
              <p:cNvPr id="17" name="Rectangle 16">
                <a:extLst>
                  <a:ext uri="{FF2B5EF4-FFF2-40B4-BE49-F238E27FC236}">
                    <a16:creationId xmlns:a16="http://schemas.microsoft.com/office/drawing/2014/main" id="{FE207542-CB4B-C395-EF14-9A660234D6F9}"/>
                  </a:ext>
                </a:extLst>
              </p:cNvPr>
              <p:cNvSpPr/>
              <p:nvPr/>
            </p:nvSpPr>
            <p:spPr>
              <a:xfrm>
                <a:off x="1198868" y="2055336"/>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a:t>
                </a:r>
              </a:p>
            </p:txBody>
          </p:sp>
          <p:sp>
            <p:nvSpPr>
              <p:cNvPr id="18" name="Rectangle 17">
                <a:extLst>
                  <a:ext uri="{FF2B5EF4-FFF2-40B4-BE49-F238E27FC236}">
                    <a16:creationId xmlns:a16="http://schemas.microsoft.com/office/drawing/2014/main" id="{54AFB116-9761-A89E-8545-B8E9331D8BEA}"/>
                  </a:ext>
                </a:extLst>
              </p:cNvPr>
              <p:cNvSpPr/>
              <p:nvPr/>
            </p:nvSpPr>
            <p:spPr>
              <a:xfrm>
                <a:off x="1198869" y="2456816"/>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a:t>
                </a:r>
              </a:p>
            </p:txBody>
          </p:sp>
          <p:grpSp>
            <p:nvGrpSpPr>
              <p:cNvPr id="19" name="Groupe 18">
                <a:extLst>
                  <a:ext uri="{FF2B5EF4-FFF2-40B4-BE49-F238E27FC236}">
                    <a16:creationId xmlns:a16="http://schemas.microsoft.com/office/drawing/2014/main" id="{528C5D86-B4B7-AA32-67DC-4D5C92124479}"/>
                  </a:ext>
                </a:extLst>
              </p:cNvPr>
              <p:cNvGrpSpPr/>
              <p:nvPr/>
            </p:nvGrpSpPr>
            <p:grpSpPr>
              <a:xfrm>
                <a:off x="730614" y="1188384"/>
                <a:ext cx="11629736" cy="4967452"/>
                <a:chOff x="730616" y="1188384"/>
                <a:chExt cx="11629736" cy="4967452"/>
              </a:xfrm>
            </p:grpSpPr>
            <p:sp>
              <p:nvSpPr>
                <p:cNvPr id="20" name="Rectangle 19">
                  <a:extLst>
                    <a:ext uri="{FF2B5EF4-FFF2-40B4-BE49-F238E27FC236}">
                      <a16:creationId xmlns:a16="http://schemas.microsoft.com/office/drawing/2014/main" id="{EDA35878-2E67-17EA-4078-C3F529603166}"/>
                    </a:ext>
                  </a:extLst>
                </p:cNvPr>
                <p:cNvSpPr/>
                <p:nvPr/>
              </p:nvSpPr>
              <p:spPr>
                <a:xfrm>
                  <a:off x="1583912" y="3780368"/>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B</a:t>
                  </a:r>
                </a:p>
              </p:txBody>
            </p:sp>
            <p:sp>
              <p:nvSpPr>
                <p:cNvPr id="21" name="Rectangle 20">
                  <a:extLst>
                    <a:ext uri="{FF2B5EF4-FFF2-40B4-BE49-F238E27FC236}">
                      <a16:creationId xmlns:a16="http://schemas.microsoft.com/office/drawing/2014/main" id="{F80A1264-D4FF-5300-8155-44D4B2D5CDFE}"/>
                    </a:ext>
                  </a:extLst>
                </p:cNvPr>
                <p:cNvSpPr/>
                <p:nvPr/>
              </p:nvSpPr>
              <p:spPr>
                <a:xfrm>
                  <a:off x="1583911" y="4161354"/>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B</a:t>
                  </a:r>
                </a:p>
              </p:txBody>
            </p:sp>
            <p:cxnSp>
              <p:nvCxnSpPr>
                <p:cNvPr id="22" name="Connecteur droit avec flèche 21">
                  <a:extLst>
                    <a:ext uri="{FF2B5EF4-FFF2-40B4-BE49-F238E27FC236}">
                      <a16:creationId xmlns:a16="http://schemas.microsoft.com/office/drawing/2014/main" id="{93EABD85-55ED-9F2B-FD5F-AA9A42EDFFE0}"/>
                    </a:ext>
                  </a:extLst>
                </p:cNvPr>
                <p:cNvCxnSpPr>
                  <a:cxnSpLocks/>
                  <a:stCxn id="28" idx="1"/>
                  <a:endCxn id="20" idx="3"/>
                </p:cNvCxnSpPr>
                <p:nvPr/>
              </p:nvCxnSpPr>
              <p:spPr>
                <a:xfrm flipH="1" flipV="1">
                  <a:off x="1915887" y="3943464"/>
                  <a:ext cx="865219" cy="28202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E7E8C99C-D62F-C1E7-00E8-31E0B03906F0}"/>
                    </a:ext>
                  </a:extLst>
                </p:cNvPr>
                <p:cNvCxnSpPr>
                  <a:cxnSpLocks/>
                  <a:stCxn id="28" idx="1"/>
                  <a:endCxn id="21" idx="3"/>
                </p:cNvCxnSpPr>
                <p:nvPr/>
              </p:nvCxnSpPr>
              <p:spPr>
                <a:xfrm flipH="1">
                  <a:off x="1915886" y="4225489"/>
                  <a:ext cx="865220" cy="98961"/>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85D38C7E-07C5-DE1A-4B22-B684EAB1A06E}"/>
                    </a:ext>
                  </a:extLst>
                </p:cNvPr>
                <p:cNvCxnSpPr>
                  <a:cxnSpLocks/>
                  <a:stCxn id="28" idx="1"/>
                </p:cNvCxnSpPr>
                <p:nvPr/>
              </p:nvCxnSpPr>
              <p:spPr>
                <a:xfrm flipH="1">
                  <a:off x="1915885" y="4225489"/>
                  <a:ext cx="865221" cy="47994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3E7539A6-7AA7-CB9E-01B9-5246FD4C3B86}"/>
                    </a:ext>
                  </a:extLst>
                </p:cNvPr>
                <p:cNvCxnSpPr>
                  <a:cxnSpLocks/>
                  <a:stCxn id="28" idx="1"/>
                </p:cNvCxnSpPr>
                <p:nvPr/>
              </p:nvCxnSpPr>
              <p:spPr>
                <a:xfrm flipH="1">
                  <a:off x="1915885" y="4225489"/>
                  <a:ext cx="865221" cy="86093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2073508-C79D-4D4E-5E2E-7837AFEDE8DD}"/>
                    </a:ext>
                  </a:extLst>
                </p:cNvPr>
                <p:cNvSpPr/>
                <p:nvPr/>
              </p:nvSpPr>
              <p:spPr>
                <a:xfrm>
                  <a:off x="5388721" y="2994768"/>
                  <a:ext cx="2115879" cy="633472"/>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FCAA – France Carbon Agri</a:t>
                  </a:r>
                  <a:endParaRPr lang="fr-FR" sz="1400" dirty="0"/>
                </a:p>
              </p:txBody>
            </p:sp>
            <p:sp>
              <p:nvSpPr>
                <p:cNvPr id="27" name="Rectangle 26">
                  <a:extLst>
                    <a:ext uri="{FF2B5EF4-FFF2-40B4-BE49-F238E27FC236}">
                      <a16:creationId xmlns:a16="http://schemas.microsoft.com/office/drawing/2014/main" id="{1F8E2C60-33E8-38B3-1669-99AB17552CC9}"/>
                    </a:ext>
                  </a:extLst>
                </p:cNvPr>
                <p:cNvSpPr/>
                <p:nvPr/>
              </p:nvSpPr>
              <p:spPr>
                <a:xfrm>
                  <a:off x="2517167" y="2042758"/>
                  <a:ext cx="2041451" cy="776176"/>
                </a:xfrm>
                <a:prstGeom prst="rect">
                  <a:avLst/>
                </a:prstGeom>
                <a:solidFill>
                  <a:schemeClr val="accent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Project </a:t>
                  </a:r>
                  <a:r>
                    <a:rPr lang="fr-FR" dirty="0" err="1"/>
                    <a:t>developer</a:t>
                  </a:r>
                  <a:endParaRPr lang="fr-FR" dirty="0"/>
                </a:p>
                <a:p>
                  <a:pPr algn="ctr"/>
                  <a:r>
                    <a:rPr lang="fr-FR" sz="1600" i="1" dirty="0" err="1"/>
                    <a:t>Technical</a:t>
                  </a:r>
                  <a:r>
                    <a:rPr lang="fr-FR" sz="1600" i="1" dirty="0"/>
                    <a:t> supervision</a:t>
                  </a:r>
                </a:p>
              </p:txBody>
            </p:sp>
            <p:sp>
              <p:nvSpPr>
                <p:cNvPr id="28" name="Rectangle 27">
                  <a:extLst>
                    <a:ext uri="{FF2B5EF4-FFF2-40B4-BE49-F238E27FC236}">
                      <a16:creationId xmlns:a16="http://schemas.microsoft.com/office/drawing/2014/main" id="{81BA3DC3-BB82-C064-00CD-164DBA39191B}"/>
                    </a:ext>
                  </a:extLst>
                </p:cNvPr>
                <p:cNvSpPr/>
                <p:nvPr/>
              </p:nvSpPr>
              <p:spPr>
                <a:xfrm>
                  <a:off x="2781107" y="3837401"/>
                  <a:ext cx="2041451" cy="776176"/>
                </a:xfrm>
                <a:prstGeom prst="rect">
                  <a:avLst/>
                </a:prstGeom>
                <a:solidFill>
                  <a:schemeClr val="accent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Project </a:t>
                  </a:r>
                  <a:r>
                    <a:rPr lang="fr-FR" dirty="0" err="1"/>
                    <a:t>developer</a:t>
                  </a:r>
                  <a:endParaRPr lang="fr-FR" dirty="0"/>
                </a:p>
                <a:p>
                  <a:pPr algn="ctr"/>
                  <a:r>
                    <a:rPr lang="fr-FR" sz="1600" i="1" dirty="0" err="1"/>
                    <a:t>Technical</a:t>
                  </a:r>
                  <a:r>
                    <a:rPr lang="fr-FR" sz="1600" i="1" dirty="0"/>
                    <a:t> supervision</a:t>
                  </a:r>
                </a:p>
              </p:txBody>
            </p:sp>
            <p:sp>
              <p:nvSpPr>
                <p:cNvPr id="29" name="Rectangle 28">
                  <a:extLst>
                    <a:ext uri="{FF2B5EF4-FFF2-40B4-BE49-F238E27FC236}">
                      <a16:creationId xmlns:a16="http://schemas.microsoft.com/office/drawing/2014/main" id="{5D5AA4B8-47AD-E4E4-6522-05017E0BE453}"/>
                    </a:ext>
                  </a:extLst>
                </p:cNvPr>
                <p:cNvSpPr/>
                <p:nvPr/>
              </p:nvSpPr>
              <p:spPr>
                <a:xfrm>
                  <a:off x="9171715" y="4072177"/>
                  <a:ext cx="1741983" cy="1177341"/>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Buyers</a:t>
                  </a:r>
                  <a:r>
                    <a:rPr lang="fr-FR" dirty="0"/>
                    <a:t> : </a:t>
                  </a:r>
                  <a:r>
                    <a:rPr lang="fr-FR" dirty="0" err="1"/>
                    <a:t>banks</a:t>
                  </a:r>
                  <a:r>
                    <a:rPr lang="fr-FR" dirty="0"/>
                    <a:t>, </a:t>
                  </a:r>
                  <a:r>
                    <a:rPr lang="fr-FR" dirty="0" err="1"/>
                    <a:t>companies</a:t>
                  </a:r>
                  <a:r>
                    <a:rPr lang="fr-FR" dirty="0"/>
                    <a:t> like Lidl, restaurant </a:t>
                  </a:r>
                  <a:r>
                    <a:rPr lang="fr-FR" dirty="0" err="1"/>
                    <a:t>chains</a:t>
                  </a:r>
                  <a:endParaRPr lang="fr-FR" dirty="0"/>
                </a:p>
              </p:txBody>
            </p:sp>
            <p:cxnSp>
              <p:nvCxnSpPr>
                <p:cNvPr id="31" name="Connecteur droit avec flèche 30">
                  <a:extLst>
                    <a:ext uri="{FF2B5EF4-FFF2-40B4-BE49-F238E27FC236}">
                      <a16:creationId xmlns:a16="http://schemas.microsoft.com/office/drawing/2014/main" id="{FCD0C942-271C-239A-AF9F-9894E30A0375}"/>
                    </a:ext>
                  </a:extLst>
                </p:cNvPr>
                <p:cNvCxnSpPr>
                  <a:cxnSpLocks/>
                  <a:stCxn id="29" idx="0"/>
                  <a:endCxn id="26" idx="3"/>
                </p:cNvCxnSpPr>
                <p:nvPr/>
              </p:nvCxnSpPr>
              <p:spPr>
                <a:xfrm flipH="1" flipV="1">
                  <a:off x="7504600" y="3311504"/>
                  <a:ext cx="2538107" cy="76067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ADBCD13C-B63C-BF88-6BC5-0FCBA1FDA095}"/>
                    </a:ext>
                  </a:extLst>
                </p:cNvPr>
                <p:cNvCxnSpPr>
                  <a:cxnSpLocks/>
                  <a:stCxn id="26" idx="2"/>
                  <a:endCxn id="29" idx="1"/>
                </p:cNvCxnSpPr>
                <p:nvPr/>
              </p:nvCxnSpPr>
              <p:spPr>
                <a:xfrm>
                  <a:off x="6446661" y="3628239"/>
                  <a:ext cx="2725054" cy="103260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308CCCC-EAEF-51AC-BE72-C07D957D2835}"/>
                    </a:ext>
                  </a:extLst>
                </p:cNvPr>
                <p:cNvSpPr/>
                <p:nvPr/>
              </p:nvSpPr>
              <p:spPr>
                <a:xfrm>
                  <a:off x="1198868" y="1251673"/>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a:t>
                  </a:r>
                </a:p>
              </p:txBody>
            </p:sp>
            <p:sp>
              <p:nvSpPr>
                <p:cNvPr id="34" name="Rectangle 33">
                  <a:extLst>
                    <a:ext uri="{FF2B5EF4-FFF2-40B4-BE49-F238E27FC236}">
                      <a16:creationId xmlns:a16="http://schemas.microsoft.com/office/drawing/2014/main" id="{65CAFD77-BC74-3216-C319-ACE00E62B577}"/>
                    </a:ext>
                  </a:extLst>
                </p:cNvPr>
                <p:cNvSpPr/>
                <p:nvPr/>
              </p:nvSpPr>
              <p:spPr>
                <a:xfrm>
                  <a:off x="1198868" y="2858296"/>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a:t>
                  </a:r>
                </a:p>
              </p:txBody>
            </p:sp>
            <p:sp>
              <p:nvSpPr>
                <p:cNvPr id="35" name="Rectangle 34">
                  <a:extLst>
                    <a:ext uri="{FF2B5EF4-FFF2-40B4-BE49-F238E27FC236}">
                      <a16:creationId xmlns:a16="http://schemas.microsoft.com/office/drawing/2014/main" id="{561C98E9-3696-5B64-A915-5379818376AE}"/>
                    </a:ext>
                  </a:extLst>
                </p:cNvPr>
                <p:cNvSpPr/>
                <p:nvPr/>
              </p:nvSpPr>
              <p:spPr>
                <a:xfrm>
                  <a:off x="1198868" y="3259776"/>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a:t>
                  </a:r>
                </a:p>
              </p:txBody>
            </p:sp>
            <p:sp>
              <p:nvSpPr>
                <p:cNvPr id="36" name="Rectangle 35">
                  <a:extLst>
                    <a:ext uri="{FF2B5EF4-FFF2-40B4-BE49-F238E27FC236}">
                      <a16:creationId xmlns:a16="http://schemas.microsoft.com/office/drawing/2014/main" id="{F9F7242B-377E-C109-6BF4-2ED09F386F11}"/>
                    </a:ext>
                  </a:extLst>
                </p:cNvPr>
                <p:cNvSpPr/>
                <p:nvPr/>
              </p:nvSpPr>
              <p:spPr>
                <a:xfrm>
                  <a:off x="1583909" y="4542340"/>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B</a:t>
                  </a:r>
                </a:p>
              </p:txBody>
            </p:sp>
            <p:sp>
              <p:nvSpPr>
                <p:cNvPr id="37" name="Rectangle 36">
                  <a:extLst>
                    <a:ext uri="{FF2B5EF4-FFF2-40B4-BE49-F238E27FC236}">
                      <a16:creationId xmlns:a16="http://schemas.microsoft.com/office/drawing/2014/main" id="{E1AAD838-7EB9-DF40-7AEB-CD6F6E1441B9}"/>
                    </a:ext>
                  </a:extLst>
                </p:cNvPr>
                <p:cNvSpPr/>
                <p:nvPr/>
              </p:nvSpPr>
              <p:spPr>
                <a:xfrm>
                  <a:off x="1583909" y="4923326"/>
                  <a:ext cx="331975" cy="326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B</a:t>
                  </a:r>
                </a:p>
              </p:txBody>
            </p:sp>
            <p:cxnSp>
              <p:nvCxnSpPr>
                <p:cNvPr id="38" name="Connecteur droit avec flèche 37">
                  <a:extLst>
                    <a:ext uri="{FF2B5EF4-FFF2-40B4-BE49-F238E27FC236}">
                      <a16:creationId xmlns:a16="http://schemas.microsoft.com/office/drawing/2014/main" id="{FE1F1FAA-1F3D-9A87-8AED-8DA5D77AABF5}"/>
                    </a:ext>
                  </a:extLst>
                </p:cNvPr>
                <p:cNvCxnSpPr>
                  <a:cxnSpLocks/>
                  <a:stCxn id="27" idx="1"/>
                  <a:endCxn id="33" idx="3"/>
                </p:cNvCxnSpPr>
                <p:nvPr/>
              </p:nvCxnSpPr>
              <p:spPr>
                <a:xfrm flipH="1" flipV="1">
                  <a:off x="1530843" y="1414769"/>
                  <a:ext cx="986324" cy="101607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3EA686B2-CFBB-F0E5-08BD-C9130B3D249D}"/>
                    </a:ext>
                  </a:extLst>
                </p:cNvPr>
                <p:cNvCxnSpPr>
                  <a:cxnSpLocks/>
                  <a:stCxn id="27" idx="1"/>
                </p:cNvCxnSpPr>
                <p:nvPr/>
              </p:nvCxnSpPr>
              <p:spPr>
                <a:xfrm flipH="1" flipV="1">
                  <a:off x="1530844" y="2218432"/>
                  <a:ext cx="986323" cy="21241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D092CE39-9818-09B0-EB89-870A5228CA0A}"/>
                    </a:ext>
                  </a:extLst>
                </p:cNvPr>
                <p:cNvCxnSpPr>
                  <a:cxnSpLocks/>
                  <a:stCxn id="27" idx="1"/>
                </p:cNvCxnSpPr>
                <p:nvPr/>
              </p:nvCxnSpPr>
              <p:spPr>
                <a:xfrm flipH="1">
                  <a:off x="1530843" y="2430846"/>
                  <a:ext cx="986324" cy="18906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BD7CE9D3-B4B4-4729-E7CF-0DB63025E2F1}"/>
                    </a:ext>
                  </a:extLst>
                </p:cNvPr>
                <p:cNvCxnSpPr>
                  <a:cxnSpLocks/>
                  <a:stCxn id="27" idx="1"/>
                  <a:endCxn id="34" idx="3"/>
                </p:cNvCxnSpPr>
                <p:nvPr/>
              </p:nvCxnSpPr>
              <p:spPr>
                <a:xfrm flipH="1">
                  <a:off x="1530843" y="2430846"/>
                  <a:ext cx="986324" cy="59054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222CB2F2-2B42-FCBE-4E66-A414D01BC5A2}"/>
                    </a:ext>
                  </a:extLst>
                </p:cNvPr>
                <p:cNvCxnSpPr>
                  <a:cxnSpLocks/>
                  <a:stCxn id="27" idx="1"/>
                  <a:endCxn id="35" idx="3"/>
                </p:cNvCxnSpPr>
                <p:nvPr/>
              </p:nvCxnSpPr>
              <p:spPr>
                <a:xfrm flipH="1">
                  <a:off x="1530843" y="2430846"/>
                  <a:ext cx="986324" cy="99202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F670744E-80D7-B425-0576-F3ACBDE4524B}"/>
                    </a:ext>
                  </a:extLst>
                </p:cNvPr>
                <p:cNvCxnSpPr>
                  <a:cxnSpLocks/>
                  <a:stCxn id="27" idx="1"/>
                </p:cNvCxnSpPr>
                <p:nvPr/>
              </p:nvCxnSpPr>
              <p:spPr>
                <a:xfrm flipH="1" flipV="1">
                  <a:off x="1530845" y="1816263"/>
                  <a:ext cx="986322" cy="6145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3610F791-17E3-4976-A7AA-F6894254192E}"/>
                    </a:ext>
                  </a:extLst>
                </p:cNvPr>
                <p:cNvCxnSpPr>
                  <a:cxnSpLocks/>
                  <a:stCxn id="27" idx="3"/>
                  <a:endCxn id="26" idx="1"/>
                </p:cNvCxnSpPr>
                <p:nvPr/>
              </p:nvCxnSpPr>
              <p:spPr>
                <a:xfrm>
                  <a:off x="4558618" y="2430846"/>
                  <a:ext cx="830103" cy="880658"/>
                </a:xfrm>
                <a:prstGeom prst="straightConnector1">
                  <a:avLst/>
                </a:prstGeom>
                <a:ln>
                  <a:solidFill>
                    <a:schemeClr val="accent4">
                      <a:lumMod val="7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45" name="Connecteur droit avec flèche 44">
                  <a:extLst>
                    <a:ext uri="{FF2B5EF4-FFF2-40B4-BE49-F238E27FC236}">
                      <a16:creationId xmlns:a16="http://schemas.microsoft.com/office/drawing/2014/main" id="{DC0C473C-D92F-932B-6F90-F11A8F064F2A}"/>
                    </a:ext>
                  </a:extLst>
                </p:cNvPr>
                <p:cNvCxnSpPr>
                  <a:cxnSpLocks/>
                  <a:stCxn id="28" idx="3"/>
                  <a:endCxn id="26" idx="1"/>
                </p:cNvCxnSpPr>
                <p:nvPr/>
              </p:nvCxnSpPr>
              <p:spPr>
                <a:xfrm flipV="1">
                  <a:off x="4822557" y="3311504"/>
                  <a:ext cx="566164" cy="913985"/>
                </a:xfrm>
                <a:prstGeom prst="straightConnector1">
                  <a:avLst/>
                </a:prstGeom>
                <a:ln>
                  <a:solidFill>
                    <a:schemeClr val="accent4">
                      <a:lumMod val="75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46" name="ZoneTexte 45">
                  <a:extLst>
                    <a:ext uri="{FF2B5EF4-FFF2-40B4-BE49-F238E27FC236}">
                      <a16:creationId xmlns:a16="http://schemas.microsoft.com/office/drawing/2014/main" id="{2B4DFAFC-D651-67D7-B07A-71742C2C316B}"/>
                    </a:ext>
                  </a:extLst>
                </p:cNvPr>
                <p:cNvSpPr txBox="1"/>
                <p:nvPr/>
              </p:nvSpPr>
              <p:spPr>
                <a:xfrm>
                  <a:off x="2424700" y="1702098"/>
                  <a:ext cx="2512350" cy="369332"/>
                </a:xfrm>
                <a:prstGeom prst="rect">
                  <a:avLst/>
                </a:prstGeom>
                <a:noFill/>
              </p:spPr>
              <p:txBody>
                <a:bodyPr wrap="square" rtlCol="0">
                  <a:spAutoFit/>
                </a:bodyPr>
                <a:lstStyle/>
                <a:p>
                  <a:r>
                    <a:rPr lang="fr-FR" dirty="0" err="1"/>
                    <a:t>Farms</a:t>
                  </a:r>
                  <a:r>
                    <a:rPr lang="fr-FR" dirty="0"/>
                    <a:t> – </a:t>
                  </a:r>
                  <a:r>
                    <a:rPr lang="fr-FR" dirty="0" err="1"/>
                    <a:t>Sample</a:t>
                  </a:r>
                  <a:r>
                    <a:rPr lang="fr-FR" dirty="0"/>
                    <a:t> 1</a:t>
                  </a:r>
                </a:p>
              </p:txBody>
            </p:sp>
            <p:sp>
              <p:nvSpPr>
                <p:cNvPr id="47" name="ZoneTexte 46">
                  <a:extLst>
                    <a:ext uri="{FF2B5EF4-FFF2-40B4-BE49-F238E27FC236}">
                      <a16:creationId xmlns:a16="http://schemas.microsoft.com/office/drawing/2014/main" id="{AB55D29C-F887-118E-B5AF-68E8D7963CA3}"/>
                    </a:ext>
                  </a:extLst>
                </p:cNvPr>
                <p:cNvSpPr txBox="1"/>
                <p:nvPr/>
              </p:nvSpPr>
              <p:spPr>
                <a:xfrm>
                  <a:off x="2550712" y="3380087"/>
                  <a:ext cx="2512350" cy="369332"/>
                </a:xfrm>
                <a:prstGeom prst="rect">
                  <a:avLst/>
                </a:prstGeom>
                <a:noFill/>
              </p:spPr>
              <p:txBody>
                <a:bodyPr wrap="square" rtlCol="0">
                  <a:spAutoFit/>
                </a:bodyPr>
                <a:lstStyle/>
                <a:p>
                  <a:r>
                    <a:rPr lang="fr-FR" dirty="0" err="1"/>
                    <a:t>Farms</a:t>
                  </a:r>
                  <a:r>
                    <a:rPr lang="fr-FR" dirty="0"/>
                    <a:t> – </a:t>
                  </a:r>
                  <a:r>
                    <a:rPr lang="fr-FR" dirty="0" err="1"/>
                    <a:t>Sample</a:t>
                  </a:r>
                  <a:r>
                    <a:rPr lang="fr-FR" dirty="0"/>
                    <a:t> 2</a:t>
                  </a:r>
                </a:p>
              </p:txBody>
            </p:sp>
            <p:sp>
              <p:nvSpPr>
                <p:cNvPr id="48" name="ZoneTexte 47">
                  <a:extLst>
                    <a:ext uri="{FF2B5EF4-FFF2-40B4-BE49-F238E27FC236}">
                      <a16:creationId xmlns:a16="http://schemas.microsoft.com/office/drawing/2014/main" id="{42158E05-BEAB-6AB1-4447-1D2CC7FC9CE9}"/>
                    </a:ext>
                  </a:extLst>
                </p:cNvPr>
                <p:cNvSpPr txBox="1"/>
                <p:nvPr/>
              </p:nvSpPr>
              <p:spPr>
                <a:xfrm>
                  <a:off x="8109591" y="3834944"/>
                  <a:ext cx="848396" cy="344994"/>
                </a:xfrm>
                <a:prstGeom prst="rect">
                  <a:avLst/>
                </a:prstGeom>
                <a:noFill/>
              </p:spPr>
              <p:txBody>
                <a:bodyPr wrap="square" rtlCol="0">
                  <a:spAutoFit/>
                </a:bodyPr>
                <a:lstStyle/>
                <a:p>
                  <a:r>
                    <a:rPr lang="fr-FR" sz="1600" b="1" dirty="0"/>
                    <a:t>Euros</a:t>
                  </a:r>
                </a:p>
              </p:txBody>
            </p:sp>
            <p:sp>
              <p:nvSpPr>
                <p:cNvPr id="49" name="ZoneTexte 48">
                  <a:extLst>
                    <a:ext uri="{FF2B5EF4-FFF2-40B4-BE49-F238E27FC236}">
                      <a16:creationId xmlns:a16="http://schemas.microsoft.com/office/drawing/2014/main" id="{CD5E6164-622A-7C1D-2146-9A25F135ECD4}"/>
                    </a:ext>
                  </a:extLst>
                </p:cNvPr>
                <p:cNvSpPr txBox="1"/>
                <p:nvPr/>
              </p:nvSpPr>
              <p:spPr>
                <a:xfrm>
                  <a:off x="6903679" y="4852712"/>
                  <a:ext cx="1289148" cy="338554"/>
                </a:xfrm>
                <a:prstGeom prst="rect">
                  <a:avLst/>
                </a:prstGeom>
                <a:noFill/>
              </p:spPr>
              <p:txBody>
                <a:bodyPr wrap="square" rtlCol="0">
                  <a:spAutoFit/>
                </a:bodyPr>
                <a:lstStyle/>
                <a:p>
                  <a:r>
                    <a:rPr lang="fr-FR" sz="1600" b="1" dirty="0"/>
                    <a:t>Tons CO2</a:t>
                  </a:r>
                </a:p>
              </p:txBody>
            </p:sp>
            <p:sp>
              <p:nvSpPr>
                <p:cNvPr id="50" name="Ellipse 49">
                  <a:extLst>
                    <a:ext uri="{FF2B5EF4-FFF2-40B4-BE49-F238E27FC236}">
                      <a16:creationId xmlns:a16="http://schemas.microsoft.com/office/drawing/2014/main" id="{ED839B5C-7BEB-7587-991C-4298440FEFEB}"/>
                    </a:ext>
                  </a:extLst>
                </p:cNvPr>
                <p:cNvSpPr/>
                <p:nvPr/>
              </p:nvSpPr>
              <p:spPr>
                <a:xfrm rot="20721028">
                  <a:off x="730616" y="1188384"/>
                  <a:ext cx="7267594" cy="4065687"/>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Ellipse 50">
                  <a:extLst>
                    <a:ext uri="{FF2B5EF4-FFF2-40B4-BE49-F238E27FC236}">
                      <a16:creationId xmlns:a16="http://schemas.microsoft.com/office/drawing/2014/main" id="{969B92A7-9877-D73B-8E2D-2EFB5BA6BDB9}"/>
                    </a:ext>
                  </a:extLst>
                </p:cNvPr>
                <p:cNvSpPr/>
                <p:nvPr/>
              </p:nvSpPr>
              <p:spPr>
                <a:xfrm rot="923234">
                  <a:off x="5068156" y="2202270"/>
                  <a:ext cx="7109285" cy="3746467"/>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6">
                        <a:lumMod val="75000"/>
                      </a:schemeClr>
                    </a:solidFill>
                  </a:endParaRPr>
                </a:p>
              </p:txBody>
            </p:sp>
            <p:sp>
              <p:nvSpPr>
                <p:cNvPr id="52" name="Rectangle 51">
                  <a:extLst>
                    <a:ext uri="{FF2B5EF4-FFF2-40B4-BE49-F238E27FC236}">
                      <a16:creationId xmlns:a16="http://schemas.microsoft.com/office/drawing/2014/main" id="{E5085B15-0320-2922-87E8-E37C5525245A}"/>
                    </a:ext>
                  </a:extLst>
                </p:cNvPr>
                <p:cNvSpPr/>
                <p:nvPr/>
              </p:nvSpPr>
              <p:spPr>
                <a:xfrm>
                  <a:off x="6217376" y="1298512"/>
                  <a:ext cx="3361871" cy="595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err="1">
                      <a:solidFill>
                        <a:schemeClr val="accent5">
                          <a:lumMod val="75000"/>
                        </a:schemeClr>
                      </a:solidFill>
                    </a:rPr>
                    <a:t>Contract</a:t>
                  </a:r>
                  <a:r>
                    <a:rPr lang="fr-FR" sz="1600" b="1" dirty="0">
                      <a:solidFill>
                        <a:schemeClr val="accent5">
                          <a:lumMod val="75000"/>
                        </a:schemeClr>
                      </a:solidFill>
                    </a:rPr>
                    <a:t> </a:t>
                  </a:r>
                  <a:r>
                    <a:rPr lang="fr-FR" sz="1600" b="1" dirty="0" err="1">
                      <a:solidFill>
                        <a:schemeClr val="accent5">
                          <a:lumMod val="75000"/>
                        </a:schemeClr>
                      </a:solidFill>
                    </a:rPr>
                    <a:t>between</a:t>
                  </a:r>
                  <a:r>
                    <a:rPr lang="fr-FR" sz="1600" b="1" dirty="0">
                      <a:solidFill>
                        <a:schemeClr val="accent5">
                          <a:lumMod val="75000"/>
                        </a:schemeClr>
                      </a:solidFill>
                    </a:rPr>
                    <a:t> </a:t>
                  </a:r>
                  <a:r>
                    <a:rPr lang="fr-FR" sz="1600" b="1" dirty="0" err="1">
                      <a:solidFill>
                        <a:schemeClr val="accent5">
                          <a:lumMod val="75000"/>
                        </a:schemeClr>
                      </a:solidFill>
                    </a:rPr>
                    <a:t>farmers</a:t>
                  </a:r>
                  <a:r>
                    <a:rPr lang="fr-FR" sz="1600" b="1" dirty="0">
                      <a:solidFill>
                        <a:schemeClr val="accent5">
                          <a:lumMod val="75000"/>
                        </a:schemeClr>
                      </a:solidFill>
                    </a:rPr>
                    <a:t>, </a:t>
                  </a:r>
                  <a:r>
                    <a:rPr lang="fr-FR" sz="1600" b="1" dirty="0" err="1">
                      <a:solidFill>
                        <a:schemeClr val="accent5">
                          <a:lumMod val="75000"/>
                        </a:schemeClr>
                      </a:solidFill>
                    </a:rPr>
                    <a:t>project</a:t>
                  </a:r>
                  <a:r>
                    <a:rPr lang="fr-FR" sz="1600" b="1" dirty="0">
                      <a:solidFill>
                        <a:schemeClr val="accent5">
                          <a:lumMod val="75000"/>
                        </a:schemeClr>
                      </a:solidFill>
                    </a:rPr>
                    <a:t> </a:t>
                  </a:r>
                  <a:r>
                    <a:rPr lang="fr-FR" sz="1600" b="1" dirty="0" err="1">
                      <a:solidFill>
                        <a:schemeClr val="accent5">
                          <a:lumMod val="75000"/>
                        </a:schemeClr>
                      </a:solidFill>
                    </a:rPr>
                    <a:t>developers</a:t>
                  </a:r>
                  <a:r>
                    <a:rPr lang="fr-FR" sz="1600" b="1" dirty="0">
                      <a:solidFill>
                        <a:schemeClr val="accent5">
                          <a:lumMod val="75000"/>
                        </a:schemeClr>
                      </a:solidFill>
                    </a:rPr>
                    <a:t> and </a:t>
                  </a:r>
                  <a:r>
                    <a:rPr lang="fr-FR" sz="1600" b="1" dirty="0" err="1">
                      <a:solidFill>
                        <a:schemeClr val="accent5">
                          <a:lumMod val="75000"/>
                        </a:schemeClr>
                      </a:solidFill>
                    </a:rPr>
                    <a:t>aggregator</a:t>
                  </a:r>
                  <a:endParaRPr lang="fr-FR" sz="1600" b="1" dirty="0">
                    <a:solidFill>
                      <a:schemeClr val="accent5">
                        <a:lumMod val="75000"/>
                      </a:schemeClr>
                    </a:solidFill>
                  </a:endParaRPr>
                </a:p>
              </p:txBody>
            </p:sp>
            <p:sp>
              <p:nvSpPr>
                <p:cNvPr id="53" name="Rectangle 52">
                  <a:extLst>
                    <a:ext uri="{FF2B5EF4-FFF2-40B4-BE49-F238E27FC236}">
                      <a16:creationId xmlns:a16="http://schemas.microsoft.com/office/drawing/2014/main" id="{85ACAA4C-4782-6E6D-1BC0-04160E3BB0F5}"/>
                    </a:ext>
                  </a:extLst>
                </p:cNvPr>
                <p:cNvSpPr/>
                <p:nvPr/>
              </p:nvSpPr>
              <p:spPr>
                <a:xfrm>
                  <a:off x="9978940" y="5489423"/>
                  <a:ext cx="2381412" cy="66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err="1">
                      <a:solidFill>
                        <a:schemeClr val="accent6">
                          <a:lumMod val="75000"/>
                        </a:schemeClr>
                      </a:solidFill>
                    </a:rPr>
                    <a:t>Contract</a:t>
                  </a:r>
                  <a:r>
                    <a:rPr lang="fr-FR" sz="1600" b="1" dirty="0">
                      <a:solidFill>
                        <a:schemeClr val="accent6">
                          <a:lumMod val="75000"/>
                        </a:schemeClr>
                      </a:solidFill>
                    </a:rPr>
                    <a:t> </a:t>
                  </a:r>
                  <a:r>
                    <a:rPr lang="fr-FR" sz="1600" b="1" dirty="0" err="1">
                      <a:solidFill>
                        <a:schemeClr val="accent6">
                          <a:lumMod val="75000"/>
                        </a:schemeClr>
                      </a:solidFill>
                    </a:rPr>
                    <a:t>between</a:t>
                  </a:r>
                  <a:r>
                    <a:rPr lang="fr-FR" sz="1600" b="1" dirty="0">
                      <a:solidFill>
                        <a:schemeClr val="accent6">
                          <a:lumMod val="75000"/>
                        </a:schemeClr>
                      </a:solidFill>
                    </a:rPr>
                    <a:t> </a:t>
                  </a:r>
                  <a:r>
                    <a:rPr lang="fr-FR" sz="1600" b="1" dirty="0" err="1">
                      <a:solidFill>
                        <a:schemeClr val="accent6">
                          <a:lumMod val="75000"/>
                        </a:schemeClr>
                      </a:solidFill>
                    </a:rPr>
                    <a:t>aggregator</a:t>
                  </a:r>
                  <a:r>
                    <a:rPr lang="fr-FR" sz="1600" b="1" dirty="0">
                      <a:solidFill>
                        <a:schemeClr val="accent6">
                          <a:lumMod val="75000"/>
                        </a:schemeClr>
                      </a:solidFill>
                    </a:rPr>
                    <a:t> and </a:t>
                  </a:r>
                  <a:r>
                    <a:rPr lang="fr-FR" sz="1600" b="1" dirty="0" err="1">
                      <a:solidFill>
                        <a:schemeClr val="accent6">
                          <a:lumMod val="75000"/>
                        </a:schemeClr>
                      </a:solidFill>
                    </a:rPr>
                    <a:t>buyers</a:t>
                  </a:r>
                  <a:endParaRPr lang="fr-FR" sz="1600" b="1" dirty="0">
                    <a:solidFill>
                      <a:schemeClr val="accent6">
                        <a:lumMod val="75000"/>
                      </a:schemeClr>
                    </a:solidFill>
                  </a:endParaRPr>
                </a:p>
              </p:txBody>
            </p:sp>
          </p:grpSp>
        </p:grpSp>
      </p:grpSp>
      <p:pic>
        <p:nvPicPr>
          <p:cNvPr id="3" name="Image 2">
            <a:extLst>
              <a:ext uri="{FF2B5EF4-FFF2-40B4-BE49-F238E27FC236}">
                <a16:creationId xmlns:a16="http://schemas.microsoft.com/office/drawing/2014/main" id="{83181D79-0B32-E1B9-CF9F-F69BC35D7FC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252189" y="2969667"/>
            <a:ext cx="2026651" cy="1013326"/>
          </a:xfrm>
          <a:prstGeom prst="rect">
            <a:avLst/>
          </a:prstGeom>
        </p:spPr>
      </p:pic>
    </p:spTree>
    <p:extLst>
      <p:ext uri="{BB962C8B-B14F-4D97-AF65-F5344CB8AC3E}">
        <p14:creationId xmlns:p14="http://schemas.microsoft.com/office/powerpoint/2010/main" val="3666902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5089-F0B9-43C5-A689-8DD7BDD5FCF3}"/>
              </a:ext>
            </a:extLst>
          </p:cNvPr>
          <p:cNvSpPr>
            <a:spLocks noGrp="1"/>
          </p:cNvSpPr>
          <p:nvPr>
            <p:ph type="title"/>
          </p:nvPr>
        </p:nvSpPr>
        <p:spPr>
          <a:xfrm>
            <a:off x="970722" y="395775"/>
            <a:ext cx="10515600" cy="782357"/>
          </a:xfrm>
        </p:spPr>
        <p:txBody>
          <a:bodyPr/>
          <a:lstStyle/>
          <a:p>
            <a:r>
              <a:rPr lang="fr-BE" err="1"/>
              <a:t>Different</a:t>
            </a:r>
            <a:r>
              <a:rPr lang="fr-BE"/>
              <a:t> types of </a:t>
            </a:r>
            <a:r>
              <a:rPr lang="fr-BE" err="1"/>
              <a:t>carbon</a:t>
            </a:r>
            <a:r>
              <a:rPr lang="fr-BE"/>
              <a:t> </a:t>
            </a:r>
            <a:r>
              <a:rPr lang="fr-BE" err="1"/>
              <a:t>removal</a:t>
            </a:r>
            <a:r>
              <a:rPr lang="fr-BE"/>
              <a:t> </a:t>
            </a:r>
            <a:r>
              <a:rPr lang="fr-BE" err="1"/>
              <a:t>activities</a:t>
            </a:r>
            <a:endParaRPr lang="en-IE"/>
          </a:p>
        </p:txBody>
      </p:sp>
      <p:grpSp>
        <p:nvGrpSpPr>
          <p:cNvPr id="5" name="Group 4">
            <a:extLst>
              <a:ext uri="{FF2B5EF4-FFF2-40B4-BE49-F238E27FC236}">
                <a16:creationId xmlns:a16="http://schemas.microsoft.com/office/drawing/2014/main" id="{FF7D95B8-4CBF-4B10-91CD-BA1304B0A80D}"/>
              </a:ext>
            </a:extLst>
          </p:cNvPr>
          <p:cNvGrpSpPr/>
          <p:nvPr/>
        </p:nvGrpSpPr>
        <p:grpSpPr>
          <a:xfrm>
            <a:off x="854952" y="3944605"/>
            <a:ext cx="10300215" cy="1922764"/>
            <a:chOff x="1004225" y="3291463"/>
            <a:chExt cx="10300215" cy="1922764"/>
          </a:xfrm>
        </p:grpSpPr>
        <p:grpSp>
          <p:nvGrpSpPr>
            <p:cNvPr id="10" name="Group 9">
              <a:extLst>
                <a:ext uri="{FF2B5EF4-FFF2-40B4-BE49-F238E27FC236}">
                  <a16:creationId xmlns:a16="http://schemas.microsoft.com/office/drawing/2014/main" id="{FDBDB5E6-D561-4DF9-80B8-B32BCA09918D}"/>
                </a:ext>
              </a:extLst>
            </p:cNvPr>
            <p:cNvGrpSpPr/>
            <p:nvPr/>
          </p:nvGrpSpPr>
          <p:grpSpPr>
            <a:xfrm>
              <a:off x="1004225" y="3291463"/>
              <a:ext cx="10300215" cy="646331"/>
              <a:chOff x="548588" y="4480852"/>
              <a:chExt cx="11289910" cy="708434"/>
            </a:xfrm>
          </p:grpSpPr>
          <p:sp>
            <p:nvSpPr>
              <p:cNvPr id="14" name="TextBox 13">
                <a:extLst>
                  <a:ext uri="{FF2B5EF4-FFF2-40B4-BE49-F238E27FC236}">
                    <a16:creationId xmlns:a16="http://schemas.microsoft.com/office/drawing/2014/main" id="{22DB7662-586B-4BE6-8845-4DD22AC96C02}"/>
                  </a:ext>
                </a:extLst>
              </p:cNvPr>
              <p:cNvSpPr txBox="1"/>
              <p:nvPr/>
            </p:nvSpPr>
            <p:spPr>
              <a:xfrm>
                <a:off x="548588" y="4612969"/>
                <a:ext cx="3806362" cy="40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858B"/>
                    </a:solidFill>
                    <a:effectLst/>
                    <a:uLnTx/>
                    <a:uFillTx/>
                    <a:latin typeface="Arial"/>
                    <a:ea typeface="+mn-ea"/>
                    <a:cs typeface="+mn-cs"/>
                  </a:rPr>
                  <a:t>PERMANENT STORAGE</a:t>
                </a:r>
              </a:p>
            </p:txBody>
          </p:sp>
          <p:sp>
            <p:nvSpPr>
              <p:cNvPr id="15" name="TextBox 14">
                <a:extLst>
                  <a:ext uri="{FF2B5EF4-FFF2-40B4-BE49-F238E27FC236}">
                    <a16:creationId xmlns:a16="http://schemas.microsoft.com/office/drawing/2014/main" id="{310F7097-D430-4216-AC45-E96F7F2925D5}"/>
                  </a:ext>
                </a:extLst>
              </p:cNvPr>
              <p:cNvSpPr txBox="1"/>
              <p:nvPr/>
            </p:nvSpPr>
            <p:spPr>
              <a:xfrm>
                <a:off x="4428310" y="4630713"/>
                <a:ext cx="3672000" cy="40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2D050"/>
                    </a:solidFill>
                    <a:effectLst/>
                    <a:uLnTx/>
                    <a:uFillTx/>
                    <a:latin typeface="Arial"/>
                    <a:ea typeface="+mn-ea"/>
                    <a:cs typeface="+mn-cs"/>
                  </a:rPr>
                  <a:t>CARBON FARMING</a:t>
                </a:r>
              </a:p>
            </p:txBody>
          </p:sp>
          <p:sp>
            <p:nvSpPr>
              <p:cNvPr id="16" name="TextBox 15">
                <a:extLst>
                  <a:ext uri="{FF2B5EF4-FFF2-40B4-BE49-F238E27FC236}">
                    <a16:creationId xmlns:a16="http://schemas.microsoft.com/office/drawing/2014/main" id="{0CE8D08B-B1FB-4179-A539-867A90F262D9}"/>
                  </a:ext>
                </a:extLst>
              </p:cNvPr>
              <p:cNvSpPr txBox="1"/>
              <p:nvPr/>
            </p:nvSpPr>
            <p:spPr>
              <a:xfrm>
                <a:off x="8166498" y="4480852"/>
                <a:ext cx="3672000" cy="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000">
                        <a:lumMod val="75000"/>
                      </a:srgbClr>
                    </a:solidFill>
                    <a:effectLst/>
                    <a:uLnTx/>
                    <a:uFillTx/>
                    <a:latin typeface="Arial"/>
                    <a:ea typeface="+mn-ea"/>
                    <a:cs typeface="+mn-cs"/>
                  </a:rPr>
                  <a:t>CARBON STORAGE IN PRODUCTS</a:t>
                </a:r>
              </a:p>
            </p:txBody>
          </p:sp>
        </p:grpSp>
        <p:sp>
          <p:nvSpPr>
            <p:cNvPr id="20" name="TextBox 19">
              <a:extLst>
                <a:ext uri="{FF2B5EF4-FFF2-40B4-BE49-F238E27FC236}">
                  <a16:creationId xmlns:a16="http://schemas.microsoft.com/office/drawing/2014/main" id="{D75DC16B-AED2-435F-AA41-3D6C3C078271}"/>
                </a:ext>
              </a:extLst>
            </p:cNvPr>
            <p:cNvSpPr txBox="1"/>
            <p:nvPr/>
          </p:nvSpPr>
          <p:spPr>
            <a:xfrm>
              <a:off x="1086005" y="3890788"/>
              <a:ext cx="319032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4D4D4D"/>
                  </a:solidFill>
                  <a:effectLst/>
                  <a:uLnTx/>
                  <a:uFillTx/>
                  <a:latin typeface="Arial"/>
                  <a:ea typeface="+mn-ea"/>
                  <a:cs typeface="+mn-cs"/>
                </a:rPr>
                <a:t>E.g. Bioenergy with Carbon Capture and Storage (BECCS), Direct Air Carbon Capture and Storage (DACCS)</a:t>
              </a:r>
              <a:endParaRPr kumimoji="0" lang="en-US" sz="1200" b="0" i="1" u="none" strike="noStrike" kern="1200" cap="none" spc="0" normalizeH="0" baseline="0" noProof="0">
                <a:ln>
                  <a:noFill/>
                </a:ln>
                <a:solidFill>
                  <a:srgbClr val="4D4D4D"/>
                </a:solidFill>
                <a:effectLst/>
                <a:uLnTx/>
                <a:uFillTx/>
                <a:latin typeface="Arial"/>
                <a:ea typeface="+mn-ea"/>
                <a:cs typeface="+mn-cs"/>
              </a:endParaRPr>
            </a:p>
          </p:txBody>
        </p:sp>
        <p:sp>
          <p:nvSpPr>
            <p:cNvPr id="21" name="TextBox 20">
              <a:extLst>
                <a:ext uri="{FF2B5EF4-FFF2-40B4-BE49-F238E27FC236}">
                  <a16:creationId xmlns:a16="http://schemas.microsoft.com/office/drawing/2014/main" id="{10559114-8779-4F06-AA9E-D996AD7BE8AD}"/>
                </a:ext>
              </a:extLst>
            </p:cNvPr>
            <p:cNvSpPr txBox="1"/>
            <p:nvPr/>
          </p:nvSpPr>
          <p:spPr>
            <a:xfrm>
              <a:off x="4651440" y="3890788"/>
              <a:ext cx="31541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4D4D4D"/>
                  </a:solidFill>
                  <a:effectLst/>
                  <a:uLnTx/>
                  <a:uFillTx/>
                  <a:latin typeface="Arial"/>
                  <a:ea typeface="+mn-ea"/>
                  <a:cs typeface="+mn-cs"/>
                </a:rPr>
                <a:t>E.g. </a:t>
              </a:r>
              <a:r>
                <a:rPr kumimoji="0" lang="en-US" sz="1600" b="0" i="1" u="none" strike="noStrike" kern="1200" cap="none" spc="0" normalizeH="0" baseline="0" noProof="0" err="1">
                  <a:ln>
                    <a:noFill/>
                  </a:ln>
                  <a:solidFill>
                    <a:srgbClr val="4D4D4D"/>
                  </a:solidFill>
                  <a:effectLst/>
                  <a:uLnTx/>
                  <a:uFillTx/>
                  <a:latin typeface="Arial"/>
                  <a:ea typeface="+mn-ea"/>
                  <a:cs typeface="+mn-cs"/>
                </a:rPr>
                <a:t>Af</a:t>
              </a:r>
              <a:r>
                <a:rPr kumimoji="0" lang="en-US" sz="1600" b="0" i="1" u="none" strike="noStrike" kern="1200" cap="none" spc="0" normalizeH="0" baseline="0" noProof="0">
                  <a:ln>
                    <a:noFill/>
                  </a:ln>
                  <a:solidFill>
                    <a:srgbClr val="4D4D4D"/>
                  </a:solidFill>
                  <a:effectLst/>
                  <a:uLnTx/>
                  <a:uFillTx/>
                  <a:latin typeface="Arial"/>
                  <a:ea typeface="+mn-ea"/>
                  <a:cs typeface="+mn-cs"/>
                </a:rPr>
                <a:t>-/re-forestation, improved forest management, agroforestry, soil carbon sequestration, peatland restoration </a:t>
              </a:r>
              <a:endParaRPr kumimoji="0" lang="en-IE" sz="1600" b="0" i="0" u="none" strike="noStrike" kern="1200" cap="none" spc="0" normalizeH="0" baseline="0" noProof="0">
                <a:ln>
                  <a:noFill/>
                </a:ln>
                <a:solidFill>
                  <a:srgbClr val="4D4D4D"/>
                </a:solidFill>
                <a:effectLst/>
                <a:uLnTx/>
                <a:uFillTx/>
                <a:latin typeface="Arial"/>
                <a:ea typeface="+mn-ea"/>
                <a:cs typeface="+mn-cs"/>
              </a:endParaRPr>
            </a:p>
          </p:txBody>
        </p:sp>
        <p:sp>
          <p:nvSpPr>
            <p:cNvPr id="22" name="TextBox 21">
              <a:extLst>
                <a:ext uri="{FF2B5EF4-FFF2-40B4-BE49-F238E27FC236}">
                  <a16:creationId xmlns:a16="http://schemas.microsoft.com/office/drawing/2014/main" id="{431368F3-73E8-4B28-899B-966C7CA32B7E}"/>
                </a:ext>
              </a:extLst>
            </p:cNvPr>
            <p:cNvSpPr txBox="1"/>
            <p:nvPr/>
          </p:nvSpPr>
          <p:spPr>
            <a:xfrm>
              <a:off x="8180713" y="3898386"/>
              <a:ext cx="29526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4D4D4D"/>
                  </a:solidFill>
                  <a:effectLst/>
                  <a:uLnTx/>
                  <a:uFillTx/>
                  <a:latin typeface="Arial"/>
                  <a:ea typeface="+mn-ea"/>
                  <a:cs typeface="+mn-cs"/>
                </a:rPr>
                <a:t>E.g. Use of wood-based materials in construction, long-lasting Carbon Capture and </a:t>
              </a:r>
              <a:r>
                <a:rPr kumimoji="0" lang="en-US" sz="1600" b="0" i="1" u="none" strike="noStrike" kern="1200" cap="none" spc="0" normalizeH="0" baseline="0" noProof="0" err="1">
                  <a:ln>
                    <a:noFill/>
                  </a:ln>
                  <a:solidFill>
                    <a:srgbClr val="4D4D4D"/>
                  </a:solidFill>
                  <a:effectLst/>
                  <a:uLnTx/>
                  <a:uFillTx/>
                  <a:latin typeface="Arial"/>
                  <a:ea typeface="+mn-ea"/>
                  <a:cs typeface="+mn-cs"/>
                </a:rPr>
                <a:t>Utilisation</a:t>
              </a:r>
              <a:r>
                <a:rPr kumimoji="0" lang="en-US" sz="1600" b="0" i="1" u="none" strike="noStrike" kern="1200" cap="none" spc="0" normalizeH="0" baseline="0" noProof="0">
                  <a:ln>
                    <a:noFill/>
                  </a:ln>
                  <a:solidFill>
                    <a:srgbClr val="4D4D4D"/>
                  </a:solidFill>
                  <a:effectLst/>
                  <a:uLnTx/>
                  <a:uFillTx/>
                  <a:latin typeface="Arial"/>
                  <a:ea typeface="+mn-ea"/>
                  <a:cs typeface="+mn-cs"/>
                </a:rPr>
                <a:t> (CCU)</a:t>
              </a:r>
              <a:endParaRPr kumimoji="0" lang="en-IE" sz="1600" b="0" i="0" u="none" strike="noStrike" kern="1200" cap="none" spc="0" normalizeH="0" baseline="0" noProof="0">
                <a:ln>
                  <a:noFill/>
                </a:ln>
                <a:solidFill>
                  <a:srgbClr val="4D4D4D"/>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CAF6981E-0617-4B50-B31F-F7B180300CF4}"/>
              </a:ext>
            </a:extLst>
          </p:cNvPr>
          <p:cNvPicPr>
            <a:picLocks noChangeAspect="1"/>
          </p:cNvPicPr>
          <p:nvPr/>
        </p:nvPicPr>
        <p:blipFill>
          <a:blip r:embed="rId2"/>
          <a:stretch>
            <a:fillRect/>
          </a:stretch>
        </p:blipFill>
        <p:spPr>
          <a:xfrm>
            <a:off x="4897714" y="2194180"/>
            <a:ext cx="1849972" cy="1581560"/>
          </a:xfrm>
          <a:prstGeom prst="rect">
            <a:avLst/>
          </a:prstGeom>
        </p:spPr>
      </p:pic>
      <p:pic>
        <p:nvPicPr>
          <p:cNvPr id="7" name="Picture 6">
            <a:extLst>
              <a:ext uri="{FF2B5EF4-FFF2-40B4-BE49-F238E27FC236}">
                <a16:creationId xmlns:a16="http://schemas.microsoft.com/office/drawing/2014/main" id="{EA467E70-9946-4D54-BF53-CCF322FCDD74}"/>
              </a:ext>
            </a:extLst>
          </p:cNvPr>
          <p:cNvPicPr>
            <a:picLocks noChangeAspect="1"/>
          </p:cNvPicPr>
          <p:nvPr/>
        </p:nvPicPr>
        <p:blipFill>
          <a:blip r:embed="rId3"/>
          <a:stretch>
            <a:fillRect/>
          </a:stretch>
        </p:blipFill>
        <p:spPr>
          <a:xfrm>
            <a:off x="1354638" y="2072814"/>
            <a:ext cx="2049672" cy="1824293"/>
          </a:xfrm>
          <a:prstGeom prst="rect">
            <a:avLst/>
          </a:prstGeom>
        </p:spPr>
      </p:pic>
      <p:pic>
        <p:nvPicPr>
          <p:cNvPr id="9" name="Picture 8">
            <a:extLst>
              <a:ext uri="{FF2B5EF4-FFF2-40B4-BE49-F238E27FC236}">
                <a16:creationId xmlns:a16="http://schemas.microsoft.com/office/drawing/2014/main" id="{2F26D80D-4509-47D0-8478-FB96BD1EF805}"/>
              </a:ext>
            </a:extLst>
          </p:cNvPr>
          <p:cNvPicPr>
            <a:picLocks noChangeAspect="1"/>
          </p:cNvPicPr>
          <p:nvPr/>
        </p:nvPicPr>
        <p:blipFill>
          <a:blip r:embed="rId4"/>
          <a:stretch>
            <a:fillRect/>
          </a:stretch>
        </p:blipFill>
        <p:spPr>
          <a:xfrm>
            <a:off x="8632439" y="2107062"/>
            <a:ext cx="1910700" cy="1668678"/>
          </a:xfrm>
          <a:prstGeom prst="rect">
            <a:avLst/>
          </a:prstGeom>
        </p:spPr>
      </p:pic>
    </p:spTree>
    <p:extLst>
      <p:ext uri="{BB962C8B-B14F-4D97-AF65-F5344CB8AC3E}">
        <p14:creationId xmlns:p14="http://schemas.microsoft.com/office/powerpoint/2010/main" val="14282449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a:bodyPr>
          <a:lstStyle/>
          <a:p>
            <a:r>
              <a:rPr lang="en-US" sz="3600" b="1" dirty="0">
                <a:solidFill>
                  <a:schemeClr val="bg1"/>
                </a:solidFill>
              </a:rPr>
              <a:t>Implementing a result-based rewarding mechanism</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369869" y="1372600"/>
            <a:ext cx="11648811" cy="3970318"/>
          </a:xfrm>
          <a:prstGeom prst="rect">
            <a:avLst/>
          </a:prstGeom>
          <a:noFill/>
        </p:spPr>
        <p:txBody>
          <a:bodyPr wrap="square" rtlCol="0">
            <a:spAutoFit/>
          </a:bodyPr>
          <a:lstStyle/>
          <a:p>
            <a:pPr>
              <a:lnSpc>
                <a:spcPct val="150000"/>
              </a:lnSpc>
            </a:pPr>
            <a:r>
              <a:rPr lang="en-AU" sz="2400" b="1">
                <a:latin typeface="+mn-lt"/>
                <a:sym typeface="Wingdings" panose="05000000000000000000" pitchFamily="2" charset="2"/>
              </a:rPr>
              <a:t>FCAA = aggregator for the 700 farms of the project :</a:t>
            </a:r>
          </a:p>
          <a:p>
            <a:pPr marL="457200" indent="-457200">
              <a:lnSpc>
                <a:spcPct val="150000"/>
              </a:lnSpc>
              <a:buFont typeface="Wingdings" panose="05000000000000000000" pitchFamily="2" charset="2"/>
              <a:buChar char="§"/>
            </a:pPr>
            <a:r>
              <a:rPr lang="en-AU" sz="2400">
                <a:latin typeface="+mn-lt"/>
                <a:sym typeface="Wingdings" panose="05000000000000000000" pitchFamily="2" charset="2"/>
              </a:rPr>
              <a:t> Certification of the 700 farms with the method built in action C.1. </a:t>
            </a:r>
          </a:p>
          <a:p>
            <a:pPr>
              <a:lnSpc>
                <a:spcPct val="150000"/>
              </a:lnSpc>
            </a:pPr>
            <a:endParaRPr lang="en-AU" sz="2400" b="1">
              <a:latin typeface="Calibri" panose="020F0502020204030204" pitchFamily="34" charset="0"/>
              <a:ea typeface="Calibri" panose="020F0502020204030204" pitchFamily="34" charset="0"/>
            </a:endParaRPr>
          </a:p>
          <a:p>
            <a:pPr marL="342900" indent="-342900">
              <a:buFont typeface="Wingdings" panose="05000000000000000000" pitchFamily="2" charset="2"/>
              <a:buChar char="à"/>
            </a:pPr>
            <a:r>
              <a:rPr lang="en-AU" sz="2400" b="1">
                <a:effectLst/>
                <a:latin typeface="Calibri" panose="020F0502020204030204" pitchFamily="34" charset="0"/>
                <a:ea typeface="Calibri" panose="020F0502020204030204" pitchFamily="34" charset="0"/>
              </a:rPr>
              <a:t>Studying all the possible sources of funding</a:t>
            </a:r>
            <a:r>
              <a:rPr lang="en-AU" sz="2400" b="1">
                <a:latin typeface="Calibri" panose="020F0502020204030204" pitchFamily="34" charset="0"/>
                <a:ea typeface="Calibri" panose="020F0502020204030204" pitchFamily="34" charset="0"/>
              </a:rPr>
              <a:t> and the carbon market</a:t>
            </a:r>
          </a:p>
          <a:p>
            <a:endParaRPr lang="en-AU" sz="2400" b="1">
              <a:effectLst/>
              <a:latin typeface="Calibri" panose="020F0502020204030204" pitchFamily="34" charset="0"/>
              <a:ea typeface="Calibri" panose="020F0502020204030204" pitchFamily="34" charset="0"/>
            </a:endParaRPr>
          </a:p>
          <a:p>
            <a:pPr marL="342900" indent="-342900">
              <a:buFont typeface="Wingdings" panose="05000000000000000000" pitchFamily="2" charset="2"/>
              <a:buChar char="à"/>
            </a:pPr>
            <a:r>
              <a:rPr lang="en-AU" sz="2400" b="1">
                <a:latin typeface="Calibri" panose="020F0502020204030204" pitchFamily="34" charset="0"/>
                <a:ea typeface="Calibri" panose="020F0502020204030204" pitchFamily="34" charset="0"/>
                <a:sym typeface="Wingdings" panose="05000000000000000000" pitchFamily="2" charset="2"/>
              </a:rPr>
              <a:t>Survey built to solicit buyers and better understand their needs and if they would be interested in funding low carbon projects in the frame of the LIFE Carbon Farming</a:t>
            </a:r>
          </a:p>
          <a:p>
            <a:endParaRPr lang="en-AU" sz="2400" b="1">
              <a:latin typeface="Calibri" panose="020F0502020204030204" pitchFamily="34" charset="0"/>
              <a:ea typeface="Calibri" panose="020F0502020204030204" pitchFamily="34" charset="0"/>
              <a:sym typeface="Wingdings" panose="05000000000000000000" pitchFamily="2" charset="2"/>
            </a:endParaRPr>
          </a:p>
          <a:p>
            <a:pPr marL="342900" indent="-342900">
              <a:buFont typeface="Wingdings" panose="05000000000000000000" pitchFamily="2" charset="2"/>
              <a:buChar char="à"/>
            </a:pPr>
            <a:r>
              <a:rPr lang="en-AU" sz="2400" b="1">
                <a:effectLst/>
                <a:latin typeface="Calibri" panose="020F0502020204030204" pitchFamily="34" charset="0"/>
                <a:ea typeface="Calibri" panose="020F0502020204030204" pitchFamily="34" charset="0"/>
                <a:sym typeface="Wingdings" panose="05000000000000000000" pitchFamily="2" charset="2"/>
              </a:rPr>
              <a:t>Finding fundings and adding value to </a:t>
            </a:r>
            <a:r>
              <a:rPr lang="en-AU" sz="2400" b="1">
                <a:latin typeface="Calibri" panose="020F0502020204030204" pitchFamily="34" charset="0"/>
                <a:ea typeface="Calibri" panose="020F0502020204030204" pitchFamily="34" charset="0"/>
                <a:sym typeface="Wingdings" panose="05000000000000000000" pitchFamily="2" charset="2"/>
              </a:rPr>
              <a:t>certified carbon gains</a:t>
            </a:r>
            <a:endParaRPr lang="en-AU" sz="2400" b="1">
              <a:effectLst/>
              <a:latin typeface="Calibri" panose="020F0502020204030204" pitchFamily="34" charset="0"/>
              <a:ea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25599046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3785652"/>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sym typeface="Wingdings" panose="05000000000000000000" pitchFamily="2" charset="2"/>
              </a:rPr>
              <a:t>Objectives and </a:t>
            </a:r>
            <a:r>
              <a:rPr lang="fr-FR" sz="2400" dirty="0" err="1">
                <a:latin typeface="Calibri" panose="020F0502020204030204" pitchFamily="34" charset="0"/>
                <a:ea typeface="Calibri" panose="020F0502020204030204" pitchFamily="34" charset="0"/>
                <a:sym typeface="Wingdings" panose="05000000000000000000" pitchFamily="2" charset="2"/>
              </a:rPr>
              <a:t>partners</a:t>
            </a:r>
            <a:endParaRPr lang="fr-FR" sz="2400" dirty="0">
              <a:latin typeface="Calibri" panose="020F0502020204030204" pitchFamily="34" charset="0"/>
              <a:ea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Calibri" panose="020F0502020204030204" pitchFamily="34" charset="0"/>
              </a:rPr>
              <a:t>Elaborating </a:t>
            </a:r>
            <a:r>
              <a:rPr lang="en-US" sz="2400" dirty="0" err="1">
                <a:latin typeface="Calibri" panose="020F0502020204030204" pitchFamily="34" charset="0"/>
              </a:rPr>
              <a:t>harmonised</a:t>
            </a:r>
            <a:r>
              <a:rPr lang="en-US" sz="2400" dirty="0">
                <a:latin typeface="Calibri" panose="020F0502020204030204" pitchFamily="34" charset="0"/>
              </a:rPr>
              <a:t> tools and standards to implement low carbon initiatives on farms</a:t>
            </a:r>
          </a:p>
          <a:p>
            <a:pPr marL="800100" lvl="1" indent="-342900">
              <a:buFont typeface="Arial" panose="020B0604020202020204" pitchFamily="34" charset="0"/>
              <a:buChar char="•"/>
            </a:pPr>
            <a:r>
              <a:rPr lang="fr-FR" sz="2400" dirty="0" err="1">
                <a:latin typeface="Calibri" panose="020F0502020204030204" pitchFamily="34" charset="0"/>
                <a:sym typeface="Wingdings" panose="05000000000000000000" pitchFamily="2" charset="2"/>
              </a:rPr>
              <a:t>Sustainable</a:t>
            </a:r>
            <a:r>
              <a:rPr lang="fr-FR" sz="2400" dirty="0">
                <a:latin typeface="Calibri" panose="020F0502020204030204" pitchFamily="34" charset="0"/>
                <a:sym typeface="Wingdings" panose="05000000000000000000" pitchFamily="2" charset="2"/>
              </a:rPr>
              <a:t> </a:t>
            </a:r>
            <a:r>
              <a:rPr lang="fr-FR" sz="2400" dirty="0" err="1">
                <a:latin typeface="Calibri" panose="020F0502020204030204" pitchFamily="34" charset="0"/>
                <a:sym typeface="Wingdings" panose="05000000000000000000" pitchFamily="2" charset="2"/>
              </a:rPr>
              <a:t>assessment</a:t>
            </a:r>
            <a:r>
              <a:rPr lang="fr-FR" sz="2400" dirty="0">
                <a:latin typeface="Calibri" panose="020F0502020204030204" pitchFamily="34" charset="0"/>
                <a:sym typeface="Wingdings" panose="05000000000000000000" pitchFamily="2" charset="2"/>
              </a:rPr>
              <a:t> of </a:t>
            </a:r>
            <a:r>
              <a:rPr lang="fr-FR" sz="2400" dirty="0" err="1">
                <a:latin typeface="Calibri" panose="020F0502020204030204" pitchFamily="34" charset="0"/>
                <a:sym typeface="Wingdings" panose="05000000000000000000" pitchFamily="2" charset="2"/>
              </a:rPr>
              <a:t>farms</a:t>
            </a:r>
            <a:endParaRPr lang="en-US" sz="2400" dirty="0">
              <a:latin typeface="Calibri" panose="020F0502020204030204" pitchFamily="34" charset="0"/>
            </a:endParaRPr>
          </a:p>
          <a:p>
            <a:pPr marL="800100" lvl="2" indent="-342900">
              <a:buFont typeface="Arial" panose="020B0604020202020204" pitchFamily="34" charset="0"/>
              <a:buChar char="•"/>
            </a:pPr>
            <a:r>
              <a:rPr lang="fr-FR" sz="2400" dirty="0">
                <a:latin typeface="Calibri" panose="020F0502020204030204" pitchFamily="34" charset="0"/>
              </a:rPr>
              <a:t>A </a:t>
            </a:r>
            <a:r>
              <a:rPr lang="fr-FR" sz="2400" dirty="0" err="1">
                <a:latin typeface="Calibri" panose="020F0502020204030204" pitchFamily="34" charset="0"/>
              </a:rPr>
              <a:t>common</a:t>
            </a:r>
            <a:r>
              <a:rPr lang="fr-FR" sz="2400" dirty="0">
                <a:latin typeface="Calibri" panose="020F0502020204030204" pitchFamily="34" charset="0"/>
              </a:rPr>
              <a:t> MRV </a:t>
            </a:r>
            <a:r>
              <a:rPr lang="fr-FR" sz="2400" dirty="0" err="1">
                <a:latin typeface="Calibri" panose="020F0502020204030204" pitchFamily="34" charset="0"/>
              </a:rPr>
              <a:t>framework</a:t>
            </a:r>
            <a:r>
              <a:rPr lang="fr-FR" sz="2400" dirty="0">
                <a:latin typeface="Calibri" panose="020F0502020204030204" pitchFamily="34" charset="0"/>
              </a:rPr>
              <a:t> to </a:t>
            </a:r>
            <a:r>
              <a:rPr lang="fr-FR" sz="2400" dirty="0" err="1">
                <a:latin typeface="Calibri" panose="020F0502020204030204" pitchFamily="34" charset="0"/>
              </a:rPr>
              <a:t>certify</a:t>
            </a:r>
            <a:r>
              <a:rPr lang="fr-FR" sz="2400" dirty="0">
                <a:latin typeface="Calibri" panose="020F0502020204030204" pitchFamily="34" charset="0"/>
              </a:rPr>
              <a:t> </a:t>
            </a:r>
            <a:r>
              <a:rPr lang="fr-FR" sz="2400" dirty="0" err="1">
                <a:latin typeface="Calibri" panose="020F0502020204030204" pitchFamily="34" charset="0"/>
              </a:rPr>
              <a:t>low</a:t>
            </a:r>
            <a:r>
              <a:rPr lang="fr-FR" sz="2400" dirty="0">
                <a:latin typeface="Calibri" panose="020F0502020204030204" pitchFamily="34" charset="0"/>
              </a:rPr>
              <a:t> </a:t>
            </a:r>
            <a:r>
              <a:rPr lang="fr-FR" sz="2400" dirty="0" err="1">
                <a:latin typeface="Calibri" panose="020F0502020204030204" pitchFamily="34" charset="0"/>
              </a:rPr>
              <a:t>carbon</a:t>
            </a:r>
            <a:r>
              <a:rPr lang="fr-FR" sz="2400" dirty="0">
                <a:latin typeface="Calibri" panose="020F0502020204030204" pitchFamily="34" charset="0"/>
              </a:rPr>
              <a:t> </a:t>
            </a:r>
            <a:r>
              <a:rPr lang="fr-FR" sz="2400" dirty="0" err="1">
                <a:latin typeface="Calibri" panose="020F0502020204030204" pitchFamily="34" charset="0"/>
              </a:rPr>
              <a:t>projects</a:t>
            </a:r>
            <a:r>
              <a:rPr lang="fr-FR" sz="2400" dirty="0">
                <a:latin typeface="Calibri" panose="020F0502020204030204" pitchFamily="34" charset="0"/>
              </a:rPr>
              <a:t> on </a:t>
            </a:r>
            <a:r>
              <a:rPr lang="fr-FR" sz="2400" dirty="0" err="1">
                <a:latin typeface="Calibri" panose="020F0502020204030204" pitchFamily="34" charset="0"/>
              </a:rPr>
              <a:t>European</a:t>
            </a:r>
            <a:r>
              <a:rPr lang="fr-FR" sz="2400" dirty="0">
                <a:latin typeface="Calibri" panose="020F0502020204030204" pitchFamily="34" charset="0"/>
              </a:rPr>
              <a:t> </a:t>
            </a:r>
            <a:r>
              <a:rPr lang="fr-FR" sz="2400" dirty="0" err="1">
                <a:latin typeface="Calibri" panose="020F0502020204030204" pitchFamily="34" charset="0"/>
              </a:rPr>
              <a:t>farms</a:t>
            </a:r>
            <a:endParaRPr lang="fr-FR" sz="2400" dirty="0">
              <a:latin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rPr>
              <a:t>Implementing low carbon projects in 700 mixed-crops livestock farms </a:t>
            </a:r>
          </a:p>
          <a:p>
            <a:pPr marL="342900" lvl="1" indent="-342900">
              <a:buFont typeface="Arial" panose="020B0604020202020204" pitchFamily="34" charset="0"/>
              <a:buChar char="•"/>
            </a:pPr>
            <a:r>
              <a:rPr lang="en-US" sz="2400" dirty="0"/>
              <a:t>Elaborating reference costs of low carbon projects</a:t>
            </a:r>
            <a:endParaRPr lang="en-US" sz="2400" dirty="0">
              <a:latin typeface="Calibri" panose="020F0502020204030204" pitchFamily="34" charset="0"/>
            </a:endParaRPr>
          </a:p>
          <a:p>
            <a:pPr marL="342900" lvl="1" indent="-342900">
              <a:buFont typeface="Arial" panose="020B0604020202020204" pitchFamily="34" charset="0"/>
              <a:buChar char="•"/>
            </a:pPr>
            <a:r>
              <a:rPr lang="en-US" sz="2400" dirty="0"/>
              <a:t>Implementing a result-based rewarding mechanism</a:t>
            </a:r>
          </a:p>
          <a:p>
            <a:pPr marL="342900" lvl="1" indent="-342900">
              <a:buFont typeface="Arial" panose="020B0604020202020204" pitchFamily="34" charset="0"/>
              <a:buChar char="•"/>
            </a:pPr>
            <a:r>
              <a:rPr lang="en-US" sz="2400" b="1" dirty="0">
                <a:solidFill>
                  <a:srgbClr val="49D35D"/>
                </a:solidFill>
              </a:rPr>
              <a:t>Implementing a low carbon network</a:t>
            </a:r>
          </a:p>
          <a:p>
            <a:pPr marL="342900" lvl="1" indent="-342900">
              <a:buFont typeface="Arial" panose="020B0604020202020204" pitchFamily="34" charset="0"/>
              <a:buChar char="•"/>
            </a:pPr>
            <a:r>
              <a:rPr lang="en-US" sz="2400" dirty="0"/>
              <a:t>Inputs of the project for the Carbon Farming</a:t>
            </a:r>
            <a:endParaRPr lang="fr-FR" sz="2400" dirty="0">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24968833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a:bodyPr>
          <a:lstStyle/>
          <a:p>
            <a:r>
              <a:rPr lang="en-US" sz="3600" b="1" dirty="0">
                <a:solidFill>
                  <a:schemeClr val="bg1"/>
                </a:solidFill>
              </a:rPr>
              <a:t>Implementing a low carbon network</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Titre 1">
            <a:extLst>
              <a:ext uri="{FF2B5EF4-FFF2-40B4-BE49-F238E27FC236}">
                <a16:creationId xmlns:a16="http://schemas.microsoft.com/office/drawing/2014/main" id="{DCB38D0D-27B3-80C2-4451-5704097AB6E7}"/>
              </a:ext>
            </a:extLst>
          </p:cNvPr>
          <p:cNvSpPr txBox="1">
            <a:spLocks/>
          </p:cNvSpPr>
          <p:nvPr/>
        </p:nvSpPr>
        <p:spPr>
          <a:xfrm>
            <a:off x="676382" y="1072125"/>
            <a:ext cx="10839235" cy="5019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Font typeface="Wingdings" panose="05000000000000000000" pitchFamily="2" charset="2"/>
              <a:buChar char="à"/>
            </a:pPr>
            <a:r>
              <a:rPr lang="fr-FR" sz="2400" b="1" dirty="0" err="1">
                <a:latin typeface="+mn-lt"/>
                <a:sym typeface="Wingdings" panose="05000000000000000000" pitchFamily="2" charset="2"/>
              </a:rPr>
              <a:t>Promoting</a:t>
            </a:r>
            <a:r>
              <a:rPr lang="fr-FR" sz="2400" b="1" dirty="0">
                <a:latin typeface="+mn-lt"/>
                <a:sym typeface="Wingdings" panose="05000000000000000000" pitchFamily="2" charset="2"/>
              </a:rPr>
              <a:t> exchanges and </a:t>
            </a:r>
            <a:r>
              <a:rPr lang="fr-FR" sz="2400" b="1" dirty="0" err="1">
                <a:latin typeface="+mn-lt"/>
                <a:sym typeface="Wingdings" panose="05000000000000000000" pitchFamily="2" charset="2"/>
              </a:rPr>
              <a:t>knowledge</a:t>
            </a:r>
            <a:r>
              <a:rPr lang="fr-FR" sz="2400" b="1" dirty="0">
                <a:latin typeface="+mn-lt"/>
                <a:sym typeface="Wingdings" panose="05000000000000000000" pitchFamily="2" charset="2"/>
              </a:rPr>
              <a:t> sharing on </a:t>
            </a:r>
            <a:r>
              <a:rPr lang="fr-FR" sz="2400" b="1" dirty="0" err="1">
                <a:latin typeface="+mn-lt"/>
                <a:sym typeface="Wingdings" panose="05000000000000000000" pitchFamily="2" charset="2"/>
              </a:rPr>
              <a:t>low</a:t>
            </a:r>
            <a:r>
              <a:rPr lang="fr-FR" sz="2400" b="1" dirty="0">
                <a:latin typeface="+mn-lt"/>
                <a:sym typeface="Wingdings" panose="05000000000000000000" pitchFamily="2" charset="2"/>
              </a:rPr>
              <a:t> </a:t>
            </a:r>
            <a:r>
              <a:rPr lang="fr-FR" sz="2400" b="1" dirty="0" err="1">
                <a:latin typeface="+mn-lt"/>
                <a:sym typeface="Wingdings" panose="05000000000000000000" pitchFamily="2" charset="2"/>
              </a:rPr>
              <a:t>carbon</a:t>
            </a:r>
            <a:r>
              <a:rPr lang="fr-FR" sz="2400" b="1" dirty="0">
                <a:latin typeface="+mn-lt"/>
                <a:sym typeface="Wingdings" panose="05000000000000000000" pitchFamily="2" charset="2"/>
              </a:rPr>
              <a:t> initiatives on national and </a:t>
            </a:r>
            <a:r>
              <a:rPr lang="fr-FR" sz="2400" b="1" dirty="0" err="1">
                <a:latin typeface="+mn-lt"/>
                <a:sym typeface="Wingdings" panose="05000000000000000000" pitchFamily="2" charset="2"/>
              </a:rPr>
              <a:t>European</a:t>
            </a:r>
            <a:r>
              <a:rPr lang="fr-FR" sz="2400" b="1" dirty="0">
                <a:latin typeface="+mn-lt"/>
                <a:sym typeface="Wingdings" panose="05000000000000000000" pitchFamily="2" charset="2"/>
              </a:rPr>
              <a:t> </a:t>
            </a:r>
            <a:r>
              <a:rPr lang="fr-FR" sz="2400" b="1" dirty="0" err="1">
                <a:latin typeface="+mn-lt"/>
                <a:sym typeface="Wingdings" panose="05000000000000000000" pitchFamily="2" charset="2"/>
              </a:rPr>
              <a:t>scales</a:t>
            </a:r>
            <a:r>
              <a:rPr lang="fr-FR" sz="2400" b="1" dirty="0">
                <a:latin typeface="+mn-lt"/>
                <a:sym typeface="Wingdings" panose="05000000000000000000" pitchFamily="2" charset="2"/>
              </a:rPr>
              <a:t> to have a </a:t>
            </a:r>
            <a:r>
              <a:rPr lang="fr-FR" sz="2400" b="1" dirty="0" err="1">
                <a:latin typeface="+mn-lt"/>
                <a:sym typeface="Wingdings" panose="05000000000000000000" pitchFamily="2" charset="2"/>
              </a:rPr>
              <a:t>dynamic</a:t>
            </a:r>
            <a:r>
              <a:rPr lang="fr-FR" sz="2400" b="1" dirty="0">
                <a:latin typeface="+mn-lt"/>
                <a:sym typeface="Wingdings" panose="05000000000000000000" pitchFamily="2" charset="2"/>
              </a:rPr>
              <a:t> </a:t>
            </a:r>
            <a:r>
              <a:rPr lang="fr-FR" sz="2400" b="1" dirty="0" err="1">
                <a:latin typeface="+mn-lt"/>
                <a:sym typeface="Wingdings" panose="05000000000000000000" pitchFamily="2" charset="2"/>
              </a:rPr>
              <a:t>between</a:t>
            </a:r>
            <a:r>
              <a:rPr lang="fr-FR" sz="2400" b="1" dirty="0">
                <a:latin typeface="+mn-lt"/>
                <a:sym typeface="Wingdings" panose="05000000000000000000" pitchFamily="2" charset="2"/>
              </a:rPr>
              <a:t> the </a:t>
            </a:r>
            <a:r>
              <a:rPr lang="fr-FR" sz="2400" b="1" dirty="0" err="1">
                <a:latin typeface="+mn-lt"/>
                <a:sym typeface="Wingdings" panose="05000000000000000000" pitchFamily="2" charset="2"/>
              </a:rPr>
              <a:t>project</a:t>
            </a:r>
            <a:r>
              <a:rPr lang="fr-FR" sz="2400" b="1" dirty="0">
                <a:latin typeface="+mn-lt"/>
                <a:sym typeface="Wingdings" panose="05000000000000000000" pitchFamily="2" charset="2"/>
              </a:rPr>
              <a:t> participants</a:t>
            </a:r>
          </a:p>
          <a:p>
            <a:pPr>
              <a:lnSpc>
                <a:spcPct val="100000"/>
              </a:lnSpc>
            </a:pPr>
            <a:endParaRPr lang="fr-FR" sz="2400" b="1" dirty="0">
              <a:latin typeface="+mn-lt"/>
              <a:sym typeface="Wingdings" panose="05000000000000000000" pitchFamily="2" charset="2"/>
            </a:endParaRPr>
          </a:p>
          <a:p>
            <a:pPr>
              <a:lnSpc>
                <a:spcPct val="100000"/>
              </a:lnSpc>
            </a:pPr>
            <a:endParaRPr lang="fr-FR" sz="2400" b="1" dirty="0">
              <a:latin typeface="+mn-lt"/>
              <a:sym typeface="Wingdings" panose="05000000000000000000" pitchFamily="2" charset="2"/>
            </a:endParaRPr>
          </a:p>
          <a:p>
            <a:pPr>
              <a:lnSpc>
                <a:spcPct val="100000"/>
              </a:lnSpc>
            </a:pPr>
            <a:endParaRPr lang="fr-FR" sz="2400" b="1" dirty="0">
              <a:latin typeface="+mn-lt"/>
              <a:sym typeface="Wingdings" panose="05000000000000000000" pitchFamily="2" charset="2"/>
            </a:endParaRPr>
          </a:p>
          <a:p>
            <a:pPr>
              <a:lnSpc>
                <a:spcPct val="100000"/>
              </a:lnSpc>
            </a:pPr>
            <a:endParaRPr lang="fr-FR" sz="2400" b="1" dirty="0">
              <a:latin typeface="+mn-lt"/>
              <a:sym typeface="Wingdings" panose="05000000000000000000" pitchFamily="2" charset="2"/>
            </a:endParaRPr>
          </a:p>
          <a:p>
            <a:pPr>
              <a:lnSpc>
                <a:spcPct val="100000"/>
              </a:lnSpc>
            </a:pPr>
            <a:endParaRPr lang="fr-FR" sz="2400" b="1" dirty="0">
              <a:latin typeface="+mn-lt"/>
              <a:sym typeface="Wingdings" panose="05000000000000000000" pitchFamily="2" charset="2"/>
            </a:endParaRPr>
          </a:p>
          <a:p>
            <a:pPr>
              <a:lnSpc>
                <a:spcPct val="100000"/>
              </a:lnSpc>
            </a:pPr>
            <a:endParaRPr lang="fr-FR" sz="2400" b="1" dirty="0">
              <a:latin typeface="+mn-lt"/>
              <a:sym typeface="Wingdings" panose="05000000000000000000" pitchFamily="2" charset="2"/>
            </a:endParaRPr>
          </a:p>
          <a:p>
            <a:pPr>
              <a:lnSpc>
                <a:spcPct val="100000"/>
              </a:lnSpc>
            </a:pPr>
            <a:endParaRPr lang="fr-FR" sz="2400" b="1" dirty="0">
              <a:latin typeface="+mn-lt"/>
              <a:sym typeface="Wingdings" panose="05000000000000000000" pitchFamily="2" charset="2"/>
            </a:endParaRPr>
          </a:p>
          <a:p>
            <a:pPr>
              <a:lnSpc>
                <a:spcPct val="100000"/>
              </a:lnSpc>
            </a:pPr>
            <a:r>
              <a:rPr lang="fr-FR" sz="2400" b="1" dirty="0">
                <a:latin typeface="+mn-lt"/>
                <a:sym typeface="Wingdings" panose="05000000000000000000" pitchFamily="2" charset="2"/>
              </a:rPr>
              <a:t>Objectives :</a:t>
            </a:r>
          </a:p>
          <a:p>
            <a:pPr marL="342900" indent="-342900">
              <a:lnSpc>
                <a:spcPct val="100000"/>
              </a:lnSpc>
              <a:buFontTx/>
              <a:buChar char="-"/>
            </a:pPr>
            <a:r>
              <a:rPr lang="fr-FR" sz="2400" dirty="0">
                <a:latin typeface="+mn-lt"/>
                <a:sym typeface="Wingdings" panose="05000000000000000000" pitchFamily="2" charset="2"/>
              </a:rPr>
              <a:t>6 </a:t>
            </a:r>
            <a:r>
              <a:rPr lang="fr-FR" sz="2400" dirty="0" err="1">
                <a:latin typeface="+mn-lt"/>
                <a:sym typeface="Wingdings" panose="05000000000000000000" pitchFamily="2" charset="2"/>
              </a:rPr>
              <a:t>Three-day</a:t>
            </a:r>
            <a:r>
              <a:rPr lang="fr-FR" sz="2400" dirty="0">
                <a:latin typeface="+mn-lt"/>
                <a:sym typeface="Wingdings" panose="05000000000000000000" pitchFamily="2" charset="2"/>
              </a:rPr>
              <a:t> </a:t>
            </a:r>
            <a:r>
              <a:rPr lang="fr-FR" sz="2400" dirty="0" err="1">
                <a:latin typeface="+mn-lt"/>
                <a:sym typeface="Wingdings" panose="05000000000000000000" pitchFamily="2" charset="2"/>
              </a:rPr>
              <a:t>European</a:t>
            </a:r>
            <a:r>
              <a:rPr lang="fr-FR" sz="2400" dirty="0">
                <a:latin typeface="+mn-lt"/>
                <a:sym typeface="Wingdings" panose="05000000000000000000" pitchFamily="2" charset="2"/>
              </a:rPr>
              <a:t> workshops </a:t>
            </a:r>
            <a:r>
              <a:rPr lang="fr-FR" sz="2400" dirty="0" err="1">
                <a:latin typeface="+mn-lt"/>
                <a:sym typeface="Wingdings" panose="05000000000000000000" pitchFamily="2" charset="2"/>
              </a:rPr>
              <a:t>with</a:t>
            </a:r>
            <a:r>
              <a:rPr lang="fr-FR" sz="2400" dirty="0">
                <a:latin typeface="+mn-lt"/>
                <a:sym typeface="Wingdings" panose="05000000000000000000" pitchFamily="2" charset="2"/>
              </a:rPr>
              <a:t> </a:t>
            </a:r>
            <a:r>
              <a:rPr lang="fr-FR" sz="2400" dirty="0" err="1">
                <a:latin typeface="+mn-lt"/>
                <a:sym typeface="Wingdings" panose="05000000000000000000" pitchFamily="2" charset="2"/>
              </a:rPr>
              <a:t>visits</a:t>
            </a:r>
            <a:r>
              <a:rPr lang="fr-FR" sz="2400" dirty="0">
                <a:latin typeface="+mn-lt"/>
                <a:sym typeface="Wingdings" panose="05000000000000000000" pitchFamily="2" charset="2"/>
              </a:rPr>
              <a:t> on </a:t>
            </a:r>
            <a:r>
              <a:rPr lang="fr-FR" sz="2400" dirty="0" err="1">
                <a:latin typeface="+mn-lt"/>
                <a:sym typeface="Wingdings" panose="05000000000000000000" pitchFamily="2" charset="2"/>
              </a:rPr>
              <a:t>farms</a:t>
            </a:r>
            <a:endParaRPr lang="fr-FR" sz="2400" dirty="0">
              <a:latin typeface="+mn-lt"/>
              <a:sym typeface="Wingdings" panose="05000000000000000000" pitchFamily="2" charset="2"/>
            </a:endParaRPr>
          </a:p>
          <a:p>
            <a:pPr marL="342900" indent="-342900">
              <a:lnSpc>
                <a:spcPct val="100000"/>
              </a:lnSpc>
              <a:buFontTx/>
              <a:buChar char="-"/>
            </a:pPr>
            <a:r>
              <a:rPr lang="fr-FR" sz="2400" dirty="0">
                <a:latin typeface="+mn-lt"/>
                <a:sym typeface="Wingdings" panose="05000000000000000000" pitchFamily="2" charset="2"/>
              </a:rPr>
              <a:t>11 </a:t>
            </a:r>
            <a:r>
              <a:rPr lang="fr-FR" sz="2400" dirty="0" err="1">
                <a:latin typeface="+mn-lt"/>
                <a:sym typeface="Wingdings" panose="05000000000000000000" pitchFamily="2" charset="2"/>
              </a:rPr>
              <a:t>two-day</a:t>
            </a:r>
            <a:r>
              <a:rPr lang="fr-FR" sz="2400" dirty="0">
                <a:latin typeface="+mn-lt"/>
                <a:sym typeface="Wingdings" panose="05000000000000000000" pitchFamily="2" charset="2"/>
              </a:rPr>
              <a:t> national workshops </a:t>
            </a:r>
            <a:r>
              <a:rPr lang="fr-FR" sz="2400" dirty="0" err="1">
                <a:latin typeface="+mn-lt"/>
                <a:sym typeface="Wingdings" panose="05000000000000000000" pitchFamily="2" charset="2"/>
              </a:rPr>
              <a:t>with</a:t>
            </a:r>
            <a:r>
              <a:rPr lang="fr-FR" sz="2400" dirty="0">
                <a:latin typeface="+mn-lt"/>
                <a:sym typeface="Wingdings" panose="05000000000000000000" pitchFamily="2" charset="2"/>
              </a:rPr>
              <a:t> </a:t>
            </a:r>
            <a:r>
              <a:rPr lang="fr-FR" sz="2400" dirty="0" err="1">
                <a:latin typeface="+mn-lt"/>
                <a:sym typeface="Wingdings" panose="05000000000000000000" pitchFamily="2" charset="2"/>
              </a:rPr>
              <a:t>visits</a:t>
            </a:r>
            <a:r>
              <a:rPr lang="fr-FR" sz="2400" dirty="0">
                <a:latin typeface="+mn-lt"/>
                <a:sym typeface="Wingdings" panose="05000000000000000000" pitchFamily="2" charset="2"/>
              </a:rPr>
              <a:t> on </a:t>
            </a:r>
            <a:r>
              <a:rPr lang="fr-FR" sz="2400" dirty="0" err="1">
                <a:latin typeface="+mn-lt"/>
                <a:sym typeface="Wingdings" panose="05000000000000000000" pitchFamily="2" charset="2"/>
              </a:rPr>
              <a:t>farms</a:t>
            </a:r>
            <a:endParaRPr lang="fr-FR" sz="2400" dirty="0">
              <a:latin typeface="+mn-lt"/>
              <a:sym typeface="Wingdings" panose="05000000000000000000" pitchFamily="2" charset="2"/>
            </a:endParaRPr>
          </a:p>
        </p:txBody>
      </p:sp>
      <p:grpSp>
        <p:nvGrpSpPr>
          <p:cNvPr id="15" name="Groupe 14">
            <a:extLst>
              <a:ext uri="{FF2B5EF4-FFF2-40B4-BE49-F238E27FC236}">
                <a16:creationId xmlns:a16="http://schemas.microsoft.com/office/drawing/2014/main" id="{155A146F-1599-F017-5596-64BAC6404333}"/>
              </a:ext>
            </a:extLst>
          </p:cNvPr>
          <p:cNvGrpSpPr/>
          <p:nvPr/>
        </p:nvGrpSpPr>
        <p:grpSpPr>
          <a:xfrm>
            <a:off x="0" y="2657197"/>
            <a:ext cx="12192005" cy="1849353"/>
            <a:chOff x="-1" y="4222526"/>
            <a:chExt cx="12192005" cy="1849353"/>
          </a:xfrm>
        </p:grpSpPr>
        <p:pic>
          <p:nvPicPr>
            <p:cNvPr id="16" name="Image 15" descr="Une image contenant vache, clôture, foin, brun&#10;&#10;Description générée automatiquement">
              <a:extLst>
                <a:ext uri="{FF2B5EF4-FFF2-40B4-BE49-F238E27FC236}">
                  <a16:creationId xmlns:a16="http://schemas.microsoft.com/office/drawing/2014/main" id="{744937DE-4EC5-3003-580C-58E862C5B17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726203" y="4222526"/>
              <a:ext cx="2465801" cy="1849350"/>
            </a:xfrm>
            <a:prstGeom prst="rect">
              <a:avLst/>
            </a:prstGeom>
          </p:spPr>
        </p:pic>
        <p:pic>
          <p:nvPicPr>
            <p:cNvPr id="17" name="Image 16" descr="Une image contenant herbe, vache, arbre, extérieur&#10;&#10;Description générée automatiquement">
              <a:extLst>
                <a:ext uri="{FF2B5EF4-FFF2-40B4-BE49-F238E27FC236}">
                  <a16:creationId xmlns:a16="http://schemas.microsoft.com/office/drawing/2014/main" id="{806F10C0-8087-6E38-5591-FBD434DFC18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65797" y="4222526"/>
              <a:ext cx="2465799" cy="1849350"/>
            </a:xfrm>
            <a:prstGeom prst="rect">
              <a:avLst/>
            </a:prstGeom>
          </p:spPr>
        </p:pic>
        <p:pic>
          <p:nvPicPr>
            <p:cNvPr id="18" name="Image 17" descr="Une image contenant herbe, vache, champ, ciel&#10;&#10;Description générée automatiquement">
              <a:extLst>
                <a:ext uri="{FF2B5EF4-FFF2-40B4-BE49-F238E27FC236}">
                  <a16:creationId xmlns:a16="http://schemas.microsoft.com/office/drawing/2014/main" id="{C347DB4A-0DFF-B7CE-F361-B23A538C328F}"/>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3783"/>
            <a:stretch/>
          </p:blipFill>
          <p:spPr>
            <a:xfrm>
              <a:off x="7370621" y="4222526"/>
              <a:ext cx="2372507" cy="1849350"/>
            </a:xfrm>
            <a:prstGeom prst="rect">
              <a:avLst/>
            </a:prstGeom>
          </p:spPr>
        </p:pic>
        <p:pic>
          <p:nvPicPr>
            <p:cNvPr id="19" name="Image 18" descr="Une image contenant bâtiment, terrain, grange, bâtiment agricole&#10;&#10;Description générée automatiquement">
              <a:extLst>
                <a:ext uri="{FF2B5EF4-FFF2-40B4-BE49-F238E27FC236}">
                  <a16:creationId xmlns:a16="http://schemas.microsoft.com/office/drawing/2014/main" id="{4D49F2C3-492E-141A-356C-CFDF3DBBF2E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 y="4222529"/>
              <a:ext cx="2465799" cy="1849350"/>
            </a:xfrm>
            <a:prstGeom prst="rect">
              <a:avLst/>
            </a:prstGeom>
          </p:spPr>
        </p:pic>
      </p:grpSp>
      <p:pic>
        <p:nvPicPr>
          <p:cNvPr id="20" name="Image 19">
            <a:extLst>
              <a:ext uri="{FF2B5EF4-FFF2-40B4-BE49-F238E27FC236}">
                <a16:creationId xmlns:a16="http://schemas.microsoft.com/office/drawing/2014/main" id="{79D425F5-BD88-45E2-7155-33F560F78A56}"/>
              </a:ext>
            </a:extLst>
          </p:cNvPr>
          <p:cNvPicPr>
            <a:picLocks noChangeAspect="1"/>
          </p:cNvPicPr>
          <p:nvPr/>
        </p:nvPicPr>
        <p:blipFill rotWithShape="1">
          <a:blip r:embed="rId16"/>
          <a:srcRect r="3783"/>
          <a:stretch/>
        </p:blipFill>
        <p:spPr>
          <a:xfrm>
            <a:off x="4931598" y="2657195"/>
            <a:ext cx="2439024" cy="1849352"/>
          </a:xfrm>
          <a:prstGeom prst="rect">
            <a:avLst/>
          </a:prstGeom>
        </p:spPr>
      </p:pic>
    </p:spTree>
    <p:extLst>
      <p:ext uri="{BB962C8B-B14F-4D97-AF65-F5344CB8AC3E}">
        <p14:creationId xmlns:p14="http://schemas.microsoft.com/office/powerpoint/2010/main" val="3050142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1774186" cy="971900"/>
          </a:xfrm>
        </p:spPr>
        <p:txBody>
          <a:bodyPr>
            <a:normAutofit/>
          </a:bodyPr>
          <a:lstStyle/>
          <a:p>
            <a:r>
              <a:rPr lang="fr-FR" sz="3600" b="1" dirty="0" err="1">
                <a:solidFill>
                  <a:schemeClr val="bg1"/>
                </a:solidFill>
              </a:rPr>
              <a:t>Presentation</a:t>
            </a:r>
            <a:r>
              <a:rPr lang="fr-FR" sz="3600" b="1" dirty="0">
                <a:solidFill>
                  <a:schemeClr val="bg1"/>
                </a:solidFill>
              </a:rPr>
              <a:t> of the LIFE Carbon </a:t>
            </a:r>
            <a:r>
              <a:rPr lang="fr-FR" sz="3600" b="1" dirty="0" err="1">
                <a:solidFill>
                  <a:schemeClr val="bg1"/>
                </a:solidFill>
              </a:rPr>
              <a:t>Farming</a:t>
            </a:r>
            <a:r>
              <a:rPr lang="fr-FR" sz="3600" b="1" dirty="0">
                <a:solidFill>
                  <a:schemeClr val="bg1"/>
                </a:solidFill>
              </a:rPr>
              <a:t> </a:t>
            </a:r>
            <a:r>
              <a:rPr lang="fr-FR" sz="3600" b="1" dirty="0" err="1">
                <a:solidFill>
                  <a:schemeClr val="bg1"/>
                </a:solidFill>
              </a:rPr>
              <a:t>project</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sp>
        <p:nvSpPr>
          <p:cNvPr id="3" name="ZoneTexte 2">
            <a:extLst>
              <a:ext uri="{FF2B5EF4-FFF2-40B4-BE49-F238E27FC236}">
                <a16:creationId xmlns:a16="http://schemas.microsoft.com/office/drawing/2014/main" id="{D3BAEA36-A1EB-B6AB-8CDF-CDABA683792E}"/>
              </a:ext>
            </a:extLst>
          </p:cNvPr>
          <p:cNvSpPr txBox="1"/>
          <p:nvPr/>
        </p:nvSpPr>
        <p:spPr>
          <a:xfrm>
            <a:off x="567610" y="1536174"/>
            <a:ext cx="11056778" cy="3785652"/>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Calibri" panose="020F0502020204030204" pitchFamily="34" charset="0"/>
                <a:ea typeface="Calibri" panose="020F0502020204030204" pitchFamily="34" charset="0"/>
                <a:sym typeface="Wingdings" panose="05000000000000000000" pitchFamily="2" charset="2"/>
              </a:rPr>
              <a:t>Objectives and </a:t>
            </a:r>
            <a:r>
              <a:rPr lang="fr-FR" sz="2400" dirty="0" err="1">
                <a:latin typeface="Calibri" panose="020F0502020204030204" pitchFamily="34" charset="0"/>
                <a:ea typeface="Calibri" panose="020F0502020204030204" pitchFamily="34" charset="0"/>
                <a:sym typeface="Wingdings" panose="05000000000000000000" pitchFamily="2" charset="2"/>
              </a:rPr>
              <a:t>partners</a:t>
            </a:r>
            <a:endParaRPr lang="fr-FR" sz="2400" dirty="0">
              <a:latin typeface="Calibri" panose="020F0502020204030204" pitchFamily="34" charset="0"/>
              <a:ea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dirty="0">
                <a:latin typeface="Calibri" panose="020F0502020204030204" pitchFamily="34" charset="0"/>
              </a:rPr>
              <a:t>Elaborating </a:t>
            </a:r>
            <a:r>
              <a:rPr lang="en-US" sz="2400" dirty="0" err="1">
                <a:latin typeface="Calibri" panose="020F0502020204030204" pitchFamily="34" charset="0"/>
              </a:rPr>
              <a:t>harmonised</a:t>
            </a:r>
            <a:r>
              <a:rPr lang="en-US" sz="2400" dirty="0">
                <a:latin typeface="Calibri" panose="020F0502020204030204" pitchFamily="34" charset="0"/>
              </a:rPr>
              <a:t> tools and standards to implement low carbon initiatives on farms</a:t>
            </a:r>
          </a:p>
          <a:p>
            <a:pPr marL="800100" lvl="1" indent="-342900">
              <a:buFont typeface="Arial" panose="020B0604020202020204" pitchFamily="34" charset="0"/>
              <a:buChar char="•"/>
            </a:pPr>
            <a:r>
              <a:rPr lang="fr-FR" sz="2400" dirty="0" err="1">
                <a:latin typeface="Calibri" panose="020F0502020204030204" pitchFamily="34" charset="0"/>
                <a:sym typeface="Wingdings" panose="05000000000000000000" pitchFamily="2" charset="2"/>
              </a:rPr>
              <a:t>Sustainable</a:t>
            </a:r>
            <a:r>
              <a:rPr lang="fr-FR" sz="2400" dirty="0">
                <a:latin typeface="Calibri" panose="020F0502020204030204" pitchFamily="34" charset="0"/>
                <a:sym typeface="Wingdings" panose="05000000000000000000" pitchFamily="2" charset="2"/>
              </a:rPr>
              <a:t> </a:t>
            </a:r>
            <a:r>
              <a:rPr lang="fr-FR" sz="2400" dirty="0" err="1">
                <a:latin typeface="Calibri" panose="020F0502020204030204" pitchFamily="34" charset="0"/>
                <a:sym typeface="Wingdings" panose="05000000000000000000" pitchFamily="2" charset="2"/>
              </a:rPr>
              <a:t>assessment</a:t>
            </a:r>
            <a:r>
              <a:rPr lang="fr-FR" sz="2400" dirty="0">
                <a:latin typeface="Calibri" panose="020F0502020204030204" pitchFamily="34" charset="0"/>
                <a:sym typeface="Wingdings" panose="05000000000000000000" pitchFamily="2" charset="2"/>
              </a:rPr>
              <a:t> of </a:t>
            </a:r>
            <a:r>
              <a:rPr lang="fr-FR" sz="2400" dirty="0" err="1">
                <a:latin typeface="Calibri" panose="020F0502020204030204" pitchFamily="34" charset="0"/>
                <a:sym typeface="Wingdings" panose="05000000000000000000" pitchFamily="2" charset="2"/>
              </a:rPr>
              <a:t>farms</a:t>
            </a:r>
            <a:endParaRPr lang="en-US" sz="2400" dirty="0">
              <a:latin typeface="Calibri" panose="020F0502020204030204" pitchFamily="34" charset="0"/>
            </a:endParaRPr>
          </a:p>
          <a:p>
            <a:pPr marL="800100" lvl="2" indent="-342900">
              <a:buFont typeface="Arial" panose="020B0604020202020204" pitchFamily="34" charset="0"/>
              <a:buChar char="•"/>
            </a:pPr>
            <a:r>
              <a:rPr lang="fr-FR" sz="2400" dirty="0">
                <a:latin typeface="Calibri" panose="020F0502020204030204" pitchFamily="34" charset="0"/>
              </a:rPr>
              <a:t>A </a:t>
            </a:r>
            <a:r>
              <a:rPr lang="fr-FR" sz="2400" dirty="0" err="1">
                <a:latin typeface="Calibri" panose="020F0502020204030204" pitchFamily="34" charset="0"/>
              </a:rPr>
              <a:t>common</a:t>
            </a:r>
            <a:r>
              <a:rPr lang="fr-FR" sz="2400" dirty="0">
                <a:latin typeface="Calibri" panose="020F0502020204030204" pitchFamily="34" charset="0"/>
              </a:rPr>
              <a:t> MRV </a:t>
            </a:r>
            <a:r>
              <a:rPr lang="fr-FR" sz="2400" dirty="0" err="1">
                <a:latin typeface="Calibri" panose="020F0502020204030204" pitchFamily="34" charset="0"/>
              </a:rPr>
              <a:t>framework</a:t>
            </a:r>
            <a:r>
              <a:rPr lang="fr-FR" sz="2400" dirty="0">
                <a:latin typeface="Calibri" panose="020F0502020204030204" pitchFamily="34" charset="0"/>
              </a:rPr>
              <a:t> to </a:t>
            </a:r>
            <a:r>
              <a:rPr lang="fr-FR" sz="2400" dirty="0" err="1">
                <a:latin typeface="Calibri" panose="020F0502020204030204" pitchFamily="34" charset="0"/>
              </a:rPr>
              <a:t>certify</a:t>
            </a:r>
            <a:r>
              <a:rPr lang="fr-FR" sz="2400" dirty="0">
                <a:latin typeface="Calibri" panose="020F0502020204030204" pitchFamily="34" charset="0"/>
              </a:rPr>
              <a:t> </a:t>
            </a:r>
            <a:r>
              <a:rPr lang="fr-FR" sz="2400" dirty="0" err="1">
                <a:latin typeface="Calibri" panose="020F0502020204030204" pitchFamily="34" charset="0"/>
              </a:rPr>
              <a:t>low</a:t>
            </a:r>
            <a:r>
              <a:rPr lang="fr-FR" sz="2400" dirty="0">
                <a:latin typeface="Calibri" panose="020F0502020204030204" pitchFamily="34" charset="0"/>
              </a:rPr>
              <a:t> </a:t>
            </a:r>
            <a:r>
              <a:rPr lang="fr-FR" sz="2400" dirty="0" err="1">
                <a:latin typeface="Calibri" panose="020F0502020204030204" pitchFamily="34" charset="0"/>
              </a:rPr>
              <a:t>carbon</a:t>
            </a:r>
            <a:r>
              <a:rPr lang="fr-FR" sz="2400" dirty="0">
                <a:latin typeface="Calibri" panose="020F0502020204030204" pitchFamily="34" charset="0"/>
              </a:rPr>
              <a:t> </a:t>
            </a:r>
            <a:r>
              <a:rPr lang="fr-FR" sz="2400" dirty="0" err="1">
                <a:latin typeface="Calibri" panose="020F0502020204030204" pitchFamily="34" charset="0"/>
              </a:rPr>
              <a:t>projects</a:t>
            </a:r>
            <a:r>
              <a:rPr lang="fr-FR" sz="2400" dirty="0">
                <a:latin typeface="Calibri" panose="020F0502020204030204" pitchFamily="34" charset="0"/>
              </a:rPr>
              <a:t> on </a:t>
            </a:r>
            <a:r>
              <a:rPr lang="fr-FR" sz="2400" dirty="0" err="1">
                <a:latin typeface="Calibri" panose="020F0502020204030204" pitchFamily="34" charset="0"/>
              </a:rPr>
              <a:t>European</a:t>
            </a:r>
            <a:r>
              <a:rPr lang="fr-FR" sz="2400" dirty="0">
                <a:latin typeface="Calibri" panose="020F0502020204030204" pitchFamily="34" charset="0"/>
              </a:rPr>
              <a:t> </a:t>
            </a:r>
            <a:r>
              <a:rPr lang="fr-FR" sz="2400" dirty="0" err="1">
                <a:latin typeface="Calibri" panose="020F0502020204030204" pitchFamily="34" charset="0"/>
              </a:rPr>
              <a:t>farms</a:t>
            </a:r>
            <a:endParaRPr lang="fr-FR" sz="2400" dirty="0">
              <a:latin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rPr>
              <a:t>Implementing low carbon projects in 700 mixed-crops livestock farms </a:t>
            </a:r>
          </a:p>
          <a:p>
            <a:pPr marL="342900" lvl="1" indent="-342900">
              <a:buFont typeface="Arial" panose="020B0604020202020204" pitchFamily="34" charset="0"/>
              <a:buChar char="•"/>
            </a:pPr>
            <a:r>
              <a:rPr lang="en-US" sz="2400" dirty="0"/>
              <a:t>Elaborating reference costs of low carbon projects</a:t>
            </a:r>
            <a:endParaRPr lang="en-US" sz="2400" dirty="0">
              <a:latin typeface="Calibri" panose="020F0502020204030204" pitchFamily="34" charset="0"/>
            </a:endParaRPr>
          </a:p>
          <a:p>
            <a:pPr marL="342900" lvl="1" indent="-342900">
              <a:buFont typeface="Arial" panose="020B0604020202020204" pitchFamily="34" charset="0"/>
              <a:buChar char="•"/>
            </a:pPr>
            <a:r>
              <a:rPr lang="en-US" sz="2400" dirty="0"/>
              <a:t>Implementing a result-based rewarding mechanism</a:t>
            </a:r>
          </a:p>
          <a:p>
            <a:pPr marL="342900" lvl="1" indent="-342900">
              <a:buFont typeface="Arial" panose="020B0604020202020204" pitchFamily="34" charset="0"/>
              <a:buChar char="•"/>
            </a:pPr>
            <a:r>
              <a:rPr lang="en-US" sz="2400" dirty="0"/>
              <a:t>Implementing a low carbon network</a:t>
            </a:r>
          </a:p>
          <a:p>
            <a:pPr marL="342900" lvl="1" indent="-342900">
              <a:buFont typeface="Arial" panose="020B0604020202020204" pitchFamily="34" charset="0"/>
              <a:buChar char="•"/>
            </a:pPr>
            <a:r>
              <a:rPr lang="en-US" sz="2400" b="1" dirty="0">
                <a:solidFill>
                  <a:srgbClr val="49D35D"/>
                </a:solidFill>
              </a:rPr>
              <a:t>Inputs of the project for the Carbon Farming</a:t>
            </a:r>
            <a:endParaRPr lang="fr-FR" sz="2400" b="1" dirty="0">
              <a:solidFill>
                <a:srgbClr val="49D35D"/>
              </a:solidFill>
              <a:latin typeface="Calibri" panose="020F0502020204030204" pitchFamily="34" charset="0"/>
            </a:endParaRPr>
          </a:p>
        </p:txBody>
      </p:sp>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9387929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a:bodyPr>
          <a:lstStyle/>
          <a:p>
            <a:r>
              <a:rPr lang="en-US" sz="3600" b="1" dirty="0">
                <a:solidFill>
                  <a:schemeClr val="bg1"/>
                </a:solidFill>
              </a:rPr>
              <a:t>Inputs of the project for the Carbon Farming</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173319" y="1287356"/>
            <a:ext cx="7530957" cy="1013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14" name="Rectangle 13">
            <a:extLst>
              <a:ext uri="{FF2B5EF4-FFF2-40B4-BE49-F238E27FC236}">
                <a16:creationId xmlns:a16="http://schemas.microsoft.com/office/drawing/2014/main" id="{6F2C481B-9A93-7692-E1F8-FA7AD694C37F}"/>
              </a:ext>
            </a:extLst>
          </p:cNvPr>
          <p:cNvSpPr/>
          <p:nvPr/>
        </p:nvSpPr>
        <p:spPr>
          <a:xfrm>
            <a:off x="325022" y="1368270"/>
            <a:ext cx="2958458" cy="1123495"/>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Tools harmonisation and </a:t>
            </a:r>
            <a:r>
              <a:rPr lang="fr-FR" dirty="0" err="1">
                <a:solidFill>
                  <a:schemeClr val="tx1"/>
                </a:solidFill>
              </a:rPr>
              <a:t>creation</a:t>
            </a:r>
            <a:r>
              <a:rPr lang="fr-FR" dirty="0">
                <a:solidFill>
                  <a:schemeClr val="tx1"/>
                </a:solidFill>
              </a:rPr>
              <a:t> of a </a:t>
            </a:r>
            <a:r>
              <a:rPr lang="fr-FR" dirty="0" err="1">
                <a:solidFill>
                  <a:schemeClr val="tx1"/>
                </a:solidFill>
              </a:rPr>
              <a:t>common</a:t>
            </a:r>
            <a:r>
              <a:rPr lang="fr-FR" dirty="0">
                <a:solidFill>
                  <a:schemeClr val="tx1"/>
                </a:solidFill>
              </a:rPr>
              <a:t> </a:t>
            </a:r>
            <a:r>
              <a:rPr lang="fr-FR" dirty="0" err="1">
                <a:solidFill>
                  <a:schemeClr val="tx1"/>
                </a:solidFill>
              </a:rPr>
              <a:t>method</a:t>
            </a:r>
            <a:endParaRPr lang="fr-FR" dirty="0">
              <a:solidFill>
                <a:schemeClr val="tx1"/>
              </a:solidFill>
            </a:endParaRPr>
          </a:p>
        </p:txBody>
      </p:sp>
      <p:sp>
        <p:nvSpPr>
          <p:cNvPr id="15" name="Rectangle 14">
            <a:extLst>
              <a:ext uri="{FF2B5EF4-FFF2-40B4-BE49-F238E27FC236}">
                <a16:creationId xmlns:a16="http://schemas.microsoft.com/office/drawing/2014/main" id="{86E69240-D1BE-8220-83C1-FEC2FE4E5C9E}"/>
              </a:ext>
            </a:extLst>
          </p:cNvPr>
          <p:cNvSpPr/>
          <p:nvPr/>
        </p:nvSpPr>
        <p:spPr>
          <a:xfrm>
            <a:off x="4290676" y="1360593"/>
            <a:ext cx="3205536" cy="1114530"/>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Implementation</a:t>
            </a:r>
            <a:r>
              <a:rPr lang="fr-FR" dirty="0">
                <a:solidFill>
                  <a:schemeClr val="tx1"/>
                </a:solidFill>
              </a:rPr>
              <a:t> on </a:t>
            </a:r>
            <a:r>
              <a:rPr lang="fr-FR" dirty="0" err="1">
                <a:solidFill>
                  <a:schemeClr val="tx1"/>
                </a:solidFill>
              </a:rPr>
              <a:t>European</a:t>
            </a:r>
            <a:r>
              <a:rPr lang="fr-FR" dirty="0">
                <a:solidFill>
                  <a:schemeClr val="tx1"/>
                </a:solidFill>
              </a:rPr>
              <a:t> </a:t>
            </a:r>
            <a:r>
              <a:rPr lang="fr-FR" dirty="0" err="1">
                <a:solidFill>
                  <a:schemeClr val="tx1"/>
                </a:solidFill>
              </a:rPr>
              <a:t>scale</a:t>
            </a:r>
            <a:r>
              <a:rPr lang="fr-FR" dirty="0">
                <a:solidFill>
                  <a:schemeClr val="tx1"/>
                </a:solidFill>
              </a:rPr>
              <a:t> – </a:t>
            </a:r>
            <a:r>
              <a:rPr lang="fr-FR" dirty="0" err="1">
                <a:solidFill>
                  <a:schemeClr val="tx1"/>
                </a:solidFill>
              </a:rPr>
              <a:t>concrete</a:t>
            </a:r>
            <a:r>
              <a:rPr lang="fr-FR" dirty="0">
                <a:solidFill>
                  <a:schemeClr val="tx1"/>
                </a:solidFill>
              </a:rPr>
              <a:t> </a:t>
            </a:r>
            <a:r>
              <a:rPr lang="fr-FR" dirty="0" err="1">
                <a:solidFill>
                  <a:schemeClr val="tx1"/>
                </a:solidFill>
              </a:rPr>
              <a:t>implementation</a:t>
            </a:r>
            <a:endParaRPr lang="fr-FR" dirty="0">
              <a:solidFill>
                <a:schemeClr val="tx1"/>
              </a:solidFill>
            </a:endParaRPr>
          </a:p>
        </p:txBody>
      </p:sp>
      <p:sp>
        <p:nvSpPr>
          <p:cNvPr id="16" name="Rectangle 15">
            <a:extLst>
              <a:ext uri="{FF2B5EF4-FFF2-40B4-BE49-F238E27FC236}">
                <a16:creationId xmlns:a16="http://schemas.microsoft.com/office/drawing/2014/main" id="{9FB1EA2A-48FE-06D8-56F0-8617C8C4BA05}"/>
              </a:ext>
            </a:extLst>
          </p:cNvPr>
          <p:cNvSpPr/>
          <p:nvPr/>
        </p:nvSpPr>
        <p:spPr>
          <a:xfrm>
            <a:off x="8001923" y="1349592"/>
            <a:ext cx="3807789" cy="1122787"/>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bg1"/>
                </a:solidFill>
              </a:rPr>
              <a:t>Proposing</a:t>
            </a:r>
            <a:r>
              <a:rPr lang="fr-FR" dirty="0">
                <a:solidFill>
                  <a:schemeClr val="bg1"/>
                </a:solidFill>
              </a:rPr>
              <a:t> </a:t>
            </a:r>
            <a:r>
              <a:rPr lang="fr-FR" dirty="0" err="1">
                <a:solidFill>
                  <a:schemeClr val="bg1"/>
                </a:solidFill>
              </a:rPr>
              <a:t>certified</a:t>
            </a:r>
            <a:r>
              <a:rPr lang="fr-FR" dirty="0">
                <a:solidFill>
                  <a:schemeClr val="bg1"/>
                </a:solidFill>
              </a:rPr>
              <a:t> </a:t>
            </a:r>
            <a:r>
              <a:rPr lang="fr-FR" dirty="0" err="1">
                <a:solidFill>
                  <a:schemeClr val="bg1"/>
                </a:solidFill>
              </a:rPr>
              <a:t>emissions</a:t>
            </a:r>
            <a:r>
              <a:rPr lang="fr-FR" dirty="0">
                <a:solidFill>
                  <a:schemeClr val="bg1"/>
                </a:solidFill>
              </a:rPr>
              <a:t> </a:t>
            </a:r>
            <a:r>
              <a:rPr lang="fr-FR" dirty="0" err="1">
                <a:solidFill>
                  <a:schemeClr val="bg1"/>
                </a:solidFill>
              </a:rPr>
              <a:t>reudctions</a:t>
            </a:r>
            <a:r>
              <a:rPr lang="fr-FR" dirty="0">
                <a:solidFill>
                  <a:schemeClr val="bg1"/>
                </a:solidFill>
              </a:rPr>
              <a:t> for </a:t>
            </a:r>
            <a:r>
              <a:rPr lang="fr-FR" dirty="0" err="1">
                <a:solidFill>
                  <a:schemeClr val="bg1"/>
                </a:solidFill>
              </a:rPr>
              <a:t>carbon</a:t>
            </a:r>
            <a:r>
              <a:rPr lang="fr-FR" dirty="0">
                <a:solidFill>
                  <a:schemeClr val="bg1"/>
                </a:solidFill>
              </a:rPr>
              <a:t> </a:t>
            </a:r>
            <a:r>
              <a:rPr lang="fr-FR" dirty="0" err="1">
                <a:solidFill>
                  <a:schemeClr val="bg1"/>
                </a:solidFill>
              </a:rPr>
              <a:t>credits</a:t>
            </a:r>
            <a:r>
              <a:rPr lang="fr-FR" dirty="0">
                <a:solidFill>
                  <a:schemeClr val="bg1"/>
                </a:solidFill>
              </a:rPr>
              <a:t> or </a:t>
            </a:r>
            <a:r>
              <a:rPr lang="fr-FR" dirty="0" err="1">
                <a:solidFill>
                  <a:schemeClr val="bg1"/>
                </a:solidFill>
              </a:rPr>
              <a:t>other</a:t>
            </a:r>
            <a:r>
              <a:rPr lang="fr-FR" dirty="0">
                <a:solidFill>
                  <a:schemeClr val="bg1"/>
                </a:solidFill>
              </a:rPr>
              <a:t> types of </a:t>
            </a:r>
            <a:r>
              <a:rPr lang="fr-FR" dirty="0" err="1">
                <a:solidFill>
                  <a:schemeClr val="bg1"/>
                </a:solidFill>
              </a:rPr>
              <a:t>fundings</a:t>
            </a:r>
            <a:endParaRPr lang="fr-FR" dirty="0">
              <a:solidFill>
                <a:schemeClr val="bg1"/>
              </a:solidFill>
            </a:endParaRPr>
          </a:p>
        </p:txBody>
      </p:sp>
      <p:sp>
        <p:nvSpPr>
          <p:cNvPr id="17" name="Rectangle 16">
            <a:extLst>
              <a:ext uri="{FF2B5EF4-FFF2-40B4-BE49-F238E27FC236}">
                <a16:creationId xmlns:a16="http://schemas.microsoft.com/office/drawing/2014/main" id="{50B3F0F6-D5FE-AAA7-3D2E-C47C203EDFD9}"/>
              </a:ext>
            </a:extLst>
          </p:cNvPr>
          <p:cNvSpPr/>
          <p:nvPr/>
        </p:nvSpPr>
        <p:spPr>
          <a:xfrm>
            <a:off x="568912" y="3008618"/>
            <a:ext cx="10654989" cy="857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err="1"/>
              <a:t>Bringing</a:t>
            </a:r>
            <a:r>
              <a:rPr lang="fr-FR" sz="1800" dirty="0"/>
              <a:t> </a:t>
            </a:r>
            <a:r>
              <a:rPr lang="fr-FR" sz="1800" dirty="0" err="1"/>
              <a:t>elements</a:t>
            </a:r>
            <a:r>
              <a:rPr lang="fr-FR" sz="1800" dirty="0"/>
              <a:t> on </a:t>
            </a:r>
            <a:r>
              <a:rPr lang="fr-FR" sz="1800" dirty="0" err="1"/>
              <a:t>implementation</a:t>
            </a:r>
            <a:r>
              <a:rPr lang="fr-FR" sz="1800" dirty="0"/>
              <a:t> </a:t>
            </a:r>
            <a:r>
              <a:rPr lang="fr-FR" sz="1800" dirty="0" err="1"/>
              <a:t>costs</a:t>
            </a:r>
            <a:r>
              <a:rPr lang="fr-FR" sz="1800" dirty="0"/>
              <a:t> for the </a:t>
            </a:r>
            <a:r>
              <a:rPr lang="fr-FR" sz="1800" dirty="0" err="1"/>
              <a:t>farmer</a:t>
            </a:r>
            <a:r>
              <a:rPr lang="fr-FR" sz="1800" dirty="0"/>
              <a:t> and administrative </a:t>
            </a:r>
            <a:r>
              <a:rPr lang="fr-FR" sz="1800" dirty="0" err="1"/>
              <a:t>costs</a:t>
            </a:r>
            <a:r>
              <a:rPr lang="fr-FR" sz="1800" dirty="0"/>
              <a:t> (MRV) </a:t>
            </a:r>
            <a:r>
              <a:rPr lang="fr-FR" sz="1800" dirty="0">
                <a:sym typeface="Wingdings" panose="05000000000000000000" pitchFamily="2" charset="2"/>
              </a:rPr>
              <a:t> </a:t>
            </a:r>
            <a:r>
              <a:rPr lang="fr-FR" sz="1800" dirty="0" err="1">
                <a:sym typeface="Wingdings" panose="05000000000000000000" pitchFamily="2" charset="2"/>
              </a:rPr>
              <a:t>finding</a:t>
            </a:r>
            <a:r>
              <a:rPr lang="fr-FR" sz="1800" dirty="0">
                <a:sym typeface="Wingdings" panose="05000000000000000000" pitchFamily="2" charset="2"/>
              </a:rPr>
              <a:t> a balance </a:t>
            </a:r>
            <a:r>
              <a:rPr lang="fr-FR" sz="1800" dirty="0" err="1">
                <a:sym typeface="Wingdings" panose="05000000000000000000" pitchFamily="2" charset="2"/>
              </a:rPr>
              <a:t>between</a:t>
            </a:r>
            <a:r>
              <a:rPr lang="fr-FR" sz="1800" dirty="0">
                <a:sym typeface="Wingdings" panose="05000000000000000000" pitchFamily="2" charset="2"/>
              </a:rPr>
              <a:t> </a:t>
            </a:r>
            <a:r>
              <a:rPr lang="fr-FR" dirty="0">
                <a:sym typeface="Wingdings" panose="05000000000000000000" pitchFamily="2" charset="2"/>
              </a:rPr>
              <a:t>certification </a:t>
            </a:r>
            <a:r>
              <a:rPr lang="fr-FR" dirty="0" err="1">
                <a:sym typeface="Wingdings" panose="05000000000000000000" pitchFamily="2" charset="2"/>
              </a:rPr>
              <a:t>quality</a:t>
            </a:r>
            <a:r>
              <a:rPr lang="fr-FR" dirty="0">
                <a:sym typeface="Wingdings" panose="05000000000000000000" pitchFamily="2" charset="2"/>
              </a:rPr>
              <a:t> and </a:t>
            </a:r>
            <a:r>
              <a:rPr lang="fr-FR" dirty="0" err="1">
                <a:sym typeface="Wingdings" panose="05000000000000000000" pitchFamily="2" charset="2"/>
              </a:rPr>
              <a:t>costs</a:t>
            </a:r>
            <a:endParaRPr lang="fr-FR" dirty="0"/>
          </a:p>
        </p:txBody>
      </p:sp>
      <p:sp>
        <p:nvSpPr>
          <p:cNvPr id="18" name="Rectangle 17">
            <a:extLst>
              <a:ext uri="{FF2B5EF4-FFF2-40B4-BE49-F238E27FC236}">
                <a16:creationId xmlns:a16="http://schemas.microsoft.com/office/drawing/2014/main" id="{715D2F79-A300-EF0C-64C1-ADAB2E15996B}"/>
              </a:ext>
            </a:extLst>
          </p:cNvPr>
          <p:cNvSpPr/>
          <p:nvPr/>
        </p:nvSpPr>
        <p:spPr>
          <a:xfrm>
            <a:off x="482386" y="4498683"/>
            <a:ext cx="3308500" cy="1199487"/>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Communication of the </a:t>
            </a:r>
            <a:r>
              <a:rPr lang="fr-FR" sz="1800" dirty="0" err="1"/>
              <a:t>results</a:t>
            </a:r>
            <a:r>
              <a:rPr lang="fr-FR" sz="1800" dirty="0"/>
              <a:t> to the agricultural </a:t>
            </a:r>
            <a:r>
              <a:rPr lang="fr-FR" sz="1800" dirty="0" err="1"/>
              <a:t>sector</a:t>
            </a:r>
            <a:endParaRPr lang="fr-FR" sz="1800" dirty="0"/>
          </a:p>
        </p:txBody>
      </p:sp>
      <p:sp>
        <p:nvSpPr>
          <p:cNvPr id="19" name="Rectangle 18">
            <a:extLst>
              <a:ext uri="{FF2B5EF4-FFF2-40B4-BE49-F238E27FC236}">
                <a16:creationId xmlns:a16="http://schemas.microsoft.com/office/drawing/2014/main" id="{9A1F97AE-71D1-D617-B7BE-78206D605CF3}"/>
              </a:ext>
            </a:extLst>
          </p:cNvPr>
          <p:cNvSpPr/>
          <p:nvPr/>
        </p:nvSpPr>
        <p:spPr>
          <a:xfrm>
            <a:off x="4093109" y="4498683"/>
            <a:ext cx="3606594" cy="1199487"/>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err="1"/>
              <a:t>Feeding</a:t>
            </a:r>
            <a:r>
              <a:rPr lang="fr-FR" sz="1800" dirty="0"/>
              <a:t> the discussion on Carbon </a:t>
            </a:r>
            <a:r>
              <a:rPr lang="fr-FR" sz="1800" dirty="0" err="1"/>
              <a:t>Farming</a:t>
            </a:r>
            <a:r>
              <a:rPr lang="fr-FR" sz="1800" dirty="0"/>
              <a:t> </a:t>
            </a:r>
            <a:r>
              <a:rPr lang="fr-FR" sz="1800" dirty="0" err="1"/>
              <a:t>with</a:t>
            </a:r>
            <a:r>
              <a:rPr lang="fr-FR" sz="1800" dirty="0"/>
              <a:t> public </a:t>
            </a:r>
            <a:r>
              <a:rPr lang="fr-FR" sz="1800" dirty="0" err="1"/>
              <a:t>authorities</a:t>
            </a:r>
            <a:r>
              <a:rPr lang="fr-FR" sz="1800" dirty="0"/>
              <a:t> </a:t>
            </a:r>
          </a:p>
        </p:txBody>
      </p:sp>
      <p:sp>
        <p:nvSpPr>
          <p:cNvPr id="20" name="Rectangle 19">
            <a:extLst>
              <a:ext uri="{FF2B5EF4-FFF2-40B4-BE49-F238E27FC236}">
                <a16:creationId xmlns:a16="http://schemas.microsoft.com/office/drawing/2014/main" id="{CC04BCC0-141F-2BC8-BA87-9172DF690915}"/>
              </a:ext>
            </a:extLst>
          </p:cNvPr>
          <p:cNvSpPr/>
          <p:nvPr/>
        </p:nvSpPr>
        <p:spPr>
          <a:xfrm>
            <a:off x="8102520" y="4498683"/>
            <a:ext cx="3606594" cy="1199487"/>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err="1"/>
              <a:t>Creating</a:t>
            </a:r>
            <a:r>
              <a:rPr lang="fr-FR" sz="1800" dirty="0"/>
              <a:t> links </a:t>
            </a:r>
            <a:r>
              <a:rPr lang="fr-FR" sz="1800" dirty="0" err="1"/>
              <a:t>between</a:t>
            </a:r>
            <a:r>
              <a:rPr lang="fr-FR" sz="1800" dirty="0"/>
              <a:t> </a:t>
            </a:r>
            <a:r>
              <a:rPr lang="fr-FR" sz="1800" dirty="0" err="1"/>
              <a:t>farmers</a:t>
            </a:r>
            <a:r>
              <a:rPr lang="fr-FR" sz="1800" dirty="0"/>
              <a:t> and </a:t>
            </a:r>
            <a:r>
              <a:rPr lang="fr-FR" sz="1800" dirty="0" err="1"/>
              <a:t>buyers</a:t>
            </a:r>
            <a:endParaRPr lang="fr-FR" sz="1800" dirty="0"/>
          </a:p>
        </p:txBody>
      </p:sp>
      <p:cxnSp>
        <p:nvCxnSpPr>
          <p:cNvPr id="21" name="Connecteur droit avec flèche 20">
            <a:extLst>
              <a:ext uri="{FF2B5EF4-FFF2-40B4-BE49-F238E27FC236}">
                <a16:creationId xmlns:a16="http://schemas.microsoft.com/office/drawing/2014/main" id="{5B1A7BFD-362A-A56E-EFB8-36CB2A02860D}"/>
              </a:ext>
            </a:extLst>
          </p:cNvPr>
          <p:cNvCxnSpPr>
            <a:cxnSpLocks/>
            <a:stCxn id="14" idx="3"/>
            <a:endCxn id="15" idx="1"/>
          </p:cNvCxnSpPr>
          <p:nvPr/>
        </p:nvCxnSpPr>
        <p:spPr>
          <a:xfrm flipV="1">
            <a:off x="3283480" y="1917858"/>
            <a:ext cx="1007196" cy="1216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C7D561C4-DFB2-6D32-32B5-A0AD83F305F1}"/>
              </a:ext>
            </a:extLst>
          </p:cNvPr>
          <p:cNvCxnSpPr>
            <a:cxnSpLocks/>
            <a:stCxn id="15" idx="3"/>
            <a:endCxn id="16" idx="1"/>
          </p:cNvCxnSpPr>
          <p:nvPr/>
        </p:nvCxnSpPr>
        <p:spPr>
          <a:xfrm flipV="1">
            <a:off x="7496212" y="1910986"/>
            <a:ext cx="505711" cy="68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39982026-24DD-4749-FF6B-B8EAA40CE1D5}"/>
              </a:ext>
            </a:extLst>
          </p:cNvPr>
          <p:cNvCxnSpPr>
            <a:cxnSpLocks/>
          </p:cNvCxnSpPr>
          <p:nvPr/>
        </p:nvCxnSpPr>
        <p:spPr>
          <a:xfrm>
            <a:off x="1767155" y="3866511"/>
            <a:ext cx="0" cy="6349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C302D3DC-053D-E722-7B6C-C3B552A19363}"/>
              </a:ext>
            </a:extLst>
          </p:cNvPr>
          <p:cNvCxnSpPr>
            <a:cxnSpLocks/>
            <a:stCxn id="15" idx="2"/>
            <a:endCxn id="17" idx="0"/>
          </p:cNvCxnSpPr>
          <p:nvPr/>
        </p:nvCxnSpPr>
        <p:spPr>
          <a:xfrm>
            <a:off x="5893444" y="2475123"/>
            <a:ext cx="2963" cy="533495"/>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4A7E146F-A0B7-77CB-031D-41AF923CBF41}"/>
              </a:ext>
            </a:extLst>
          </p:cNvPr>
          <p:cNvCxnSpPr>
            <a:cxnSpLocks/>
            <a:stCxn id="16" idx="2"/>
          </p:cNvCxnSpPr>
          <p:nvPr/>
        </p:nvCxnSpPr>
        <p:spPr>
          <a:xfrm flipH="1">
            <a:off x="9905817" y="2472379"/>
            <a:ext cx="1" cy="492549"/>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80EBD52F-A761-B611-D04D-0268A7B00C77}"/>
              </a:ext>
            </a:extLst>
          </p:cNvPr>
          <p:cNvCxnSpPr>
            <a:cxnSpLocks/>
            <a:stCxn id="14" idx="2"/>
          </p:cNvCxnSpPr>
          <p:nvPr/>
        </p:nvCxnSpPr>
        <p:spPr>
          <a:xfrm>
            <a:off x="1804251" y="2491765"/>
            <a:ext cx="0" cy="473163"/>
          </a:xfrm>
          <a:prstGeom prst="straightConnector1">
            <a:avLst/>
          </a:prstGeom>
          <a:ln w="762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23D204A6-F4D4-FBD3-CBC9-B03297EBDAF1}"/>
              </a:ext>
            </a:extLst>
          </p:cNvPr>
          <p:cNvCxnSpPr>
            <a:cxnSpLocks/>
            <a:stCxn id="17" idx="2"/>
            <a:endCxn id="19" idx="0"/>
          </p:cNvCxnSpPr>
          <p:nvPr/>
        </p:nvCxnSpPr>
        <p:spPr>
          <a:xfrm flipH="1">
            <a:off x="5896406" y="3866511"/>
            <a:ext cx="1" cy="6321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C65D92C2-A243-6BF3-7115-875F0C2177C2}"/>
              </a:ext>
            </a:extLst>
          </p:cNvPr>
          <p:cNvCxnSpPr>
            <a:cxnSpLocks/>
            <a:endCxn id="20" idx="0"/>
          </p:cNvCxnSpPr>
          <p:nvPr/>
        </p:nvCxnSpPr>
        <p:spPr>
          <a:xfrm>
            <a:off x="9905817" y="3866511"/>
            <a:ext cx="0" cy="6321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4979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41096"/>
            <a:ext cx="12192001" cy="1275090"/>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67171" y="43426"/>
            <a:ext cx="10648775" cy="971900"/>
          </a:xfrm>
        </p:spPr>
        <p:txBody>
          <a:bodyPr>
            <a:normAutofit fontScale="90000"/>
          </a:bodyPr>
          <a:lstStyle/>
          <a:p>
            <a:r>
              <a:rPr lang="en-AU" sz="3600" b="1" dirty="0">
                <a:solidFill>
                  <a:schemeClr val="bg1"/>
                </a:solidFill>
              </a:rPr>
              <a:t>LIFE CARBON FARMING interconnected with other EU projects </a:t>
            </a:r>
            <a:endParaRPr lang="fr-FR" sz="3600" b="1" dirty="0">
              <a:solidFill>
                <a:schemeClr val="bg1"/>
              </a:solidFill>
            </a:endParaRPr>
          </a:p>
        </p:txBody>
      </p:sp>
      <p:pic>
        <p:nvPicPr>
          <p:cNvPr id="9" name="Image 8">
            <a:extLst>
              <a:ext uri="{FF2B5EF4-FFF2-40B4-BE49-F238E27FC236}">
                <a16:creationId xmlns:a16="http://schemas.microsoft.com/office/drawing/2014/main" id="{5A75EDB6-38B5-4479-B7E6-BCD197E0B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0" name="Image 29">
            <a:extLst>
              <a:ext uri="{FF2B5EF4-FFF2-40B4-BE49-F238E27FC236}">
                <a16:creationId xmlns:a16="http://schemas.microsoft.com/office/drawing/2014/main" id="{E2F3FD2D-75CA-442C-AA07-294101FE411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DA4D97-CA2B-89ED-5CD1-4D6835994B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38457" y="42871"/>
            <a:ext cx="1165539" cy="1180683"/>
          </a:xfrm>
          <a:prstGeom prst="rect">
            <a:avLst/>
          </a:prstGeom>
        </p:spPr>
      </p:pic>
      <p:pic>
        <p:nvPicPr>
          <p:cNvPr id="10" name="Image 9">
            <a:extLst>
              <a:ext uri="{FF2B5EF4-FFF2-40B4-BE49-F238E27FC236}">
                <a16:creationId xmlns:a16="http://schemas.microsoft.com/office/drawing/2014/main" id="{28D27848-4390-63B2-67A2-D9D4BF1E649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2" name="Image 1">
            <a:extLst>
              <a:ext uri="{FF2B5EF4-FFF2-40B4-BE49-F238E27FC236}">
                <a16:creationId xmlns:a16="http://schemas.microsoft.com/office/drawing/2014/main" id="{AE843C13-C9B9-9646-E215-B5CCB84096E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6" name="Image 5">
            <a:extLst>
              <a:ext uri="{FF2B5EF4-FFF2-40B4-BE49-F238E27FC236}">
                <a16:creationId xmlns:a16="http://schemas.microsoft.com/office/drawing/2014/main" id="{0F265AF2-426A-B598-7FB1-11A3D9304A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6348F0ED-3F7F-40E0-5555-8CC734121609}"/>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915B79D9-768A-FE4C-CB90-4D9A13CD8C0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F467DE33-12C0-4B41-8100-C5BE0DA0C62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
        <p:nvSpPr>
          <p:cNvPr id="3" name="Espace réservé du numéro de diapositive 5">
            <a:extLst>
              <a:ext uri="{FF2B5EF4-FFF2-40B4-BE49-F238E27FC236}">
                <a16:creationId xmlns:a16="http://schemas.microsoft.com/office/drawing/2014/main" id="{452DC081-37F4-86C0-515C-7E368FAB95F3}"/>
              </a:ext>
            </a:extLst>
          </p:cNvPr>
          <p:cNvSpPr>
            <a:spLocks noGrp="1"/>
          </p:cNvSpPr>
          <p:nvPr>
            <p:ph type="sldNum" sz="quarter" idx="12"/>
          </p:nvPr>
        </p:nvSpPr>
        <p:spPr>
          <a:xfrm>
            <a:off x="8569511" y="607492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rgbClr val="7F704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F7B7BA-51FB-4237-8E6B-D3844D72E215}" type="slidenum">
              <a:rPr lang="fr-FR" smtClean="0"/>
              <a:pPr/>
              <a:t>85</a:t>
            </a:fld>
            <a:endParaRPr lang="fr-FR"/>
          </a:p>
        </p:txBody>
      </p:sp>
      <p:pic>
        <p:nvPicPr>
          <p:cNvPr id="29" name="Image 28">
            <a:extLst>
              <a:ext uri="{FF2B5EF4-FFF2-40B4-BE49-F238E27FC236}">
                <a16:creationId xmlns:a16="http://schemas.microsoft.com/office/drawing/2014/main" id="{47CFEC66-C638-6A8C-3E16-B073FC59BB5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17820" y="3421935"/>
            <a:ext cx="3004889" cy="2304884"/>
          </a:xfrm>
          <a:prstGeom prst="rect">
            <a:avLst/>
          </a:prstGeom>
        </p:spPr>
      </p:pic>
      <p:sp>
        <p:nvSpPr>
          <p:cNvPr id="31" name="ZoneTexte 30">
            <a:extLst>
              <a:ext uri="{FF2B5EF4-FFF2-40B4-BE49-F238E27FC236}">
                <a16:creationId xmlns:a16="http://schemas.microsoft.com/office/drawing/2014/main" id="{14BF6EF4-C106-7633-A5A9-C5C22CB338B2}"/>
              </a:ext>
            </a:extLst>
          </p:cNvPr>
          <p:cNvSpPr txBox="1"/>
          <p:nvPr/>
        </p:nvSpPr>
        <p:spPr>
          <a:xfrm>
            <a:off x="67171" y="2962909"/>
            <a:ext cx="3273397" cy="369332"/>
          </a:xfrm>
          <a:prstGeom prst="rect">
            <a:avLst/>
          </a:prstGeom>
          <a:solidFill>
            <a:schemeClr val="accent3">
              <a:lumMod val="50000"/>
            </a:schemeClr>
          </a:solidFill>
        </p:spPr>
        <p:txBody>
          <a:bodyPr wrap="none" rtlCol="0">
            <a:spAutoFit/>
          </a:bodyPr>
          <a:lstStyle/>
          <a:p>
            <a:r>
              <a:rPr lang="en-US" b="1" dirty="0">
                <a:solidFill>
                  <a:schemeClr val="bg1"/>
                </a:solidFill>
              </a:rPr>
              <a:t>H2020 CLIENFARMS– 2022/2025</a:t>
            </a:r>
            <a:endParaRPr lang="fr-FR" b="1" dirty="0">
              <a:solidFill>
                <a:schemeClr val="bg1"/>
              </a:solidFill>
            </a:endParaRPr>
          </a:p>
        </p:txBody>
      </p:sp>
      <p:sp>
        <p:nvSpPr>
          <p:cNvPr id="32" name="ZoneTexte 31">
            <a:extLst>
              <a:ext uri="{FF2B5EF4-FFF2-40B4-BE49-F238E27FC236}">
                <a16:creationId xmlns:a16="http://schemas.microsoft.com/office/drawing/2014/main" id="{33B05D2B-0C86-7934-C086-E440FFBF227C}"/>
              </a:ext>
            </a:extLst>
          </p:cNvPr>
          <p:cNvSpPr txBox="1"/>
          <p:nvPr/>
        </p:nvSpPr>
        <p:spPr>
          <a:xfrm>
            <a:off x="741395" y="5610069"/>
            <a:ext cx="1661447" cy="646331"/>
          </a:xfrm>
          <a:prstGeom prst="rect">
            <a:avLst/>
          </a:prstGeom>
          <a:noFill/>
        </p:spPr>
        <p:txBody>
          <a:bodyPr wrap="square" rtlCol="0">
            <a:spAutoFit/>
          </a:bodyPr>
          <a:lstStyle/>
          <a:p>
            <a:pPr algn="ctr"/>
            <a:r>
              <a:rPr lang="fr-FR" sz="1200" b="1" dirty="0"/>
              <a:t>12 countries</a:t>
            </a:r>
          </a:p>
          <a:p>
            <a:pPr algn="ctr"/>
            <a:r>
              <a:rPr lang="fr-FR" sz="1200" b="1" dirty="0"/>
              <a:t>33 </a:t>
            </a:r>
            <a:r>
              <a:rPr lang="fr-FR" sz="1200" b="1" dirty="0" err="1"/>
              <a:t>partners</a:t>
            </a:r>
            <a:endParaRPr lang="fr-FR" sz="1200" b="1" dirty="0"/>
          </a:p>
          <a:p>
            <a:pPr algn="ctr"/>
            <a:r>
              <a:rPr lang="fr-FR" sz="1200" b="1" dirty="0"/>
              <a:t>1 200 </a:t>
            </a:r>
            <a:r>
              <a:rPr lang="fr-FR" sz="1200" b="1" dirty="0" err="1"/>
              <a:t>farms</a:t>
            </a:r>
            <a:endParaRPr lang="fr-FR" sz="1200" b="1" dirty="0"/>
          </a:p>
        </p:txBody>
      </p:sp>
      <p:sp>
        <p:nvSpPr>
          <p:cNvPr id="33" name="ZoneTexte 32">
            <a:extLst>
              <a:ext uri="{FF2B5EF4-FFF2-40B4-BE49-F238E27FC236}">
                <a16:creationId xmlns:a16="http://schemas.microsoft.com/office/drawing/2014/main" id="{B67C6002-FDC2-DEE2-986F-546FBAED809D}"/>
              </a:ext>
            </a:extLst>
          </p:cNvPr>
          <p:cNvSpPr txBox="1"/>
          <p:nvPr/>
        </p:nvSpPr>
        <p:spPr bwMode="auto">
          <a:xfrm>
            <a:off x="2082866" y="1284708"/>
            <a:ext cx="7330421" cy="163121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214313" indent="-214313" algn="ctr">
              <a:spcBef>
                <a:spcPts val="600"/>
              </a:spcBef>
              <a:buFont typeface="Wingdings" panose="05000000000000000000" pitchFamily="2" charset="2"/>
              <a:buChar char="q"/>
              <a:defRPr/>
            </a:pPr>
            <a:r>
              <a:rPr lang="en-US" sz="1600" b="1" dirty="0">
                <a:solidFill>
                  <a:schemeClr val="tx1"/>
                </a:solidFill>
              </a:rPr>
              <a:t>Raising awareness on agriculture and climate</a:t>
            </a:r>
          </a:p>
          <a:p>
            <a:pPr marL="214313" indent="-214313" algn="ctr">
              <a:spcBef>
                <a:spcPts val="600"/>
              </a:spcBef>
              <a:buFont typeface="Wingdings" panose="05000000000000000000" pitchFamily="2" charset="2"/>
              <a:buChar char="q"/>
              <a:defRPr/>
            </a:pPr>
            <a:r>
              <a:rPr lang="en-US" sz="1600" b="1" dirty="0">
                <a:solidFill>
                  <a:schemeClr val="tx1"/>
                </a:solidFill>
              </a:rPr>
              <a:t>Involving farmers and advisers in climate transition</a:t>
            </a:r>
          </a:p>
          <a:p>
            <a:pPr marL="214313" indent="-214313" algn="ctr">
              <a:spcBef>
                <a:spcPts val="600"/>
              </a:spcBef>
              <a:buFont typeface="Wingdings" panose="05000000000000000000" pitchFamily="2" charset="2"/>
              <a:buChar char="q"/>
              <a:defRPr/>
            </a:pPr>
            <a:r>
              <a:rPr lang="en-US" sz="1600" b="1" dirty="0">
                <a:solidFill>
                  <a:schemeClr val="tx1"/>
                </a:solidFill>
              </a:rPr>
              <a:t>Harmonized tools and standards at EU scale (GHG Emissions &amp; Carbon removals)</a:t>
            </a:r>
          </a:p>
          <a:p>
            <a:pPr marL="214313" indent="-214313" algn="ctr">
              <a:spcBef>
                <a:spcPts val="600"/>
              </a:spcBef>
              <a:buFont typeface="Wingdings" panose="05000000000000000000" pitchFamily="2" charset="2"/>
              <a:buChar char="q"/>
              <a:defRPr/>
            </a:pPr>
            <a:r>
              <a:rPr lang="en-US" sz="1600" b="1" dirty="0">
                <a:solidFill>
                  <a:schemeClr val="tx1"/>
                </a:solidFill>
              </a:rPr>
              <a:t>Co-innovation and demonstration actions in farms</a:t>
            </a:r>
          </a:p>
          <a:p>
            <a:pPr marL="214313" indent="-214313" algn="ctr">
              <a:spcBef>
                <a:spcPts val="600"/>
              </a:spcBef>
              <a:buFont typeface="Wingdings" panose="05000000000000000000" pitchFamily="2" charset="2"/>
              <a:buChar char="q"/>
              <a:defRPr/>
            </a:pPr>
            <a:r>
              <a:rPr lang="en-US" sz="1600" b="1" dirty="0">
                <a:solidFill>
                  <a:schemeClr val="tx1"/>
                </a:solidFill>
              </a:rPr>
              <a:t>Upscaling carbon rewarding mechanism for farmers</a:t>
            </a:r>
          </a:p>
        </p:txBody>
      </p:sp>
      <p:sp>
        <p:nvSpPr>
          <p:cNvPr id="34" name="ZoneTexte 16">
            <a:extLst>
              <a:ext uri="{FF2B5EF4-FFF2-40B4-BE49-F238E27FC236}">
                <a16:creationId xmlns:a16="http://schemas.microsoft.com/office/drawing/2014/main" id="{37925E24-90F2-8961-E669-663067405B21}"/>
              </a:ext>
            </a:extLst>
          </p:cNvPr>
          <p:cNvSpPr txBox="1"/>
          <p:nvPr/>
        </p:nvSpPr>
        <p:spPr>
          <a:xfrm>
            <a:off x="8919291" y="5527654"/>
            <a:ext cx="2456004" cy="57708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050" b="1" dirty="0"/>
              <a:t>27 countries</a:t>
            </a:r>
          </a:p>
          <a:p>
            <a:pPr algn="ctr"/>
            <a:r>
              <a:rPr lang="fr-FR" sz="1050" b="1" dirty="0"/>
              <a:t>72 </a:t>
            </a:r>
            <a:r>
              <a:rPr lang="fr-FR" sz="1050" b="1" dirty="0" err="1"/>
              <a:t>partners</a:t>
            </a:r>
            <a:endParaRPr lang="fr-FR" sz="1050" b="1" dirty="0"/>
          </a:p>
          <a:p>
            <a:pPr algn="ctr"/>
            <a:r>
              <a:rPr lang="fr-FR" sz="1050" b="1" dirty="0"/>
              <a:t>1500 </a:t>
            </a:r>
            <a:r>
              <a:rPr lang="fr-FR" sz="1050" b="1" dirty="0" err="1"/>
              <a:t>advisors</a:t>
            </a:r>
            <a:endParaRPr lang="fr-FR" sz="1050" b="1" dirty="0"/>
          </a:p>
        </p:txBody>
      </p:sp>
      <p:sp>
        <p:nvSpPr>
          <p:cNvPr id="35" name="ZoneTexte 20">
            <a:extLst>
              <a:ext uri="{FF2B5EF4-FFF2-40B4-BE49-F238E27FC236}">
                <a16:creationId xmlns:a16="http://schemas.microsoft.com/office/drawing/2014/main" id="{A855EE76-85DA-EACF-36F9-F667398E8AC0}"/>
              </a:ext>
            </a:extLst>
          </p:cNvPr>
          <p:cNvSpPr txBox="1"/>
          <p:nvPr/>
        </p:nvSpPr>
        <p:spPr>
          <a:xfrm>
            <a:off x="7916206" y="2933853"/>
            <a:ext cx="4157164" cy="369332"/>
          </a:xfrm>
          <a:prstGeom prst="rect">
            <a:avLst/>
          </a:prstGeom>
          <a:solidFill>
            <a:schemeClr val="accent3">
              <a:lumMod val="50000"/>
            </a:schemeClr>
          </a:solid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H2020 Climate Smart Advisors 2023/2030</a:t>
            </a:r>
          </a:p>
        </p:txBody>
      </p:sp>
      <p:pic>
        <p:nvPicPr>
          <p:cNvPr id="36" name="Afbeelding 4">
            <a:extLst>
              <a:ext uri="{FF2B5EF4-FFF2-40B4-BE49-F238E27FC236}">
                <a16:creationId xmlns:a16="http://schemas.microsoft.com/office/drawing/2014/main" id="{55E00D6E-46CC-5800-9378-2983EC6FF13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271199" y="3634993"/>
            <a:ext cx="3702981" cy="1961579"/>
          </a:xfrm>
          <a:prstGeom prst="rect">
            <a:avLst/>
          </a:prstGeom>
        </p:spPr>
      </p:pic>
      <p:pic>
        <p:nvPicPr>
          <p:cNvPr id="37" name="Image 36">
            <a:extLst>
              <a:ext uri="{FF2B5EF4-FFF2-40B4-BE49-F238E27FC236}">
                <a16:creationId xmlns:a16="http://schemas.microsoft.com/office/drawing/2014/main" id="{FEE6B6DA-3234-76EC-3F81-4F2BB72EFB4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821080" y="3539984"/>
            <a:ext cx="793077" cy="446496"/>
          </a:xfrm>
          <a:prstGeom prst="rect">
            <a:avLst/>
          </a:prstGeom>
        </p:spPr>
      </p:pic>
      <p:pic>
        <p:nvPicPr>
          <p:cNvPr id="38" name="Image 37">
            <a:extLst>
              <a:ext uri="{FF2B5EF4-FFF2-40B4-BE49-F238E27FC236}">
                <a16:creationId xmlns:a16="http://schemas.microsoft.com/office/drawing/2014/main" id="{53D22F13-2AAD-1046-38B4-E825A4732C6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249574" y="3583811"/>
            <a:ext cx="793077" cy="446496"/>
          </a:xfrm>
          <a:prstGeom prst="rect">
            <a:avLst/>
          </a:prstGeom>
        </p:spPr>
      </p:pic>
      <p:pic>
        <p:nvPicPr>
          <p:cNvPr id="39" name="Image 38">
            <a:extLst>
              <a:ext uri="{FF2B5EF4-FFF2-40B4-BE49-F238E27FC236}">
                <a16:creationId xmlns:a16="http://schemas.microsoft.com/office/drawing/2014/main" id="{B2FAF60D-088E-444C-823A-5A3E3F55DE8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17820" y="5816513"/>
            <a:ext cx="872402" cy="199913"/>
          </a:xfrm>
          <a:prstGeom prst="rect">
            <a:avLst/>
          </a:prstGeom>
        </p:spPr>
      </p:pic>
      <p:pic>
        <p:nvPicPr>
          <p:cNvPr id="40" name="Picture 2">
            <a:extLst>
              <a:ext uri="{FF2B5EF4-FFF2-40B4-BE49-F238E27FC236}">
                <a16:creationId xmlns:a16="http://schemas.microsoft.com/office/drawing/2014/main" id="{E0358107-746E-7F69-0761-A530364A0725}"/>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2131129" y="5732310"/>
            <a:ext cx="467437" cy="401847"/>
          </a:xfrm>
          <a:prstGeom prst="rect">
            <a:avLst/>
          </a:prstGeom>
          <a:noFill/>
          <a:extLst>
            <a:ext uri="{909E8E84-426E-40DD-AFC4-6F175D3DCCD1}">
              <a14:hiddenFill xmlns:a14="http://schemas.microsoft.com/office/drawing/2010/main">
                <a:solidFill>
                  <a:srgbClr val="FFFFFF"/>
                </a:solidFill>
              </a14:hiddenFill>
            </a:ext>
          </a:extLst>
        </p:spPr>
      </p:pic>
      <p:sp>
        <p:nvSpPr>
          <p:cNvPr id="41" name="Tekstvak 6">
            <a:extLst>
              <a:ext uri="{FF2B5EF4-FFF2-40B4-BE49-F238E27FC236}">
                <a16:creationId xmlns:a16="http://schemas.microsoft.com/office/drawing/2014/main" id="{502E5A6C-6EC8-DF2C-028E-0AA3A57BCE2E}"/>
              </a:ext>
            </a:extLst>
          </p:cNvPr>
          <p:cNvSpPr txBox="1"/>
          <p:nvPr/>
        </p:nvSpPr>
        <p:spPr>
          <a:xfrm>
            <a:off x="8800037" y="5553485"/>
            <a:ext cx="1915909" cy="584775"/>
          </a:xfrm>
          <a:prstGeom prst="rect">
            <a:avLst/>
          </a:prstGeom>
          <a:noFill/>
        </p:spPr>
        <p:txBody>
          <a:bodyPr wrap="square" rtlCol="0">
            <a:spAutoFit/>
          </a:bodyPr>
          <a:lstStyle/>
          <a:p>
            <a:r>
              <a:rPr lang="nl-BE" sz="3200" spc="-200" dirty="0">
                <a:solidFill>
                  <a:srgbClr val="A3CC00"/>
                </a:solidFill>
                <a:latin typeface="FlandersArtSans-Bold" panose="00000800000000000000" pitchFamily="2" charset="0"/>
              </a:rPr>
              <a:t>ILVO</a:t>
            </a:r>
          </a:p>
        </p:txBody>
      </p:sp>
      <p:sp>
        <p:nvSpPr>
          <p:cNvPr id="42" name="ZoneTexte 41">
            <a:extLst>
              <a:ext uri="{FF2B5EF4-FFF2-40B4-BE49-F238E27FC236}">
                <a16:creationId xmlns:a16="http://schemas.microsoft.com/office/drawing/2014/main" id="{3673C6AB-EBE8-B11D-6768-9EFB7F85D493}"/>
              </a:ext>
            </a:extLst>
          </p:cNvPr>
          <p:cNvSpPr txBox="1"/>
          <p:nvPr/>
        </p:nvSpPr>
        <p:spPr>
          <a:xfrm>
            <a:off x="4705127" y="5699656"/>
            <a:ext cx="1372862" cy="507831"/>
          </a:xfrm>
          <a:prstGeom prst="rect">
            <a:avLst/>
          </a:prstGeom>
          <a:noFill/>
        </p:spPr>
        <p:txBody>
          <a:bodyPr wrap="square" rtlCol="0">
            <a:spAutoFit/>
          </a:bodyPr>
          <a:lstStyle/>
          <a:p>
            <a:pPr algn="ctr"/>
            <a:r>
              <a:rPr lang="fr-FR" sz="900" b="1" dirty="0"/>
              <a:t>28 countries</a:t>
            </a:r>
          </a:p>
          <a:p>
            <a:pPr algn="ctr"/>
            <a:r>
              <a:rPr lang="fr-FR" sz="900" b="1" dirty="0"/>
              <a:t>80 </a:t>
            </a:r>
            <a:r>
              <a:rPr lang="fr-FR" sz="900" b="1" dirty="0" err="1"/>
              <a:t>partners</a:t>
            </a:r>
            <a:endParaRPr lang="fr-FR" sz="900" b="1" dirty="0"/>
          </a:p>
          <a:p>
            <a:pPr algn="ctr"/>
            <a:r>
              <a:rPr lang="fr-FR" sz="900" b="1" dirty="0"/>
              <a:t>1 500 </a:t>
            </a:r>
            <a:r>
              <a:rPr lang="fr-FR" sz="900" b="1" dirty="0" err="1"/>
              <a:t>farms</a:t>
            </a:r>
            <a:endParaRPr lang="fr-FR" sz="900" b="1" dirty="0"/>
          </a:p>
        </p:txBody>
      </p:sp>
      <p:sp>
        <p:nvSpPr>
          <p:cNvPr id="43" name="ZoneTexte 42">
            <a:extLst>
              <a:ext uri="{FF2B5EF4-FFF2-40B4-BE49-F238E27FC236}">
                <a16:creationId xmlns:a16="http://schemas.microsoft.com/office/drawing/2014/main" id="{E88E3ECE-7859-FD6E-099D-73D253269338}"/>
              </a:ext>
            </a:extLst>
          </p:cNvPr>
          <p:cNvSpPr txBox="1"/>
          <p:nvPr/>
        </p:nvSpPr>
        <p:spPr>
          <a:xfrm>
            <a:off x="3709486" y="2945402"/>
            <a:ext cx="3995004" cy="369332"/>
          </a:xfrm>
          <a:prstGeom prst="rect">
            <a:avLst/>
          </a:prstGeom>
          <a:solidFill>
            <a:schemeClr val="accent3">
              <a:lumMod val="50000"/>
            </a:schemeClr>
          </a:solidFill>
        </p:spPr>
        <p:txBody>
          <a:bodyPr wrap="none" rtlCol="0">
            <a:spAutoFit/>
          </a:bodyPr>
          <a:lstStyle/>
          <a:p>
            <a:r>
              <a:rPr lang="en-US" b="1" dirty="0">
                <a:solidFill>
                  <a:schemeClr val="bg1"/>
                </a:solidFill>
              </a:rPr>
              <a:t>H2020 Climate Farm Demo – 2022/2029</a:t>
            </a:r>
          </a:p>
        </p:txBody>
      </p:sp>
      <p:pic>
        <p:nvPicPr>
          <p:cNvPr id="44" name="Image 43">
            <a:extLst>
              <a:ext uri="{FF2B5EF4-FFF2-40B4-BE49-F238E27FC236}">
                <a16:creationId xmlns:a16="http://schemas.microsoft.com/office/drawing/2014/main" id="{31BE4D6C-FD71-0C23-12EC-6232CA17257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223639" y="5707838"/>
            <a:ext cx="807197" cy="558409"/>
          </a:xfrm>
          <a:prstGeom prst="rect">
            <a:avLst/>
          </a:prstGeom>
        </p:spPr>
      </p:pic>
      <p:pic>
        <p:nvPicPr>
          <p:cNvPr id="45" name="Image 44">
            <a:extLst>
              <a:ext uri="{FF2B5EF4-FFF2-40B4-BE49-F238E27FC236}">
                <a16:creationId xmlns:a16="http://schemas.microsoft.com/office/drawing/2014/main" id="{84C60558-8497-3B67-3A11-622FF11D347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886596" y="5798151"/>
            <a:ext cx="684316" cy="377782"/>
          </a:xfrm>
          <a:prstGeom prst="rect">
            <a:avLst/>
          </a:prstGeom>
        </p:spPr>
      </p:pic>
      <p:pic>
        <p:nvPicPr>
          <p:cNvPr id="46" name="Image 45">
            <a:extLst>
              <a:ext uri="{FF2B5EF4-FFF2-40B4-BE49-F238E27FC236}">
                <a16:creationId xmlns:a16="http://schemas.microsoft.com/office/drawing/2014/main" id="{C9752708-D70E-4EE7-B84B-CD21723ECCE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018870" y="3539984"/>
            <a:ext cx="793077" cy="446496"/>
          </a:xfrm>
          <a:prstGeom prst="rect">
            <a:avLst/>
          </a:prstGeom>
        </p:spPr>
      </p:pic>
      <p:pic>
        <p:nvPicPr>
          <p:cNvPr id="47" name="Image 46">
            <a:extLst>
              <a:ext uri="{FF2B5EF4-FFF2-40B4-BE49-F238E27FC236}">
                <a16:creationId xmlns:a16="http://schemas.microsoft.com/office/drawing/2014/main" id="{270F6457-0C21-E160-37E1-A6FBB6829655}"/>
              </a:ext>
            </a:extLst>
          </p:cNvPr>
          <p:cNvPicPr>
            <a:picLocks noChangeAspect="1"/>
          </p:cNvPicPr>
          <p:nvPr/>
        </p:nvPicPr>
        <p:blipFill rotWithShape="1">
          <a:blip r:embed="rId20"/>
          <a:srcRect t="2701"/>
          <a:stretch/>
        </p:blipFill>
        <p:spPr>
          <a:xfrm>
            <a:off x="4340412" y="3332241"/>
            <a:ext cx="2250322" cy="2372387"/>
          </a:xfrm>
          <a:prstGeom prst="rect">
            <a:avLst/>
          </a:prstGeom>
        </p:spPr>
      </p:pic>
    </p:spTree>
    <p:extLst>
      <p:ext uri="{BB962C8B-B14F-4D97-AF65-F5344CB8AC3E}">
        <p14:creationId xmlns:p14="http://schemas.microsoft.com/office/powerpoint/2010/main" val="12641112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E7700-4505-4BE5-9D04-19655AE62DCA}"/>
              </a:ext>
            </a:extLst>
          </p:cNvPr>
          <p:cNvSpPr/>
          <p:nvPr/>
        </p:nvSpPr>
        <p:spPr>
          <a:xfrm>
            <a:off x="-1" y="0"/>
            <a:ext cx="12192001" cy="1123495"/>
          </a:xfrm>
          <a:prstGeom prst="rect">
            <a:avLst/>
          </a:prstGeom>
          <a:solidFill>
            <a:srgbClr val="49D35D"/>
          </a:solidFill>
          <a:ln>
            <a:solidFill>
              <a:srgbClr val="49D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9A9F59EC-D089-46B3-A014-302FBCE0E8D3}"/>
              </a:ext>
            </a:extLst>
          </p:cNvPr>
          <p:cNvSpPr>
            <a:spLocks noGrp="1"/>
          </p:cNvSpPr>
          <p:nvPr>
            <p:ph type="title"/>
          </p:nvPr>
        </p:nvSpPr>
        <p:spPr>
          <a:xfrm>
            <a:off x="84246" y="151595"/>
            <a:ext cx="10457040" cy="971900"/>
          </a:xfrm>
        </p:spPr>
        <p:txBody>
          <a:bodyPr>
            <a:normAutofit/>
          </a:bodyPr>
          <a:lstStyle/>
          <a:p>
            <a:r>
              <a:rPr lang="fr-FR" sz="3600" b="1" dirty="0">
                <a:solidFill>
                  <a:schemeClr val="bg1"/>
                </a:solidFill>
              </a:rPr>
              <a:t>LIFE CARBON FARMING </a:t>
            </a:r>
            <a:r>
              <a:rPr lang="fr-FR" sz="3600" b="1" dirty="0" err="1">
                <a:solidFill>
                  <a:schemeClr val="bg1"/>
                </a:solidFill>
              </a:rPr>
              <a:t>wokshop</a:t>
            </a:r>
            <a:endParaRPr lang="fr-FR" sz="3600" b="1" dirty="0">
              <a:solidFill>
                <a:schemeClr val="bg1"/>
              </a:solidFill>
            </a:endParaRPr>
          </a:p>
        </p:txBody>
      </p:sp>
      <p:sp>
        <p:nvSpPr>
          <p:cNvPr id="8" name="Titre 1">
            <a:extLst>
              <a:ext uri="{FF2B5EF4-FFF2-40B4-BE49-F238E27FC236}">
                <a16:creationId xmlns:a16="http://schemas.microsoft.com/office/drawing/2014/main" id="{982C9F76-314E-4715-9264-CA78AB6E61F8}"/>
              </a:ext>
            </a:extLst>
          </p:cNvPr>
          <p:cNvSpPr txBox="1">
            <a:spLocks/>
          </p:cNvSpPr>
          <p:nvPr/>
        </p:nvSpPr>
        <p:spPr>
          <a:xfrm>
            <a:off x="676381" y="1348142"/>
            <a:ext cx="11251916" cy="4261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nSpc>
                <a:spcPct val="100000"/>
              </a:lnSpc>
              <a:buFont typeface="Wingdings" panose="05000000000000000000" pitchFamily="2" charset="2"/>
              <a:buChar char="Ø"/>
            </a:pPr>
            <a:r>
              <a:rPr lang="fr-FR" sz="3600" b="1" i="1" dirty="0" err="1"/>
              <a:t>Testimonies</a:t>
            </a:r>
            <a:r>
              <a:rPr lang="fr-FR" sz="3600" b="1" i="1" dirty="0"/>
              <a:t> on Carbon </a:t>
            </a:r>
            <a:r>
              <a:rPr lang="fr-FR" sz="3600" b="1" i="1" dirty="0" err="1"/>
              <a:t>Farming</a:t>
            </a:r>
            <a:r>
              <a:rPr lang="fr-FR" sz="3600" b="1" i="1" dirty="0"/>
              <a:t> </a:t>
            </a:r>
            <a:r>
              <a:rPr lang="fr-FR" sz="3600" b="1" i="1" dirty="0" err="1"/>
              <a:t>implementation</a:t>
            </a:r>
            <a:endParaRPr lang="fr-FR" sz="1000" b="1" i="1" dirty="0"/>
          </a:p>
        </p:txBody>
      </p:sp>
      <p:pic>
        <p:nvPicPr>
          <p:cNvPr id="16" name="Image 15" descr="Une image contenant texte&#10;&#10;Description générée automatiquement">
            <a:extLst>
              <a:ext uri="{FF2B5EF4-FFF2-40B4-BE49-F238E27FC236}">
                <a16:creationId xmlns:a16="http://schemas.microsoft.com/office/drawing/2014/main" id="{3753F975-4DD5-2A86-6991-71D23006FA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5542" y="42871"/>
            <a:ext cx="1028454" cy="1041817"/>
          </a:xfrm>
          <a:prstGeom prst="rect">
            <a:avLst/>
          </a:prstGeom>
        </p:spPr>
      </p:pic>
      <p:pic>
        <p:nvPicPr>
          <p:cNvPr id="2" name="Image 1">
            <a:extLst>
              <a:ext uri="{FF2B5EF4-FFF2-40B4-BE49-F238E27FC236}">
                <a16:creationId xmlns:a16="http://schemas.microsoft.com/office/drawing/2014/main" id="{B7405216-2799-BEEE-748D-71F1EE8A7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5412" y="6236340"/>
            <a:ext cx="876588" cy="633472"/>
          </a:xfrm>
          <a:prstGeom prst="rect">
            <a:avLst/>
          </a:prstGeom>
        </p:spPr>
      </p:pic>
      <p:pic>
        <p:nvPicPr>
          <p:cNvPr id="3" name="Image 2">
            <a:extLst>
              <a:ext uri="{FF2B5EF4-FFF2-40B4-BE49-F238E27FC236}">
                <a16:creationId xmlns:a16="http://schemas.microsoft.com/office/drawing/2014/main" id="{22FE18A5-79AC-87E1-4BAA-EFB735FD43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8198" y="6294548"/>
            <a:ext cx="1865704" cy="517055"/>
          </a:xfrm>
          <a:prstGeom prst="rect">
            <a:avLst/>
          </a:prstGeom>
        </p:spPr>
      </p:pic>
      <p:pic>
        <p:nvPicPr>
          <p:cNvPr id="5" name="Image 4">
            <a:extLst>
              <a:ext uri="{FF2B5EF4-FFF2-40B4-BE49-F238E27FC236}">
                <a16:creationId xmlns:a16="http://schemas.microsoft.com/office/drawing/2014/main" id="{DFD7AAE7-61F1-F918-B892-F9EB7507B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1398" y="6308472"/>
            <a:ext cx="786867" cy="504389"/>
          </a:xfrm>
          <a:prstGeom prst="rect">
            <a:avLst/>
          </a:prstGeom>
        </p:spPr>
      </p:pic>
      <p:pic>
        <p:nvPicPr>
          <p:cNvPr id="6" name="Image 5">
            <a:extLst>
              <a:ext uri="{FF2B5EF4-FFF2-40B4-BE49-F238E27FC236}">
                <a16:creationId xmlns:a16="http://schemas.microsoft.com/office/drawing/2014/main" id="{0A1B52FD-71E0-3362-E6B6-1635AE095C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02781" y="6266247"/>
            <a:ext cx="1269029" cy="579856"/>
          </a:xfrm>
          <a:prstGeom prst="rect">
            <a:avLst/>
          </a:prstGeom>
        </p:spPr>
      </p:pic>
      <p:pic>
        <p:nvPicPr>
          <p:cNvPr id="10" name="Image 9">
            <a:extLst>
              <a:ext uri="{FF2B5EF4-FFF2-40B4-BE49-F238E27FC236}">
                <a16:creationId xmlns:a16="http://schemas.microsoft.com/office/drawing/2014/main" id="{73094A7C-1AA6-D93C-F525-D089397E7A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5921" y="6311231"/>
            <a:ext cx="954431" cy="515771"/>
          </a:xfrm>
          <a:prstGeom prst="rect">
            <a:avLst/>
          </a:prstGeom>
        </p:spPr>
      </p:pic>
      <p:pic>
        <p:nvPicPr>
          <p:cNvPr id="11" name="Imagen 4">
            <a:extLst>
              <a:ext uri="{FF2B5EF4-FFF2-40B4-BE49-F238E27FC236}">
                <a16:creationId xmlns:a16="http://schemas.microsoft.com/office/drawing/2014/main" id="{AA000AFA-7710-39DD-70B0-E3CF2954BBC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4386" b="100000" l="2144" r="96631">
                        <a14:foregroundMark x1="13629" y1="42105" x2="13629" y2="42105"/>
                        <a14:foregroundMark x1="14089" y1="25439" x2="8729" y2="64035"/>
                        <a14:foregroundMark x1="2144" y1="50877" x2="8729" y2="76316"/>
                        <a14:foregroundMark x1="30934" y1="45614" x2="30934" y2="45614"/>
                        <a14:foregroundMark x1="30934" y1="48684" x2="31240" y2="59649"/>
                        <a14:foregroundMark x1="30475" y1="44298" x2="28943" y2="41228"/>
                        <a14:foregroundMark x1="26034" y1="53070" x2="26646" y2="60965"/>
                        <a14:foregroundMark x1="36294" y1="39035" x2="36294" y2="39035"/>
                        <a14:foregroundMark x1="36294" y1="39035" x2="35988" y2="45614"/>
                        <a14:foregroundMark x1="41654" y1="44298" x2="41654" y2="58772"/>
                        <a14:foregroundMark x1="46248" y1="45614" x2="47014" y2="59649"/>
                        <a14:foregroundMark x1="51149" y1="71930" x2="51608" y2="47807"/>
                        <a14:foregroundMark x1="56662" y1="44298" x2="56662" y2="54386"/>
                        <a14:foregroundMark x1="60796" y1="58772" x2="62328" y2="44298"/>
                        <a14:foregroundMark x1="72282" y1="44298" x2="73047" y2="60965"/>
                        <a14:foregroundMark x1="68606" y1="59211" x2="66922" y2="44298"/>
                        <a14:foregroundMark x1="76110" y1="42105" x2="78867" y2="60965"/>
                        <a14:foregroundMark x1="87596" y1="38158" x2="89893" y2="55263"/>
                        <a14:foregroundMark x1="95253" y1="48246" x2="93568" y2="59211"/>
                        <a14:foregroundMark x1="96784" y1="38596" x2="96172" y2="42105"/>
                        <a14:foregroundMark x1="64319" y1="38158" x2="64319" y2="38158"/>
                        <a14:backgroundMark x1="69219" y1="46491" x2="70138" y2="55702"/>
                        <a14:backgroundMark x1="68453" y1="59211" x2="68453" y2="59211"/>
                        <a14:backgroundMark x1="68453" y1="57018" x2="68453" y2="55263"/>
                        <a14:backgroundMark x1="62481" y1="47807" x2="62481" y2="46053"/>
                        <a14:backgroundMark x1="95253" y1="44737" x2="95712" y2="46491"/>
                        <a14:backgroundMark x1="96172" y1="43421" x2="95712" y2="48684"/>
                        <a14:backgroundMark x1="95712" y1="43421" x2="96325" y2="43421"/>
                        <a14:backgroundMark x1="96631" y1="42544" x2="95712" y2="45175"/>
                      </a14:backgroundRemoval>
                    </a14:imgEffect>
                  </a14:imgLayer>
                </a14:imgProps>
              </a:ext>
              <a:ext uri="{28A0092B-C50C-407E-A947-70E740481C1C}">
                <a14:useLocalDpi xmlns:a14="http://schemas.microsoft.com/office/drawing/2010/main"/>
              </a:ext>
            </a:extLst>
          </a:blip>
          <a:srcRect/>
          <a:stretch/>
        </p:blipFill>
        <p:spPr>
          <a:xfrm>
            <a:off x="3916571" y="6294547"/>
            <a:ext cx="1643595" cy="572659"/>
          </a:xfrm>
          <a:prstGeom prst="rect">
            <a:avLst/>
          </a:prstGeom>
        </p:spPr>
      </p:pic>
      <p:pic>
        <p:nvPicPr>
          <p:cNvPr id="12" name="Image 11">
            <a:extLst>
              <a:ext uri="{FF2B5EF4-FFF2-40B4-BE49-F238E27FC236}">
                <a16:creationId xmlns:a16="http://schemas.microsoft.com/office/drawing/2014/main" id="{F65D2CA2-5D8A-F622-DADB-7FE22E4517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86079" y="6314820"/>
            <a:ext cx="1296859" cy="531713"/>
          </a:xfrm>
          <a:prstGeom prst="rect">
            <a:avLst/>
          </a:prstGeom>
        </p:spPr>
      </p:pic>
      <p:pic>
        <p:nvPicPr>
          <p:cNvPr id="13" name="Image 12">
            <a:extLst>
              <a:ext uri="{FF2B5EF4-FFF2-40B4-BE49-F238E27FC236}">
                <a16:creationId xmlns:a16="http://schemas.microsoft.com/office/drawing/2014/main" id="{DCA0A7B7-1401-3954-1F9F-1EC2FDDD901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29775" y="6321380"/>
            <a:ext cx="1380910" cy="490223"/>
          </a:xfrm>
          <a:prstGeom prst="rect">
            <a:avLst/>
          </a:prstGeom>
        </p:spPr>
      </p:pic>
    </p:spTree>
    <p:extLst>
      <p:ext uri="{BB962C8B-B14F-4D97-AF65-F5344CB8AC3E}">
        <p14:creationId xmlns:p14="http://schemas.microsoft.com/office/powerpoint/2010/main" val="3576376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re 1"/>
          <p:cNvSpPr txBox="1">
            <a:spLocks/>
          </p:cNvSpPr>
          <p:nvPr/>
        </p:nvSpPr>
        <p:spPr>
          <a:xfrm>
            <a:off x="838200" y="4475019"/>
            <a:ext cx="10515600" cy="22536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675B9"/>
                </a:solidFill>
                <a:effectLst/>
                <a:uLnTx/>
                <a:uFillTx/>
                <a:latin typeface="Calibri" panose="020F0502020204030204"/>
                <a:ea typeface="+mj-ea"/>
                <a:cs typeface="+mj-cs"/>
              </a:rPr>
              <a:t>Rewarding actors fighting climate change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675B9"/>
                </a:solidFill>
                <a:effectLst/>
                <a:uLnTx/>
                <a:uFillTx/>
                <a:latin typeface="Calibri" panose="020F0502020204030204"/>
                <a:ea typeface="+mj-ea"/>
                <a:cs typeface="+mj-cs"/>
              </a:rPr>
              <a:t>at the local level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4675B9"/>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675B9"/>
                </a:solidFill>
                <a:effectLst/>
                <a:uLnTx/>
                <a:uFillTx/>
                <a:latin typeface="Calibri" panose="020F0502020204030204"/>
                <a:ea typeface="+mj-ea"/>
                <a:cs typeface="+mj-cs"/>
              </a:rPr>
              <a:t>French Ministry of Energy transition</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3625" y="1588700"/>
            <a:ext cx="7104749" cy="2813627"/>
          </a:xfrm>
          <a:prstGeom prst="rect">
            <a:avLst/>
          </a:prstGeom>
        </p:spPr>
      </p:pic>
      <p:pic>
        <p:nvPicPr>
          <p:cNvPr id="6" name="Image 5"/>
          <p:cNvPicPr>
            <a:picLocks noChangeAspect="1"/>
          </p:cNvPicPr>
          <p:nvPr/>
        </p:nvPicPr>
        <p:blipFill>
          <a:blip r:embed="rId5"/>
          <a:stretch>
            <a:fillRect/>
          </a:stretch>
        </p:blipFill>
        <p:spPr>
          <a:xfrm>
            <a:off x="0" y="0"/>
            <a:ext cx="2934109" cy="1600423"/>
          </a:xfrm>
          <a:prstGeom prst="rect">
            <a:avLst/>
          </a:prstGeom>
        </p:spPr>
      </p:pic>
    </p:spTree>
    <p:extLst>
      <p:ext uri="{BB962C8B-B14F-4D97-AF65-F5344CB8AC3E}">
        <p14:creationId xmlns:p14="http://schemas.microsoft.com/office/powerpoint/2010/main" val="2490253188"/>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re 1"/>
          <p:cNvSpPr txBox="1">
            <a:spLocks/>
          </p:cNvSpPr>
          <p:nvPr/>
        </p:nvSpPr>
        <p:spPr>
          <a:xfrm>
            <a:off x="2272144" y="2078182"/>
            <a:ext cx="9081655" cy="46504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675B9"/>
                </a:solidFill>
                <a:effectLst/>
                <a:uLnTx/>
                <a:uFillTx/>
                <a:latin typeface="Calibri" panose="020F0502020204030204"/>
                <a:ea typeface="+mj-ea"/>
                <a:cs typeface="+mj-cs"/>
              </a:rPr>
              <a:t>Agenda</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4675B9"/>
              </a:solidFill>
              <a:effectLst/>
              <a:uLnTx/>
              <a:uFillTx/>
              <a:latin typeface="Calibri" panose="020F0502020204030204"/>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Tx/>
              <a:buAutoNum type="romanUcPeriod"/>
              <a:tabLst/>
              <a:defRPr/>
            </a:pPr>
            <a:r>
              <a:rPr kumimoji="0" lang="en-US" sz="3200" b="1" i="0" u="none" strike="noStrike" kern="1200" cap="none" spc="0" normalizeH="0" baseline="0" noProof="0" dirty="0">
                <a:ln>
                  <a:noFill/>
                </a:ln>
                <a:solidFill>
                  <a:srgbClr val="4675B9"/>
                </a:solidFill>
                <a:effectLst/>
                <a:uLnTx/>
                <a:uFillTx/>
                <a:latin typeface="Calibri" panose="020F0502020204030204"/>
                <a:ea typeface="+mj-ea"/>
                <a:cs typeface="+mj-cs"/>
              </a:rPr>
              <a:t>Context</a:t>
            </a:r>
          </a:p>
          <a:p>
            <a:pPr marL="571500" marR="0" lvl="0" indent="-571500" algn="l" defTabSz="914400" rtl="0" eaLnBrk="1" fontAlgn="auto" latinLnBrk="0" hangingPunct="1">
              <a:lnSpc>
                <a:spcPct val="90000"/>
              </a:lnSpc>
              <a:spcBef>
                <a:spcPct val="0"/>
              </a:spcBef>
              <a:spcAft>
                <a:spcPts val="0"/>
              </a:spcAft>
              <a:buClrTx/>
              <a:buSzTx/>
              <a:buFontTx/>
              <a:buAutoNum type="romanUcPeriod"/>
              <a:tabLst/>
              <a:defRPr/>
            </a:pPr>
            <a:r>
              <a:rPr kumimoji="0" lang="en-US" sz="3200" b="1" i="0" u="none" strike="noStrike" kern="1200" cap="none" spc="0" normalizeH="0" baseline="0" noProof="0" dirty="0">
                <a:ln>
                  <a:noFill/>
                </a:ln>
                <a:solidFill>
                  <a:srgbClr val="4675B9"/>
                </a:solidFill>
                <a:effectLst/>
                <a:uLnTx/>
                <a:uFillTx/>
                <a:latin typeface="Calibri" panose="020F0502020204030204"/>
                <a:ea typeface="+mj-ea"/>
                <a:cs typeface="+mj-cs"/>
              </a:rPr>
              <a:t>Functioning of the Label</a:t>
            </a:r>
          </a:p>
          <a:p>
            <a:pPr marL="571500" marR="0" lvl="0" indent="-571500" algn="l" defTabSz="914400" rtl="0" eaLnBrk="1" fontAlgn="auto" latinLnBrk="0" hangingPunct="1">
              <a:lnSpc>
                <a:spcPct val="90000"/>
              </a:lnSpc>
              <a:spcBef>
                <a:spcPct val="0"/>
              </a:spcBef>
              <a:spcAft>
                <a:spcPts val="0"/>
              </a:spcAft>
              <a:buClrTx/>
              <a:buSzTx/>
              <a:buFontTx/>
              <a:buAutoNum type="romanUcPeriod"/>
              <a:tabLst/>
              <a:defRPr/>
            </a:pPr>
            <a:r>
              <a:rPr kumimoji="0" lang="en-US" sz="3200" b="1" i="0" u="none" strike="noStrike" kern="1200" cap="none" spc="0" normalizeH="0" baseline="0" noProof="0" dirty="0">
                <a:ln>
                  <a:noFill/>
                </a:ln>
                <a:solidFill>
                  <a:srgbClr val="4675B9"/>
                </a:solidFill>
                <a:effectLst/>
                <a:uLnTx/>
                <a:uFillTx/>
                <a:latin typeface="Calibri" panose="020F0502020204030204"/>
                <a:ea typeface="+mj-ea"/>
                <a:cs typeface="+mj-cs"/>
              </a:rPr>
              <a:t>Methods </a:t>
            </a:r>
          </a:p>
          <a:p>
            <a:pPr marL="571500" marR="0" lvl="0" indent="-571500" algn="l" defTabSz="914400" rtl="0" eaLnBrk="1" fontAlgn="auto" latinLnBrk="0" hangingPunct="1">
              <a:lnSpc>
                <a:spcPct val="90000"/>
              </a:lnSpc>
              <a:spcBef>
                <a:spcPct val="0"/>
              </a:spcBef>
              <a:spcAft>
                <a:spcPts val="0"/>
              </a:spcAft>
              <a:buClrTx/>
              <a:buSzTx/>
              <a:buFontTx/>
              <a:buAutoNum type="romanUcPeriod"/>
              <a:tabLst/>
              <a:defRPr/>
            </a:pPr>
            <a:r>
              <a:rPr kumimoji="0" lang="en-US" sz="3200" b="1" i="0" u="none" strike="noStrike" kern="1200" cap="none" spc="0" normalizeH="0" baseline="0" noProof="0" dirty="0">
                <a:ln>
                  <a:noFill/>
                </a:ln>
                <a:solidFill>
                  <a:srgbClr val="4675B9"/>
                </a:solidFill>
                <a:effectLst/>
                <a:uLnTx/>
                <a:uFillTx/>
                <a:latin typeface="Calibri" panose="020F0502020204030204"/>
                <a:ea typeface="+mj-ea"/>
                <a:cs typeface="+mj-cs"/>
              </a:rPr>
              <a:t>Projects</a:t>
            </a:r>
          </a:p>
          <a:p>
            <a:pPr marL="571500" marR="0" lvl="0" indent="-571500" algn="l" defTabSz="914400" rtl="0" eaLnBrk="1" fontAlgn="auto" latinLnBrk="0" hangingPunct="1">
              <a:lnSpc>
                <a:spcPct val="90000"/>
              </a:lnSpc>
              <a:spcBef>
                <a:spcPct val="0"/>
              </a:spcBef>
              <a:spcAft>
                <a:spcPts val="0"/>
              </a:spcAft>
              <a:buClrTx/>
              <a:buSzTx/>
              <a:buFontTx/>
              <a:buAutoNum type="romanUcPeriod"/>
              <a:tabLst/>
              <a:defRPr/>
            </a:pPr>
            <a:r>
              <a:rPr kumimoji="0" lang="en-US" sz="3200" b="1" i="0" u="none" strike="noStrike" kern="1200" cap="none" spc="0" normalizeH="0" baseline="0" noProof="0" dirty="0">
                <a:ln>
                  <a:noFill/>
                </a:ln>
                <a:solidFill>
                  <a:srgbClr val="4675B9"/>
                </a:solidFill>
                <a:effectLst/>
                <a:uLnTx/>
                <a:uFillTx/>
                <a:latin typeface="Calibri" panose="020F0502020204030204"/>
                <a:ea typeface="+mj-ea"/>
                <a:cs typeface="+mj-cs"/>
              </a:rPr>
              <a:t>Financing</a:t>
            </a:r>
          </a:p>
        </p:txBody>
      </p:sp>
    </p:spTree>
    <p:extLst>
      <p:ext uri="{BB962C8B-B14F-4D97-AF65-F5344CB8AC3E}">
        <p14:creationId xmlns:p14="http://schemas.microsoft.com/office/powerpoint/2010/main" val="13988786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1921395" y="1893801"/>
            <a:ext cx="10405555" cy="4340516"/>
          </a:xfrm>
        </p:spPr>
        <p:txBody>
          <a:bodyPr>
            <a:noAutofit/>
          </a:bodyPr>
          <a:lstStyle/>
          <a:p>
            <a:pPr marL="342900" indent="-342900" algn="l">
              <a:buFont typeface="Arial" panose="020B0604020202020204" pitchFamily="34" charset="0"/>
              <a:buChar char="•"/>
            </a:pPr>
            <a:r>
              <a:rPr lang="en-US" sz="2100" dirty="0"/>
              <a:t>The label was developed in </a:t>
            </a:r>
            <a:r>
              <a:rPr lang="en-US" sz="2100" b="1" dirty="0"/>
              <a:t>2019</a:t>
            </a:r>
            <a:r>
              <a:rPr lang="en-US" sz="2100" dirty="0"/>
              <a:t>.</a:t>
            </a:r>
          </a:p>
          <a:p>
            <a:pPr marL="342900" indent="-342900" algn="l">
              <a:buFont typeface="Arial" panose="020B0604020202020204" pitchFamily="34" charset="0"/>
              <a:buChar char="•"/>
            </a:pPr>
            <a:r>
              <a:rPr lang="en-US" sz="2100" dirty="0"/>
              <a:t>Current climate change mitigation actions are insufficient to achieve the 1.5-degree target.</a:t>
            </a:r>
          </a:p>
          <a:p>
            <a:pPr marL="800100" lvl="1" indent="-342900" algn="l">
              <a:buFont typeface="Arial" panose="020B0604020202020204" pitchFamily="34" charset="0"/>
              <a:buChar char="•"/>
            </a:pPr>
            <a:r>
              <a:rPr lang="en-US" sz="2100" dirty="0"/>
              <a:t>Need to support emission reduction and carbon sequestration efforts, especially in </a:t>
            </a:r>
            <a:r>
              <a:rPr lang="en-US" sz="2100" b="1" dirty="0"/>
              <a:t>diffuse sectors </a:t>
            </a:r>
            <a:r>
              <a:rPr lang="en-US" sz="2100" dirty="0"/>
              <a:t>(agriculture, forestry, transport, building, recycling/reuse…)</a:t>
            </a:r>
          </a:p>
          <a:p>
            <a:pPr marL="800100" lvl="1" indent="-342900" algn="l">
              <a:buFont typeface="Arial" panose="020B0604020202020204" pitchFamily="34" charset="0"/>
              <a:buChar char="•"/>
            </a:pPr>
            <a:endParaRPr lang="en-US" sz="800" dirty="0"/>
          </a:p>
          <a:p>
            <a:pPr marL="342900" indent="-342900" algn="l">
              <a:buFont typeface="Arial" panose="020B0604020202020204" pitchFamily="34" charset="0"/>
              <a:buChar char="•"/>
            </a:pPr>
            <a:r>
              <a:rPr lang="en-US" sz="2100" dirty="0"/>
              <a:t>Contribution to the implementation of the </a:t>
            </a:r>
            <a:r>
              <a:rPr lang="en-US" sz="2100" b="1" dirty="0"/>
              <a:t>National Low-Carbon Strategy</a:t>
            </a:r>
            <a:r>
              <a:rPr lang="en-US" sz="2100" dirty="0"/>
              <a:t> by :</a:t>
            </a:r>
          </a:p>
          <a:p>
            <a:pPr marL="800100" lvl="1" indent="-342900" algn="l">
              <a:spcBef>
                <a:spcPts val="0"/>
              </a:spcBef>
              <a:buFont typeface="Arial" panose="020B0604020202020204" pitchFamily="34" charset="0"/>
              <a:buChar char="•"/>
            </a:pPr>
            <a:r>
              <a:rPr lang="en-US" sz="2100" dirty="0"/>
              <a:t>Promoting the emergence of </a:t>
            </a:r>
            <a:r>
              <a:rPr lang="en-US" sz="2100" b="1" dirty="0"/>
              <a:t>local actions </a:t>
            </a:r>
            <a:r>
              <a:rPr lang="en-US" sz="2100" dirty="0"/>
              <a:t>that benefit the climate and the dissemination of </a:t>
            </a:r>
            <a:r>
              <a:rPr lang="en-US" sz="2100" b="1" dirty="0"/>
              <a:t>good practices</a:t>
            </a:r>
            <a:endParaRPr lang="en-US" sz="2100" dirty="0"/>
          </a:p>
          <a:p>
            <a:pPr marL="800100" lvl="1" indent="-342900" algn="l">
              <a:buFont typeface="Arial" panose="020B0604020202020204" pitchFamily="34" charset="0"/>
              <a:buChar char="•"/>
            </a:pPr>
            <a:r>
              <a:rPr lang="en-US" sz="2100" dirty="0"/>
              <a:t>Mobilizing </a:t>
            </a:r>
            <a:r>
              <a:rPr lang="en-US" sz="2100" b="1" dirty="0"/>
              <a:t>innovative financing </a:t>
            </a:r>
            <a:r>
              <a:rPr lang="en-US" sz="2100" dirty="0"/>
              <a:t>for climate action from various stakeholders (companies, public bodies, citizens…)</a:t>
            </a:r>
          </a:p>
          <a:p>
            <a:pPr marL="800100" lvl="1" indent="-342900" algn="l">
              <a:buFont typeface="Arial" panose="020B0604020202020204" pitchFamily="34" charset="0"/>
              <a:buChar char="•"/>
            </a:pPr>
            <a:endParaRPr lang="en-US" sz="800" dirty="0"/>
          </a:p>
          <a:p>
            <a:pPr marL="342900" indent="-342900" algn="l">
              <a:buFont typeface="Arial" panose="020B0604020202020204" pitchFamily="34" charset="0"/>
              <a:buChar char="•"/>
            </a:pPr>
            <a:r>
              <a:rPr lang="en-US" sz="2100" dirty="0"/>
              <a:t>Certification tool that guarantees </a:t>
            </a:r>
            <a:r>
              <a:rPr lang="en-US" sz="2100" b="1" dirty="0"/>
              <a:t>environmental quality</a:t>
            </a:r>
            <a:endParaRPr lang="en-US" sz="2100" dirty="0"/>
          </a:p>
          <a:p>
            <a:pPr marL="800100" lvl="1" indent="-342900" algn="l">
              <a:buFont typeface="Arial" panose="020B0604020202020204" pitchFamily="34" charset="0"/>
              <a:buChar char="•"/>
            </a:pPr>
            <a:r>
              <a:rPr lang="en-US" sz="2100" dirty="0"/>
              <a:t>Additional </a:t>
            </a:r>
            <a:r>
              <a:rPr lang="en-US" sz="2100" b="1" dirty="0"/>
              <a:t>emission reductions and carbon removals </a:t>
            </a:r>
          </a:p>
          <a:p>
            <a:pPr marL="800100" lvl="1" indent="-342900" algn="l">
              <a:buFont typeface="Arial" panose="020B0604020202020204" pitchFamily="34" charset="0"/>
              <a:buChar char="•"/>
            </a:pPr>
            <a:r>
              <a:rPr lang="en-US" sz="2100" b="1" dirty="0"/>
              <a:t>Co-benefits</a:t>
            </a:r>
            <a:r>
              <a:rPr lang="en-US" sz="2100" dirty="0"/>
              <a:t> (biodiversity, social…) neutral or positive</a:t>
            </a:r>
          </a:p>
        </p:txBody>
      </p:sp>
      <p:sp>
        <p:nvSpPr>
          <p:cNvPr id="3" name="Rectangle 2"/>
          <p:cNvSpPr/>
          <p:nvPr/>
        </p:nvSpPr>
        <p:spPr>
          <a:xfrm>
            <a:off x="3166719" y="584261"/>
            <a:ext cx="2431948"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 Context</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53" y="2265090"/>
            <a:ext cx="811571" cy="81157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757" y="3465535"/>
            <a:ext cx="1688638" cy="982612"/>
          </a:xfrm>
          <a:prstGeom prst="rect">
            <a:avLst/>
          </a:prstGeom>
        </p:spPr>
      </p:pic>
    </p:spTree>
    <p:extLst>
      <p:ext uri="{BB962C8B-B14F-4D97-AF65-F5344CB8AC3E}">
        <p14:creationId xmlns:p14="http://schemas.microsoft.com/office/powerpoint/2010/main" val="3755987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92F8-B36A-4853-8F2B-687AF5FE1F7C}"/>
              </a:ext>
            </a:extLst>
          </p:cNvPr>
          <p:cNvSpPr>
            <a:spLocks noGrp="1"/>
          </p:cNvSpPr>
          <p:nvPr>
            <p:ph type="title"/>
          </p:nvPr>
        </p:nvSpPr>
        <p:spPr>
          <a:xfrm>
            <a:off x="970722" y="482860"/>
            <a:ext cx="10752091" cy="782357"/>
          </a:xfrm>
        </p:spPr>
        <p:txBody>
          <a:bodyPr/>
          <a:lstStyle/>
          <a:p>
            <a:r>
              <a:rPr lang="en-US"/>
              <a:t>Why certify carbon removals?</a:t>
            </a:r>
            <a:endParaRPr lang="en-IE"/>
          </a:p>
        </p:txBody>
      </p:sp>
      <p:graphicFrame>
        <p:nvGraphicFramePr>
          <p:cNvPr id="4" name="Content Placeholder 3">
            <a:extLst>
              <a:ext uri="{FF2B5EF4-FFF2-40B4-BE49-F238E27FC236}">
                <a16:creationId xmlns:a16="http://schemas.microsoft.com/office/drawing/2014/main" id="{AC81D206-7158-4694-8F47-C7F684C6D040}"/>
              </a:ext>
            </a:extLst>
          </p:cNvPr>
          <p:cNvGraphicFramePr>
            <a:graphicFrameLocks/>
          </p:cNvGraphicFramePr>
          <p:nvPr/>
        </p:nvGraphicFramePr>
        <p:xfrm>
          <a:off x="832206" y="1385455"/>
          <a:ext cx="10140594" cy="5322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65550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5463312" y="1587787"/>
            <a:ext cx="6728688" cy="5118118"/>
          </a:xfrm>
        </p:spPr>
        <p:txBody>
          <a:bodyPr>
            <a:normAutofit lnSpcReduction="10000"/>
          </a:bodyPr>
          <a:lstStyle/>
          <a:p>
            <a:pPr indent="-360000" algn="l">
              <a:lnSpc>
                <a:spcPct val="100000"/>
              </a:lnSpc>
              <a:spcBef>
                <a:spcPts val="0"/>
              </a:spcBef>
              <a:buFont typeface="Arial" panose="020B0604020202020204" pitchFamily="34" charset="0"/>
              <a:buChar char="•"/>
            </a:pPr>
            <a:r>
              <a:rPr lang="en-US" sz="1600" spc="-1" dirty="0">
                <a:uFill>
                  <a:solidFill>
                    <a:srgbClr val="FFFFFF"/>
                  </a:solidFill>
                </a:uFill>
                <a:ea typeface="DejaVu Sans"/>
              </a:rPr>
              <a:t>What is called “</a:t>
            </a:r>
            <a:r>
              <a:rPr lang="en-US" sz="1600" spc="-1" dirty="0" err="1">
                <a:uFill>
                  <a:solidFill>
                    <a:srgbClr val="FFFFFF"/>
                  </a:solidFill>
                </a:uFill>
                <a:ea typeface="DejaVu Sans"/>
              </a:rPr>
              <a:t>réductions</a:t>
            </a:r>
            <a:r>
              <a:rPr lang="en-US" sz="1600" spc="-1" dirty="0">
                <a:uFill>
                  <a:solidFill>
                    <a:srgbClr val="FFFFFF"/>
                  </a:solidFill>
                </a:uFill>
                <a:ea typeface="DejaVu Sans"/>
              </a:rPr>
              <a:t> </a:t>
            </a:r>
            <a:r>
              <a:rPr lang="en-US" sz="1600" spc="-1" dirty="0" err="1">
                <a:uFill>
                  <a:solidFill>
                    <a:srgbClr val="FFFFFF"/>
                  </a:solidFill>
                </a:uFill>
                <a:ea typeface="DejaVu Sans"/>
              </a:rPr>
              <a:t>d’émissions</a:t>
            </a:r>
            <a:r>
              <a:rPr lang="en-US" sz="1600" spc="-1" dirty="0">
                <a:uFill>
                  <a:solidFill>
                    <a:srgbClr val="FFFFFF"/>
                  </a:solidFill>
                </a:uFill>
                <a:ea typeface="DejaVu Sans"/>
              </a:rPr>
              <a:t>” in the LBC = </a:t>
            </a:r>
            <a:r>
              <a:rPr lang="en-US" sz="1800" dirty="0">
                <a:solidFill>
                  <a:srgbClr val="4675B9"/>
                </a:solidFill>
              </a:rPr>
              <a:t>emissions reductions and CO2 absorptions,</a:t>
            </a:r>
            <a:r>
              <a:rPr lang="en-US" sz="1600" spc="-1" dirty="0">
                <a:uFill>
                  <a:solidFill>
                    <a:srgbClr val="FFFFFF"/>
                  </a:solidFill>
                </a:uFill>
                <a:ea typeface="DejaVu Sans"/>
              </a:rPr>
              <a:t> indistinctively </a:t>
            </a:r>
          </a:p>
          <a:p>
            <a:pPr indent="-360000" algn="l">
              <a:lnSpc>
                <a:spcPct val="100000"/>
              </a:lnSpc>
              <a:spcBef>
                <a:spcPts val="0"/>
              </a:spcBef>
              <a:buFont typeface="Arial" panose="020B0604020202020204" pitchFamily="34" charset="0"/>
              <a:buChar char="•"/>
            </a:pPr>
            <a:endParaRPr lang="en-US" sz="1800" spc="-1" dirty="0">
              <a:uFill>
                <a:solidFill>
                  <a:srgbClr val="FFFFFF"/>
                </a:solidFill>
              </a:uFill>
              <a:ea typeface="DejaVu Sans"/>
            </a:endParaRPr>
          </a:p>
          <a:p>
            <a:pPr indent="-360000" algn="l">
              <a:lnSpc>
                <a:spcPct val="100000"/>
              </a:lnSpc>
              <a:spcBef>
                <a:spcPts val="0"/>
              </a:spcBef>
              <a:buFont typeface="Arial" panose="020B0604020202020204" pitchFamily="34" charset="0"/>
              <a:buChar char="•"/>
            </a:pPr>
            <a:r>
              <a:rPr lang="en-US" sz="1800" spc="-1" dirty="0">
                <a:uFill>
                  <a:solidFill>
                    <a:srgbClr val="FFFFFF"/>
                  </a:solidFill>
                </a:uFill>
                <a:ea typeface="DejaVu Sans"/>
              </a:rPr>
              <a:t>Emission reduction are </a:t>
            </a:r>
            <a:r>
              <a:rPr lang="en-US" sz="1800" b="1" spc="-1" dirty="0">
                <a:uFill>
                  <a:solidFill>
                    <a:srgbClr val="FFFFFF"/>
                  </a:solidFill>
                </a:uFill>
                <a:ea typeface="DejaVu Sans"/>
              </a:rPr>
              <a:t>monitored accurately </a:t>
            </a:r>
            <a:r>
              <a:rPr lang="en-US" sz="1800" spc="-1" dirty="0">
                <a:uFill>
                  <a:solidFill>
                    <a:srgbClr val="FFFFFF"/>
                  </a:solidFill>
                </a:uFill>
                <a:ea typeface="DejaVu Sans"/>
              </a:rPr>
              <a:t>(discounts may apply) and </a:t>
            </a:r>
            <a:r>
              <a:rPr lang="en-US" sz="1800" b="1" spc="-1" dirty="0">
                <a:uFill>
                  <a:solidFill>
                    <a:srgbClr val="FFFFFF"/>
                  </a:solidFill>
                </a:uFill>
                <a:ea typeface="DejaVu Sans"/>
              </a:rPr>
              <a:t>verified by an independent and qualified auditor, </a:t>
            </a:r>
            <a:r>
              <a:rPr lang="en-US" sz="1800" spc="-1" dirty="0">
                <a:uFill>
                  <a:solidFill>
                    <a:srgbClr val="FFFFFF"/>
                  </a:solidFill>
                </a:uFill>
                <a:ea typeface="DejaVu Sans"/>
              </a:rPr>
              <a:t>according to modalities specified in the method.</a:t>
            </a:r>
            <a:endParaRPr lang="en-US" sz="1800" b="1" spc="-1" dirty="0">
              <a:uFill>
                <a:solidFill>
                  <a:srgbClr val="FFFFFF"/>
                </a:solidFill>
              </a:uFill>
              <a:ea typeface="DejaVu Sans"/>
            </a:endParaRPr>
          </a:p>
          <a:p>
            <a:pPr indent="-360000" algn="l">
              <a:lnSpc>
                <a:spcPct val="100000"/>
              </a:lnSpc>
              <a:spcBef>
                <a:spcPts val="0"/>
              </a:spcBef>
              <a:buFont typeface="Arial" panose="020B0604020202020204" pitchFamily="34" charset="0"/>
              <a:buChar char="•"/>
            </a:pPr>
            <a:endParaRPr lang="en-US" sz="1800" spc="-1" dirty="0">
              <a:uFill>
                <a:solidFill>
                  <a:srgbClr val="FFFFFF"/>
                </a:solidFill>
              </a:uFill>
              <a:ea typeface="DejaVu Sans"/>
            </a:endParaRPr>
          </a:p>
          <a:p>
            <a:pPr marL="343980" indent="-342900" algn="l">
              <a:lnSpc>
                <a:spcPct val="100000"/>
              </a:lnSpc>
              <a:buFont typeface="Arial" panose="020B0604020202020204" pitchFamily="34" charset="0"/>
              <a:buChar char="•"/>
            </a:pPr>
            <a:r>
              <a:rPr lang="en-US" sz="1800" b="1" dirty="0" err="1"/>
              <a:t>Additionality</a:t>
            </a:r>
            <a:r>
              <a:rPr lang="en-US" sz="1800" dirty="0"/>
              <a:t> is assessed relative to a </a:t>
            </a:r>
            <a:r>
              <a:rPr lang="en-US" sz="1800" b="1" dirty="0"/>
              <a:t>baseline scenario</a:t>
            </a:r>
            <a:r>
              <a:rPr lang="en-US" sz="1800" dirty="0"/>
              <a:t>, determined in the method :</a:t>
            </a:r>
          </a:p>
          <a:p>
            <a:pPr marL="914400" lvl="1" indent="-456120" algn="l">
              <a:lnSpc>
                <a:spcPct val="100000"/>
              </a:lnSpc>
              <a:buFont typeface="Wingdings" panose="05000000000000000000" pitchFamily="2" charset="2"/>
              <a:buChar char="ü"/>
            </a:pPr>
            <a:r>
              <a:rPr lang="en-US" sz="1800" dirty="0"/>
              <a:t>Likely situation in the absence of labelling</a:t>
            </a:r>
          </a:p>
          <a:p>
            <a:pPr marL="914400" lvl="1" indent="-456120" algn="l">
              <a:lnSpc>
                <a:spcPct val="100000"/>
              </a:lnSpc>
              <a:buFont typeface="Wingdings" panose="05000000000000000000" pitchFamily="2" charset="2"/>
              <a:buChar char="ü"/>
            </a:pPr>
            <a:r>
              <a:rPr lang="en-US" sz="1800" b="1" dirty="0"/>
              <a:t>Regulatory requirements </a:t>
            </a:r>
            <a:r>
              <a:rPr lang="en-US" sz="1800" dirty="0"/>
              <a:t>and </a:t>
            </a:r>
            <a:r>
              <a:rPr lang="en-US" sz="1800" b="1" dirty="0"/>
              <a:t>common practice</a:t>
            </a:r>
          </a:p>
          <a:p>
            <a:pPr marL="914400" lvl="1" indent="-456120" algn="l">
              <a:lnSpc>
                <a:spcPct val="100000"/>
              </a:lnSpc>
              <a:buFont typeface="Wingdings" panose="05000000000000000000" pitchFamily="2" charset="2"/>
              <a:buChar char="ü"/>
            </a:pPr>
            <a:r>
              <a:rPr lang="en-US" sz="1800" b="1" dirty="0"/>
              <a:t>Incentives provided by other instruments</a:t>
            </a:r>
            <a:r>
              <a:rPr lang="en-US" sz="1800" dirty="0"/>
              <a:t> than the label</a:t>
            </a:r>
          </a:p>
          <a:p>
            <a:pPr marL="720" algn="l">
              <a:lnSpc>
                <a:spcPct val="100000"/>
              </a:lnSpc>
            </a:pPr>
            <a:r>
              <a:rPr lang="en-US" sz="1800" dirty="0">
                <a:solidFill>
                  <a:srgbClr val="4675B9"/>
                </a:solidFill>
              </a:rPr>
              <a:t>→ Only emission reductions that go beyond the baseline scenario are recognized</a:t>
            </a:r>
          </a:p>
          <a:p>
            <a:pPr marL="720" algn="l">
              <a:lnSpc>
                <a:spcPct val="100000"/>
              </a:lnSpc>
            </a:pPr>
            <a:r>
              <a:rPr lang="en-US" sz="1800" dirty="0">
                <a:solidFill>
                  <a:srgbClr val="4675B9"/>
                </a:solidFill>
              </a:rPr>
              <a:t>→ To ensure real </a:t>
            </a:r>
            <a:r>
              <a:rPr lang="en-US" sz="1800" dirty="0" err="1">
                <a:solidFill>
                  <a:srgbClr val="4675B9"/>
                </a:solidFill>
              </a:rPr>
              <a:t>additionality</a:t>
            </a:r>
            <a:r>
              <a:rPr lang="en-US" sz="1800" dirty="0">
                <a:solidFill>
                  <a:srgbClr val="4675B9"/>
                </a:solidFill>
              </a:rPr>
              <a:t>, a specific baseline scenario should be used whenever possible: generic baseline scenarios are only possible in duly justified cases, discounts are applied to avoid over-estimations</a:t>
            </a:r>
            <a:endParaRPr lang="en-US" sz="1050" spc="-1" dirty="0">
              <a:uFill>
                <a:solidFill>
                  <a:srgbClr val="FFFFFF"/>
                </a:solidFill>
              </a:uFill>
              <a:ea typeface="DejaVu Sans"/>
            </a:endParaRPr>
          </a:p>
          <a:p>
            <a:pPr marL="686700" indent="-342900" algn="l">
              <a:lnSpc>
                <a:spcPct val="100000"/>
              </a:lnSpc>
              <a:spcBef>
                <a:spcPts val="0"/>
              </a:spcBef>
              <a:buFont typeface="Arial" panose="020B0604020202020204" pitchFamily="34" charset="0"/>
              <a:buChar char="•"/>
            </a:pPr>
            <a:endParaRPr lang="en-US" sz="1050" spc="-1" dirty="0">
              <a:uFill>
                <a:solidFill>
                  <a:srgbClr val="FFFFFF"/>
                </a:solidFill>
              </a:uFill>
              <a:ea typeface="DejaVu Sans"/>
            </a:endParaRPr>
          </a:p>
          <a:p>
            <a:pPr marL="343800" algn="l">
              <a:lnSpc>
                <a:spcPct val="100000"/>
              </a:lnSpc>
              <a:spcBef>
                <a:spcPts val="0"/>
              </a:spcBef>
            </a:pPr>
            <a:endParaRPr lang="en-US" sz="1050" spc="-1" dirty="0">
              <a:uFill>
                <a:solidFill>
                  <a:srgbClr val="FFFFFF"/>
                </a:solidFill>
              </a:uFill>
              <a:ea typeface="DejaVu Sans"/>
            </a:endParaRPr>
          </a:p>
        </p:txBody>
      </p:sp>
      <p:sp>
        <p:nvSpPr>
          <p:cNvPr id="8" name="Rectangle 7"/>
          <p:cNvSpPr/>
          <p:nvPr/>
        </p:nvSpPr>
        <p:spPr>
          <a:xfrm>
            <a:off x="3130848" y="579830"/>
            <a:ext cx="530305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4675B9"/>
                </a:solidFill>
                <a:effectLst/>
                <a:uLnTx/>
                <a:uFillTx/>
                <a:latin typeface="Calibri" panose="020F0502020204030204"/>
                <a:ea typeface="+mn-ea"/>
                <a:cs typeface="+mn-cs"/>
              </a:rPr>
              <a:t>II. </a:t>
            </a:r>
            <a:r>
              <a:rPr kumimoji="0" lang="fr-FR" sz="3600" b="1" i="0" u="none" strike="noStrike" kern="1200" cap="none" spc="0" normalizeH="0" baseline="0" noProof="0" dirty="0" err="1">
                <a:ln>
                  <a:noFill/>
                </a:ln>
                <a:solidFill>
                  <a:srgbClr val="4675B9"/>
                </a:solidFill>
                <a:effectLst/>
                <a:uLnTx/>
                <a:uFillTx/>
                <a:latin typeface="Calibri" panose="020F0502020204030204"/>
                <a:ea typeface="+mn-ea"/>
                <a:cs typeface="+mn-cs"/>
              </a:rPr>
              <a:t>Functioning</a:t>
            </a:r>
            <a:r>
              <a:rPr kumimoji="0" lang="fr-FR" sz="3600" b="1" i="0" u="none" strike="noStrike" kern="1200" cap="none" spc="0" normalizeH="0" baseline="0" noProof="0" dirty="0">
                <a:ln>
                  <a:noFill/>
                </a:ln>
                <a:solidFill>
                  <a:srgbClr val="4675B9"/>
                </a:solidFill>
                <a:effectLst/>
                <a:uLnTx/>
                <a:uFillTx/>
                <a:latin typeface="Calibri" panose="020F0502020204030204"/>
                <a:ea typeface="+mn-ea"/>
                <a:cs typeface="+mn-cs"/>
              </a:rPr>
              <a:t> of the label </a:t>
            </a: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e 3"/>
          <p:cNvGrpSpPr>
            <a:grpSpLocks/>
          </p:cNvGrpSpPr>
          <p:nvPr/>
        </p:nvGrpSpPr>
        <p:grpSpPr bwMode="auto">
          <a:xfrm>
            <a:off x="192720" y="1600103"/>
            <a:ext cx="5589655" cy="2966014"/>
            <a:chOff x="3069419" y="2608454"/>
            <a:chExt cx="5110037" cy="2622720"/>
          </a:xfrm>
        </p:grpSpPr>
        <p:sp>
          <p:nvSpPr>
            <p:cNvPr id="5" name="ZoneTexte 17"/>
            <p:cNvSpPr txBox="1">
              <a:spLocks noChangeArrowheads="1"/>
            </p:cNvSpPr>
            <p:nvPr/>
          </p:nvSpPr>
          <p:spPr bwMode="auto">
            <a:xfrm>
              <a:off x="6028043" y="3365586"/>
              <a:ext cx="1628417" cy="291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04200" rtl="0" eaLnBrk="1" fontAlgn="auto" latinLnBrk="0" hangingPunct="1">
                <a:lnSpc>
                  <a:spcPct val="100000"/>
                </a:lnSpc>
                <a:spcBef>
                  <a:spcPct val="0"/>
                </a:spcBef>
                <a:spcAft>
                  <a:spcPts val="0"/>
                </a:spcAft>
                <a:buClrTx/>
                <a:buSzTx/>
                <a:buFontTx/>
                <a:buNone/>
                <a:tabLst/>
                <a:defRPr/>
              </a:pPr>
              <a:r>
                <a:rPr kumimoji="0" lang="fr-FR" altLang="fr-FR" sz="1544"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Baseline Scenario</a:t>
              </a:r>
            </a:p>
          </p:txBody>
        </p:sp>
        <p:sp>
          <p:nvSpPr>
            <p:cNvPr id="6" name="Rectangle 5"/>
            <p:cNvSpPr/>
            <p:nvPr/>
          </p:nvSpPr>
          <p:spPr>
            <a:xfrm rot="171105">
              <a:off x="4634683" y="3777663"/>
              <a:ext cx="1312102" cy="268124"/>
            </a:xfrm>
            <a:prstGeom prst="rect">
              <a:avLst/>
            </a:prstGeom>
            <a:pattFill prst="wd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04200" rtl="0" eaLnBrk="1" fontAlgn="auto" latinLnBrk="0" hangingPunct="1">
                <a:lnSpc>
                  <a:spcPct val="100000"/>
                </a:lnSpc>
                <a:spcBef>
                  <a:spcPts val="0"/>
                </a:spcBef>
                <a:spcAft>
                  <a:spcPts val="0"/>
                </a:spcAft>
                <a:buClrTx/>
                <a:buSzTx/>
                <a:buFontTx/>
                <a:buNone/>
                <a:tabLst/>
                <a:defRPr/>
              </a:pPr>
              <a:endParaRPr kumimoji="0" lang="fr-FR" sz="1985"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 name="Connecteur droit avec flèche 6"/>
            <p:cNvCxnSpPr/>
            <p:nvPr/>
          </p:nvCxnSpPr>
          <p:spPr>
            <a:xfrm>
              <a:off x="3418760" y="4652069"/>
              <a:ext cx="374594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3440786" y="2636467"/>
              <a:ext cx="0" cy="20156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Forme libre 9"/>
            <p:cNvSpPr/>
            <p:nvPr/>
          </p:nvSpPr>
          <p:spPr>
            <a:xfrm>
              <a:off x="3495850" y="3659608"/>
              <a:ext cx="3901694" cy="238777"/>
            </a:xfrm>
            <a:custGeom>
              <a:avLst/>
              <a:gdLst>
                <a:gd name="connsiteX0" fmla="*/ 0 w 3812736"/>
                <a:gd name="connsiteY0" fmla="*/ 1107547 h 1107547"/>
                <a:gd name="connsiteX1" fmla="*/ 709863 w 3812736"/>
                <a:gd name="connsiteY1" fmla="*/ 650347 h 1107547"/>
                <a:gd name="connsiteX2" fmla="*/ 3392906 w 3812736"/>
                <a:gd name="connsiteY2" fmla="*/ 84862 h 1107547"/>
                <a:gd name="connsiteX3" fmla="*/ 3765885 w 3812736"/>
                <a:gd name="connsiteY3" fmla="*/ 12673 h 1107547"/>
              </a:gdLst>
              <a:ahLst/>
              <a:cxnLst>
                <a:cxn ang="0">
                  <a:pos x="connsiteX0" y="connsiteY0"/>
                </a:cxn>
                <a:cxn ang="0">
                  <a:pos x="connsiteX1" y="connsiteY1"/>
                </a:cxn>
                <a:cxn ang="0">
                  <a:pos x="connsiteX2" y="connsiteY2"/>
                </a:cxn>
                <a:cxn ang="0">
                  <a:pos x="connsiteX3" y="connsiteY3"/>
                </a:cxn>
              </a:cxnLst>
              <a:rect l="l" t="t" r="r" b="b"/>
              <a:pathLst>
                <a:path w="3812736" h="1107547">
                  <a:moveTo>
                    <a:pt x="0" y="1107547"/>
                  </a:moveTo>
                  <a:cubicBezTo>
                    <a:pt x="72189" y="964170"/>
                    <a:pt x="144379" y="820794"/>
                    <a:pt x="709863" y="650347"/>
                  </a:cubicBezTo>
                  <a:cubicBezTo>
                    <a:pt x="1275347" y="479899"/>
                    <a:pt x="2883569" y="191141"/>
                    <a:pt x="3392906" y="84862"/>
                  </a:cubicBezTo>
                  <a:cubicBezTo>
                    <a:pt x="3902243" y="-21417"/>
                    <a:pt x="3834064" y="-4372"/>
                    <a:pt x="3765885" y="12673"/>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04200" rtl="0" eaLnBrk="1" fontAlgn="auto" latinLnBrk="0" hangingPunct="1">
                <a:lnSpc>
                  <a:spcPct val="100000"/>
                </a:lnSpc>
                <a:spcBef>
                  <a:spcPts val="0"/>
                </a:spcBef>
                <a:spcAft>
                  <a:spcPts val="0"/>
                </a:spcAft>
                <a:buClrTx/>
                <a:buSzTx/>
                <a:buFontTx/>
                <a:buNone/>
                <a:tabLst/>
                <a:defRPr/>
              </a:pPr>
              <a:endParaRPr kumimoji="0" lang="fr-FR" sz="1985"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orme libre 10"/>
            <p:cNvSpPr/>
            <p:nvPr/>
          </p:nvSpPr>
          <p:spPr>
            <a:xfrm flipV="1">
              <a:off x="3475398" y="3911725"/>
              <a:ext cx="4079473" cy="258787"/>
            </a:xfrm>
            <a:custGeom>
              <a:avLst/>
              <a:gdLst>
                <a:gd name="connsiteX0" fmla="*/ 1782 w 4093872"/>
                <a:gd name="connsiteY0" fmla="*/ 580209 h 580209"/>
                <a:gd name="connsiteX1" fmla="*/ 627424 w 4093872"/>
                <a:gd name="connsiteY1" fmla="*/ 399735 h 580209"/>
                <a:gd name="connsiteX2" fmla="*/ 3851888 w 4093872"/>
                <a:gd name="connsiteY2" fmla="*/ 26757 h 580209"/>
                <a:gd name="connsiteX3" fmla="*/ 3875951 w 4093872"/>
                <a:gd name="connsiteY3" fmla="*/ 26757 h 580209"/>
                <a:gd name="connsiteX4" fmla="*/ 3984235 w 4093872"/>
                <a:gd name="connsiteY4" fmla="*/ 2693 h 58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872" h="580209">
                  <a:moveTo>
                    <a:pt x="1782" y="580209"/>
                  </a:moveTo>
                  <a:cubicBezTo>
                    <a:pt x="-6239" y="536093"/>
                    <a:pt x="-14260" y="491977"/>
                    <a:pt x="627424" y="399735"/>
                  </a:cubicBezTo>
                  <a:cubicBezTo>
                    <a:pt x="1269108" y="307493"/>
                    <a:pt x="3310467" y="88920"/>
                    <a:pt x="3851888" y="26757"/>
                  </a:cubicBezTo>
                  <a:cubicBezTo>
                    <a:pt x="4393309" y="-35406"/>
                    <a:pt x="3853893" y="30768"/>
                    <a:pt x="3875951" y="26757"/>
                  </a:cubicBezTo>
                  <a:cubicBezTo>
                    <a:pt x="3898009" y="22746"/>
                    <a:pt x="3941122" y="12719"/>
                    <a:pt x="3984235" y="269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04200" rtl="0" eaLnBrk="1" fontAlgn="auto" latinLnBrk="0" hangingPunct="1">
                <a:lnSpc>
                  <a:spcPct val="100000"/>
                </a:lnSpc>
                <a:spcBef>
                  <a:spcPts val="0"/>
                </a:spcBef>
                <a:spcAft>
                  <a:spcPts val="0"/>
                </a:spcAft>
                <a:buClrTx/>
                <a:buSzTx/>
                <a:buFontTx/>
                <a:buNone/>
                <a:tabLst/>
                <a:defRPr/>
              </a:pPr>
              <a:endParaRPr kumimoji="0" lang="fr-FR" sz="1985"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Connecteur droit 11"/>
            <p:cNvCxnSpPr/>
            <p:nvPr/>
          </p:nvCxnSpPr>
          <p:spPr>
            <a:xfrm>
              <a:off x="4573536" y="3330122"/>
              <a:ext cx="0" cy="1321947"/>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937556" y="3068667"/>
              <a:ext cx="3147" cy="158340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4" name="ZoneTexte 14"/>
            <p:cNvSpPr txBox="1">
              <a:spLocks noChangeArrowheads="1"/>
            </p:cNvSpPr>
            <p:nvPr/>
          </p:nvSpPr>
          <p:spPr bwMode="auto">
            <a:xfrm rot="16200000">
              <a:off x="2588620" y="3729220"/>
              <a:ext cx="1263247" cy="3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04200" rtl="0" eaLnBrk="1" fontAlgn="auto" latinLnBrk="0" hangingPunct="1">
                <a:lnSpc>
                  <a:spcPct val="100000"/>
                </a:lnSpc>
                <a:spcBef>
                  <a:spcPct val="0"/>
                </a:spcBef>
                <a:spcAft>
                  <a:spcPts val="0"/>
                </a:spcAft>
                <a:buClrTx/>
                <a:buSzTx/>
                <a:buFontTx/>
                <a:buNone/>
                <a:tabLst/>
                <a:defRPr/>
              </a:pPr>
              <a:r>
                <a:rPr kumimoji="0" lang="fr-FR" altLang="fr-FR" sz="15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Net </a:t>
              </a:r>
              <a:r>
                <a:rPr kumimoji="0" lang="fr-FR" altLang="fr-FR" sz="1544"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emissions</a:t>
              </a:r>
              <a:endParaRPr kumimoji="0" lang="fr-FR" altLang="fr-FR" sz="15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ZoneTexte 15"/>
            <p:cNvSpPr txBox="1">
              <a:spLocks noChangeArrowheads="1"/>
            </p:cNvSpPr>
            <p:nvPr/>
          </p:nvSpPr>
          <p:spPr bwMode="auto">
            <a:xfrm>
              <a:off x="6247049" y="4673815"/>
              <a:ext cx="563615" cy="29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04200" rtl="0" eaLnBrk="1" fontAlgn="auto" latinLnBrk="0" hangingPunct="1">
                <a:lnSpc>
                  <a:spcPct val="100000"/>
                </a:lnSpc>
                <a:spcBef>
                  <a:spcPct val="0"/>
                </a:spcBef>
                <a:spcAft>
                  <a:spcPts val="0"/>
                </a:spcAft>
                <a:buClrTx/>
                <a:buSzTx/>
                <a:buFontTx/>
                <a:buNone/>
                <a:tabLst/>
                <a:defRPr/>
              </a:pPr>
              <a:r>
                <a:rPr kumimoji="0" lang="fr-FR" altLang="fr-FR" sz="15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a:t>
              </a:r>
            </a:p>
          </p:txBody>
        </p:sp>
        <p:sp>
          <p:nvSpPr>
            <p:cNvPr id="16" name="ZoneTexte 16"/>
            <p:cNvSpPr txBox="1">
              <a:spLocks noChangeArrowheads="1"/>
            </p:cNvSpPr>
            <p:nvPr/>
          </p:nvSpPr>
          <p:spPr bwMode="auto">
            <a:xfrm>
              <a:off x="4346123" y="4729277"/>
              <a:ext cx="1719598" cy="50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4200" rtl="0" eaLnBrk="1" fontAlgn="auto" latinLnBrk="0" hangingPunct="1">
                <a:lnSpc>
                  <a:spcPct val="100000"/>
                </a:lnSpc>
                <a:spcBef>
                  <a:spcPct val="0"/>
                </a:spcBef>
                <a:spcAft>
                  <a:spcPts val="0"/>
                </a:spcAft>
                <a:buClrTx/>
                <a:buSzTx/>
                <a:buFontTx/>
                <a:buNone/>
                <a:tabLst/>
                <a:defRPr/>
              </a:pPr>
              <a:r>
                <a:rPr kumimoji="0" lang="fr-FR" altLang="fr-FR" sz="1544" b="0" i="0" u="none" strike="noStrike" kern="1200" cap="none" spc="0" normalizeH="0" baseline="0" noProof="0" dirty="0" err="1">
                  <a:ln>
                    <a:noFill/>
                  </a:ln>
                  <a:solidFill>
                    <a:srgbClr val="4675B9"/>
                  </a:solidFill>
                  <a:effectLst/>
                  <a:uLnTx/>
                  <a:uFillTx/>
                  <a:latin typeface="Arial" panose="020B0604020202020204" pitchFamily="34" charset="0"/>
                  <a:ea typeface="+mn-ea"/>
                  <a:cs typeface="+mn-cs"/>
                </a:rPr>
                <a:t>Accreditation</a:t>
              </a:r>
              <a:r>
                <a:rPr kumimoji="0" lang="fr-FR" altLang="fr-FR" sz="1544" b="0" i="0" u="none" strike="noStrike" kern="1200" cap="none" spc="0" normalizeH="0" baseline="0" noProof="0" dirty="0">
                  <a:ln>
                    <a:noFill/>
                  </a:ln>
                  <a:solidFill>
                    <a:srgbClr val="4675B9"/>
                  </a:solidFill>
                  <a:effectLst/>
                  <a:uLnTx/>
                  <a:uFillTx/>
                  <a:latin typeface="Arial" panose="020B0604020202020204" pitchFamily="34" charset="0"/>
                  <a:ea typeface="+mn-ea"/>
                  <a:cs typeface="+mn-cs"/>
                </a:rPr>
                <a:t> </a:t>
              </a:r>
              <a:r>
                <a:rPr kumimoji="0" lang="fr-FR" altLang="fr-FR" sz="1544" b="0" i="0" u="none" strike="noStrike" kern="1200" cap="none" spc="0" normalizeH="0" baseline="0" noProof="0" dirty="0" err="1">
                  <a:ln>
                    <a:noFill/>
                  </a:ln>
                  <a:solidFill>
                    <a:srgbClr val="4675B9"/>
                  </a:solidFill>
                  <a:effectLst/>
                  <a:uLnTx/>
                  <a:uFillTx/>
                  <a:latin typeface="Arial" panose="020B0604020202020204" pitchFamily="34" charset="0"/>
                  <a:ea typeface="+mn-ea"/>
                  <a:cs typeface="+mn-cs"/>
                </a:rPr>
                <a:t>Period</a:t>
              </a:r>
              <a:endParaRPr kumimoji="0" lang="fr-FR" altLang="fr-FR" sz="1544" b="0" i="0" u="none" strike="noStrike" kern="1200" cap="none" spc="0" normalizeH="0" baseline="0" noProof="0" dirty="0">
                <a:ln>
                  <a:noFill/>
                </a:ln>
                <a:solidFill>
                  <a:srgbClr val="4675B9"/>
                </a:solidFill>
                <a:effectLst/>
                <a:uLnTx/>
                <a:uFillTx/>
                <a:latin typeface="Arial" panose="020B0604020202020204" pitchFamily="34" charset="0"/>
                <a:ea typeface="+mn-ea"/>
                <a:cs typeface="+mn-cs"/>
              </a:endParaRPr>
            </a:p>
          </p:txBody>
        </p:sp>
        <p:sp>
          <p:nvSpPr>
            <p:cNvPr id="17" name="ZoneTexte 33"/>
            <p:cNvSpPr txBox="1">
              <a:spLocks noChangeArrowheads="1"/>
            </p:cNvSpPr>
            <p:nvPr/>
          </p:nvSpPr>
          <p:spPr bwMode="auto">
            <a:xfrm rot="173578">
              <a:off x="6072482" y="4174483"/>
              <a:ext cx="1335618" cy="29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04200" rtl="0" eaLnBrk="1" fontAlgn="auto" latinLnBrk="0" hangingPunct="1">
                <a:lnSpc>
                  <a:spcPct val="100000"/>
                </a:lnSpc>
                <a:spcBef>
                  <a:spcPts val="0"/>
                </a:spcBef>
                <a:spcAft>
                  <a:spcPts val="0"/>
                </a:spcAft>
                <a:buClrTx/>
                <a:buSzTx/>
                <a:buFontTx/>
                <a:buNone/>
                <a:tabLst/>
                <a:defRPr/>
              </a:pPr>
              <a:r>
                <a:rPr kumimoji="0" lang="fr-FR" altLang="fr-FR" sz="1544" b="0" i="1" u="none" strike="noStrike" kern="1200" cap="none" spc="0" normalizeH="0" baseline="0" noProof="0" dirty="0">
                  <a:ln>
                    <a:noFill/>
                  </a:ln>
                  <a:solidFill>
                    <a:srgbClr val="3F3F3F"/>
                  </a:solidFill>
                  <a:effectLst/>
                  <a:uLnTx/>
                  <a:uFillTx/>
                  <a:latin typeface="Calibri" panose="020F0502020204030204"/>
                  <a:ea typeface="+mn-ea"/>
                  <a:cs typeface="+mn-cs"/>
                </a:rPr>
                <a:t>Project scenario</a:t>
              </a:r>
            </a:p>
          </p:txBody>
        </p:sp>
        <p:cxnSp>
          <p:nvCxnSpPr>
            <p:cNvPr id="18" name="Connecteur droit avec flèche 17"/>
            <p:cNvCxnSpPr/>
            <p:nvPr/>
          </p:nvCxnSpPr>
          <p:spPr>
            <a:xfrm flipV="1">
              <a:off x="5567838" y="3139367"/>
              <a:ext cx="811804" cy="589607"/>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9" name="ZoneTexte 35"/>
            <p:cNvSpPr txBox="1">
              <a:spLocks noChangeArrowheads="1"/>
            </p:cNvSpPr>
            <p:nvPr/>
          </p:nvSpPr>
          <p:spPr bwMode="auto">
            <a:xfrm>
              <a:off x="4482822" y="2608454"/>
              <a:ext cx="3696634" cy="29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04200" rtl="0" eaLnBrk="1" fontAlgn="auto" latinLnBrk="0" hangingPunct="1">
                <a:lnSpc>
                  <a:spcPct val="100000"/>
                </a:lnSpc>
                <a:spcBef>
                  <a:spcPts val="0"/>
                </a:spcBef>
                <a:spcAft>
                  <a:spcPts val="0"/>
                </a:spcAft>
                <a:buClrTx/>
                <a:buSzTx/>
                <a:buFontTx/>
                <a:buNone/>
                <a:tabLst/>
                <a:defRPr/>
              </a:pPr>
              <a:r>
                <a:rPr kumimoji="0" lang="fr-FR" altLang="fr-FR" sz="1544" b="1" i="0" u="none" strike="noStrike" kern="1200" cap="none" spc="0" normalizeH="0" baseline="0" noProof="0" dirty="0" err="1">
                  <a:ln>
                    <a:noFill/>
                  </a:ln>
                  <a:solidFill>
                    <a:srgbClr val="A2CD85"/>
                  </a:solidFill>
                  <a:effectLst/>
                  <a:uLnTx/>
                  <a:uFillTx/>
                  <a:latin typeface="Calibri" panose="020F0502020204030204"/>
                  <a:ea typeface="+mn-ea"/>
                  <a:cs typeface="+mn-cs"/>
                </a:rPr>
                <a:t>Certified</a:t>
              </a:r>
              <a:r>
                <a:rPr kumimoji="0" lang="fr-FR" altLang="fr-FR" sz="1544" b="1" i="0" u="none" strike="noStrike" kern="1200" cap="none" spc="0" normalizeH="0" baseline="0" noProof="0" dirty="0">
                  <a:ln>
                    <a:noFill/>
                  </a:ln>
                  <a:solidFill>
                    <a:srgbClr val="A2CD85"/>
                  </a:solidFill>
                  <a:effectLst/>
                  <a:uLnTx/>
                  <a:uFillTx/>
                  <a:latin typeface="Calibri" panose="020F0502020204030204"/>
                  <a:ea typeface="+mn-ea"/>
                  <a:cs typeface="+mn-cs"/>
                </a:rPr>
                <a:t> </a:t>
              </a:r>
              <a:r>
                <a:rPr kumimoji="0" lang="fr-FR" altLang="fr-FR" sz="1544" b="1" i="0" u="none" strike="noStrike" kern="1200" cap="none" spc="0" normalizeH="0" baseline="0" noProof="0" dirty="0" err="1">
                  <a:ln>
                    <a:noFill/>
                  </a:ln>
                  <a:solidFill>
                    <a:srgbClr val="A2CD85"/>
                  </a:solidFill>
                  <a:effectLst/>
                  <a:uLnTx/>
                  <a:uFillTx/>
                  <a:latin typeface="Calibri" panose="020F0502020204030204"/>
                  <a:ea typeface="+mn-ea"/>
                  <a:cs typeface="+mn-cs"/>
                </a:rPr>
                <a:t>emission</a:t>
              </a:r>
              <a:r>
                <a:rPr kumimoji="0" lang="fr-FR" altLang="fr-FR" sz="1544" b="1" i="0" u="none" strike="noStrike" kern="1200" cap="none" spc="0" normalizeH="0" baseline="0" noProof="0" dirty="0">
                  <a:ln>
                    <a:noFill/>
                  </a:ln>
                  <a:solidFill>
                    <a:srgbClr val="A2CD85"/>
                  </a:solidFill>
                  <a:effectLst/>
                  <a:uLnTx/>
                  <a:uFillTx/>
                  <a:latin typeface="Calibri" panose="020F0502020204030204"/>
                  <a:ea typeface="+mn-ea"/>
                  <a:cs typeface="+mn-cs"/>
                </a:rPr>
                <a:t> reductions</a:t>
              </a:r>
            </a:p>
          </p:txBody>
        </p:sp>
      </p:grpSp>
      <p:grpSp>
        <p:nvGrpSpPr>
          <p:cNvPr id="3" name="Groupe 2"/>
          <p:cNvGrpSpPr/>
          <p:nvPr/>
        </p:nvGrpSpPr>
        <p:grpSpPr>
          <a:xfrm>
            <a:off x="357700" y="4653430"/>
            <a:ext cx="4466206" cy="2052475"/>
            <a:chOff x="2345685" y="2154160"/>
            <a:chExt cx="8348044" cy="2988531"/>
          </a:xfrm>
        </p:grpSpPr>
        <p:sp>
          <p:nvSpPr>
            <p:cNvPr id="21" name="CustomShape 5"/>
            <p:cNvSpPr/>
            <p:nvPr/>
          </p:nvSpPr>
          <p:spPr>
            <a:xfrm>
              <a:off x="2345685" y="2154160"/>
              <a:ext cx="8348044" cy="2988531"/>
            </a:xfrm>
            <a:prstGeom prst="roundRect">
              <a:avLst>
                <a:gd name="adj" fmla="val 16667"/>
              </a:avLst>
            </a:prstGeom>
            <a:solidFill>
              <a:schemeClr val="accent6">
                <a:lumMod val="20000"/>
                <a:lumOff val="80000"/>
              </a:schemeClr>
            </a:solidFill>
            <a:ln w="28440">
              <a:solidFill>
                <a:schemeClr val="accent3">
                  <a:lumMod val="75000"/>
                </a:scheme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77933C"/>
                  </a:solidFill>
                  <a:effectLst/>
                  <a:uLnTx/>
                  <a:uFill>
                    <a:solidFill>
                      <a:srgbClr val="FFFFFF"/>
                    </a:solidFill>
                  </a:uFill>
                  <a:latin typeface="Calibri" panose="020F0502020204030204"/>
                  <a:ea typeface="DejaVu Sans"/>
                  <a:cs typeface="+mn-cs"/>
                </a:rPr>
                <a:t>Reductions taken into account by the low carbon label</a:t>
              </a:r>
              <a:endParaRPr kumimoji="0" lang="fr-FR" sz="14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mn-ea"/>
                <a:cs typeface="+mn-cs"/>
              </a:endParaRPr>
            </a:p>
          </p:txBody>
        </p:sp>
        <p:sp>
          <p:nvSpPr>
            <p:cNvPr id="22" name="CustomShape 6"/>
            <p:cNvSpPr/>
            <p:nvPr/>
          </p:nvSpPr>
          <p:spPr>
            <a:xfrm>
              <a:off x="2565189" y="2329602"/>
              <a:ext cx="1717600" cy="2088000"/>
            </a:xfrm>
            <a:prstGeom prst="roundRect">
              <a:avLst>
                <a:gd name="adj" fmla="val 16667"/>
              </a:avLst>
            </a:prstGeom>
            <a:solidFill>
              <a:schemeClr val="accent4">
                <a:lumMod val="20000"/>
                <a:lumOff val="80000"/>
              </a:schemeClr>
            </a:solidFill>
            <a:ln w="19050">
              <a:solidFill>
                <a:srgbClr val="FFC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 normalizeH="0" baseline="0" noProof="0" dirty="0">
                  <a:ln>
                    <a:noFill/>
                  </a:ln>
                  <a:solidFill>
                    <a:srgbClr val="E46C0A"/>
                  </a:solidFill>
                  <a:effectLst/>
                  <a:uLnTx/>
                  <a:uFill>
                    <a:solidFill>
                      <a:srgbClr val="FFFFFF"/>
                    </a:solidFill>
                  </a:uFill>
                  <a:latin typeface="Calibri" panose="020F0502020204030204"/>
                  <a:ea typeface="DejaVu Sans"/>
                  <a:cs typeface="+mn-cs"/>
                </a:rPr>
                <a:t>Indirect </a:t>
              </a:r>
              <a:r>
                <a:rPr kumimoji="0" lang="fr-FR" sz="1100" b="1" i="0" u="none" strike="noStrike" kern="1200" cap="none" spc="-1" normalizeH="0" baseline="0" noProof="0" dirty="0" err="1">
                  <a:ln>
                    <a:noFill/>
                  </a:ln>
                  <a:solidFill>
                    <a:srgbClr val="E46C0A"/>
                  </a:solidFill>
                  <a:effectLst/>
                  <a:uLnTx/>
                  <a:uFill>
                    <a:solidFill>
                      <a:srgbClr val="FFFFFF"/>
                    </a:solidFill>
                  </a:uFill>
                  <a:latin typeface="Calibri" panose="020F0502020204030204"/>
                  <a:ea typeface="DejaVu Sans"/>
                  <a:cs typeface="+mn-cs"/>
                </a:rPr>
                <a:t>emissions</a:t>
              </a:r>
              <a:r>
                <a:rPr kumimoji="0" lang="fr-FR" sz="1100" b="1" i="0" u="none" strike="noStrike" kern="1200" cap="none" spc="-1" normalizeH="0" baseline="0" noProof="0" dirty="0">
                  <a:ln>
                    <a:noFill/>
                  </a:ln>
                  <a:solidFill>
                    <a:srgbClr val="E46C0A"/>
                  </a:solidFill>
                  <a:effectLst/>
                  <a:uLnTx/>
                  <a:uFill>
                    <a:solidFill>
                      <a:srgbClr val="FFFFFF"/>
                    </a:solidFill>
                  </a:uFill>
                  <a:latin typeface="Calibri" panose="020F0502020204030204"/>
                  <a:ea typeface="DejaVu Sans"/>
                  <a:cs typeface="+mn-cs"/>
                </a:rPr>
                <a:t> reductions</a:t>
              </a:r>
              <a:endParaRPr kumimoji="0" lang="fr-FR" sz="11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mn-ea"/>
                <a:cs typeface="+mn-cs"/>
              </a:endParaRPr>
            </a:p>
          </p:txBody>
        </p:sp>
        <p:sp>
          <p:nvSpPr>
            <p:cNvPr id="23" name="CustomShape 7"/>
            <p:cNvSpPr/>
            <p:nvPr/>
          </p:nvSpPr>
          <p:spPr>
            <a:xfrm>
              <a:off x="4529207" y="2329602"/>
              <a:ext cx="5849194" cy="2088000"/>
            </a:xfrm>
            <a:prstGeom prst="roundRect">
              <a:avLst>
                <a:gd name="adj" fmla="val 16667"/>
              </a:avLst>
            </a:prstGeom>
            <a:solidFill>
              <a:schemeClr val="accent1">
                <a:lumMod val="60000"/>
                <a:lumOff val="40000"/>
              </a:schemeClr>
            </a:solidFill>
            <a:ln w="28440">
              <a:solidFill>
                <a:schemeClr val="accent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 normalizeH="0" baseline="0" noProof="0" dirty="0">
                  <a:ln>
                    <a:noFill/>
                  </a:ln>
                  <a:solidFill>
                    <a:srgbClr val="5B9BD5">
                      <a:lumMod val="50000"/>
                    </a:srgbClr>
                  </a:solidFill>
                  <a:effectLst/>
                  <a:uLnTx/>
                  <a:uFill>
                    <a:solidFill>
                      <a:srgbClr val="FFFFFF"/>
                    </a:solidFill>
                  </a:uFill>
                  <a:latin typeface="Calibri" panose="020F0502020204030204"/>
                  <a:ea typeface="DejaVu Sans"/>
                  <a:cs typeface="+mn-cs"/>
                </a:rPr>
                <a:t>Direct </a:t>
              </a:r>
              <a:r>
                <a:rPr kumimoji="0" lang="fr-FR" sz="1400" b="1" i="0" u="none" strike="noStrike" kern="1200" cap="none" spc="-1" normalizeH="0" baseline="0" noProof="0" dirty="0" err="1">
                  <a:ln>
                    <a:noFill/>
                  </a:ln>
                  <a:solidFill>
                    <a:srgbClr val="5B9BD5">
                      <a:lumMod val="50000"/>
                    </a:srgbClr>
                  </a:solidFill>
                  <a:effectLst/>
                  <a:uLnTx/>
                  <a:uFill>
                    <a:solidFill>
                      <a:srgbClr val="FFFFFF"/>
                    </a:solidFill>
                  </a:uFill>
                  <a:latin typeface="Calibri" panose="020F0502020204030204"/>
                  <a:ea typeface="DejaVu Sans"/>
                  <a:cs typeface="+mn-cs"/>
                </a:rPr>
                <a:t>emissions</a:t>
              </a:r>
              <a:r>
                <a:rPr kumimoji="0" lang="fr-FR" sz="1400" b="1" i="0" u="none" strike="noStrike" kern="1200" cap="none" spc="-1" normalizeH="0" baseline="0" noProof="0" dirty="0">
                  <a:ln>
                    <a:noFill/>
                  </a:ln>
                  <a:solidFill>
                    <a:srgbClr val="5B9BD5">
                      <a:lumMod val="50000"/>
                    </a:srgbClr>
                  </a:solidFill>
                  <a:effectLst/>
                  <a:uLnTx/>
                  <a:uFill>
                    <a:solidFill>
                      <a:srgbClr val="FFFFFF"/>
                    </a:solidFill>
                  </a:uFill>
                  <a:latin typeface="Calibri" panose="020F0502020204030204"/>
                  <a:ea typeface="DejaVu Sans"/>
                  <a:cs typeface="+mn-cs"/>
                </a:rPr>
                <a:t> reductions</a:t>
              </a:r>
              <a:endParaRPr kumimoji="0" lang="fr-FR" sz="1400" b="0" i="0" u="none" strike="noStrike" kern="1200" cap="none" spc="-1" normalizeH="0" baseline="0" noProof="0" dirty="0">
                <a:ln>
                  <a:noFill/>
                </a:ln>
                <a:solidFill>
                  <a:srgbClr val="5B9BD5">
                    <a:lumMod val="50000"/>
                  </a:srgbClr>
                </a:solidFill>
                <a:effectLst/>
                <a:uLnTx/>
                <a:uFill>
                  <a:solidFill>
                    <a:srgbClr val="FFFFFF"/>
                  </a:solidFill>
                </a:uFill>
                <a:latin typeface="Calibri" panose="020F0502020204030204"/>
                <a:ea typeface="+mn-ea"/>
                <a:cs typeface="+mn-cs"/>
              </a:endParaRPr>
            </a:p>
          </p:txBody>
        </p:sp>
        <p:sp>
          <p:nvSpPr>
            <p:cNvPr id="24" name="CustomShape 8"/>
            <p:cNvSpPr/>
            <p:nvPr/>
          </p:nvSpPr>
          <p:spPr>
            <a:xfrm>
              <a:off x="4804060" y="2544355"/>
              <a:ext cx="2562237" cy="1368000"/>
            </a:xfrm>
            <a:prstGeom prst="roundRect">
              <a:avLst>
                <a:gd name="adj" fmla="val 16667"/>
              </a:avLst>
            </a:prstGeom>
            <a:solidFill>
              <a:schemeClr val="accent1">
                <a:lumMod val="20000"/>
                <a:lumOff val="80000"/>
              </a:schemeClr>
            </a:solidFill>
            <a:ln w="19050">
              <a:solidFill>
                <a:schemeClr val="tx2">
                  <a:lumMod val="60000"/>
                  <a:lumOff val="40000"/>
                </a:scheme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 normalizeH="0" baseline="0" noProof="0" dirty="0">
                  <a:ln>
                    <a:noFill/>
                  </a:ln>
                  <a:solidFill>
                    <a:srgbClr val="558ED5"/>
                  </a:solidFill>
                  <a:effectLst/>
                  <a:uLnTx/>
                  <a:uFill>
                    <a:solidFill>
                      <a:srgbClr val="FFFFFF"/>
                    </a:solidFill>
                  </a:uFill>
                  <a:latin typeface="Calibri" panose="020F0502020204030204"/>
                  <a:ea typeface="DejaVu Sans"/>
                  <a:cs typeface="+mn-cs"/>
                </a:rPr>
                <a:t>Reductions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 normalizeH="0" baseline="0" noProof="0" dirty="0" err="1">
                  <a:ln>
                    <a:noFill/>
                  </a:ln>
                  <a:solidFill>
                    <a:srgbClr val="558ED5"/>
                  </a:solidFill>
                  <a:effectLst/>
                  <a:uLnTx/>
                  <a:uFill>
                    <a:solidFill>
                      <a:srgbClr val="FFFFFF"/>
                    </a:solidFill>
                  </a:uFill>
                  <a:latin typeface="Calibri" panose="020F0502020204030204"/>
                  <a:ea typeface="DejaVu Sans"/>
                  <a:cs typeface="+mn-cs"/>
                </a:rPr>
                <a:t>achieved</a:t>
              </a:r>
              <a:endParaRPr kumimoji="0" lang="fr-FR" sz="14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1" u="none" strike="noStrike" kern="1200" cap="none" spc="-1" normalizeH="0" baseline="0" noProof="0" dirty="0">
                <a:ln>
                  <a:noFill/>
                </a:ln>
                <a:solidFill>
                  <a:srgbClr val="558ED5"/>
                </a:solidFill>
                <a:effectLst/>
                <a:uLnTx/>
                <a:uFill>
                  <a:solidFill>
                    <a:srgbClr val="FFFFFF"/>
                  </a:solidFill>
                </a:uFill>
                <a:latin typeface="Calibri" panose="020F0502020204030204"/>
                <a:ea typeface="DejaVu Sans"/>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1" u="none" strike="noStrike" kern="1200" cap="none" spc="-1" normalizeH="0" baseline="0" noProof="0" dirty="0" err="1">
                  <a:ln>
                    <a:noFill/>
                  </a:ln>
                  <a:solidFill>
                    <a:srgbClr val="558ED5"/>
                  </a:solidFill>
                  <a:effectLst/>
                  <a:uLnTx/>
                  <a:uFill>
                    <a:solidFill>
                      <a:srgbClr val="FFFFFF"/>
                    </a:solidFill>
                  </a:uFill>
                  <a:latin typeface="Calibri" panose="020F0502020204030204"/>
                  <a:ea typeface="DejaVu Sans"/>
                  <a:cs typeface="+mn-cs"/>
                </a:rPr>
                <a:t>Checked</a:t>
              </a:r>
              <a:r>
                <a:rPr kumimoji="0" lang="fr-FR" sz="1050" b="1" i="1" u="none" strike="noStrike" kern="1200" cap="none" spc="-1" normalizeH="0" baseline="0" noProof="0" dirty="0">
                  <a:ln>
                    <a:noFill/>
                  </a:ln>
                  <a:solidFill>
                    <a:srgbClr val="558ED5"/>
                  </a:solidFill>
                  <a:effectLst/>
                  <a:uLnTx/>
                  <a:uFill>
                    <a:solidFill>
                      <a:srgbClr val="FFFFFF"/>
                    </a:solidFill>
                  </a:uFill>
                  <a:latin typeface="Calibri" panose="020F0502020204030204"/>
                  <a:ea typeface="DejaVu Sans"/>
                  <a:cs typeface="+mn-cs"/>
                </a:rPr>
                <a:t> </a:t>
              </a:r>
              <a:r>
                <a:rPr kumimoji="0" lang="fr-FR" sz="1050" b="1" i="1" u="none" strike="noStrike" kern="1200" cap="none" spc="-1" normalizeH="0" baseline="0" noProof="0" dirty="0" err="1">
                  <a:ln>
                    <a:noFill/>
                  </a:ln>
                  <a:solidFill>
                    <a:srgbClr val="558ED5"/>
                  </a:solidFill>
                  <a:effectLst/>
                  <a:uLnTx/>
                  <a:uFill>
                    <a:solidFill>
                      <a:srgbClr val="FFFFFF"/>
                    </a:solidFill>
                  </a:uFill>
                  <a:latin typeface="Calibri" panose="020F0502020204030204"/>
                  <a:ea typeface="DejaVu Sans"/>
                  <a:cs typeface="+mn-cs"/>
                </a:rPr>
                <a:t>afterwards</a:t>
              </a:r>
              <a:endParaRPr kumimoji="0" lang="fr-FR" sz="105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mn-ea"/>
                <a:cs typeface="+mn-cs"/>
              </a:endParaRPr>
            </a:p>
          </p:txBody>
        </p:sp>
        <p:sp>
          <p:nvSpPr>
            <p:cNvPr id="25" name="CustomShape 9"/>
            <p:cNvSpPr/>
            <p:nvPr/>
          </p:nvSpPr>
          <p:spPr>
            <a:xfrm>
              <a:off x="7612715" y="2540850"/>
              <a:ext cx="2471803" cy="1368000"/>
            </a:xfrm>
            <a:prstGeom prst="roundRect">
              <a:avLst>
                <a:gd name="adj" fmla="val 16667"/>
              </a:avLst>
            </a:prstGeom>
            <a:solidFill>
              <a:schemeClr val="accent1">
                <a:lumMod val="20000"/>
                <a:lumOff val="80000"/>
              </a:schemeClr>
            </a:solidFill>
            <a:ln>
              <a:solidFill>
                <a:srgbClr val="C0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 normalizeH="0" baseline="0" noProof="0" dirty="0" err="1">
                  <a:ln>
                    <a:noFill/>
                  </a:ln>
                  <a:solidFill>
                    <a:srgbClr val="C00000"/>
                  </a:solidFill>
                  <a:effectLst/>
                  <a:uLnTx/>
                  <a:uFill>
                    <a:solidFill>
                      <a:srgbClr val="FFFFFF"/>
                    </a:solidFill>
                  </a:uFill>
                  <a:latin typeface="Calibri" panose="020F0502020204030204"/>
                  <a:ea typeface="DejaVu Sans"/>
                  <a:cs typeface="+mn-cs"/>
                </a:rPr>
                <a:t>Anticipated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 normalizeH="0" baseline="0" noProof="0" dirty="0">
                  <a:ln>
                    <a:noFill/>
                  </a:ln>
                  <a:solidFill>
                    <a:srgbClr val="C00000"/>
                  </a:solidFill>
                  <a:effectLst/>
                  <a:uLnTx/>
                  <a:uFill>
                    <a:solidFill>
                      <a:srgbClr val="FFFFFF"/>
                    </a:solidFill>
                  </a:uFill>
                  <a:latin typeface="Calibri" panose="020F0502020204030204"/>
                  <a:ea typeface="DejaVu Sans"/>
                  <a:cs typeface="+mn-cs"/>
                </a:rPr>
                <a:t>Reductions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 normalizeH="0" baseline="0" noProof="0" dirty="0">
                  <a:ln>
                    <a:noFill/>
                  </a:ln>
                  <a:solidFill>
                    <a:srgbClr val="C00000"/>
                  </a:solidFill>
                  <a:effectLst/>
                  <a:uLnTx/>
                  <a:uFill>
                    <a:solidFill>
                      <a:srgbClr val="FFFFFF"/>
                    </a:solidFill>
                  </a:uFill>
                  <a:latin typeface="Calibri" panose="020F0502020204030204"/>
                  <a:ea typeface="DejaVu Sans"/>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1" u="none" strike="noStrike" kern="1200" cap="none" spc="-1" normalizeH="0" baseline="0" noProof="0" dirty="0" err="1">
                  <a:ln>
                    <a:noFill/>
                  </a:ln>
                  <a:solidFill>
                    <a:srgbClr val="C00000"/>
                  </a:solidFill>
                  <a:effectLst/>
                  <a:uLnTx/>
                  <a:uFill>
                    <a:solidFill>
                      <a:srgbClr val="FFFFFF"/>
                    </a:solidFill>
                  </a:uFill>
                  <a:latin typeface="Calibri" panose="020F0502020204030204"/>
                  <a:ea typeface="DejaVu Sans"/>
                  <a:cs typeface="+mn-cs"/>
                </a:rPr>
                <a:t>Checked</a:t>
              </a:r>
              <a:r>
                <a:rPr kumimoji="0" lang="fr-FR" sz="1050" b="1" i="1" u="none" strike="noStrike" kern="1200" cap="none" spc="-1" normalizeH="0" baseline="0" noProof="0" dirty="0">
                  <a:ln>
                    <a:noFill/>
                  </a:ln>
                  <a:solidFill>
                    <a:srgbClr val="C00000"/>
                  </a:solidFill>
                  <a:effectLst/>
                  <a:uLnTx/>
                  <a:uFill>
                    <a:solidFill>
                      <a:srgbClr val="FFFFFF"/>
                    </a:solidFill>
                  </a:uFill>
                  <a:latin typeface="Calibri" panose="020F0502020204030204"/>
                  <a:ea typeface="DejaVu Sans"/>
                  <a:cs typeface="+mn-cs"/>
                </a:rPr>
                <a:t> </a:t>
              </a:r>
              <a:r>
                <a:rPr kumimoji="0" lang="fr-FR" sz="1050" b="1" i="1" u="none" strike="noStrike" kern="1200" cap="none" spc="-1" normalizeH="0" baseline="0" noProof="0" dirty="0" err="1">
                  <a:ln>
                    <a:noFill/>
                  </a:ln>
                  <a:solidFill>
                    <a:srgbClr val="C00000"/>
                  </a:solidFill>
                  <a:effectLst/>
                  <a:uLnTx/>
                  <a:uFill>
                    <a:solidFill>
                      <a:srgbClr val="FFFFFF"/>
                    </a:solidFill>
                  </a:uFill>
                  <a:latin typeface="Calibri" panose="020F0502020204030204"/>
                  <a:ea typeface="DejaVu Sans"/>
                  <a:cs typeface="+mn-cs"/>
                </a:rPr>
                <a:t>upstream</a:t>
              </a:r>
              <a:endParaRPr kumimoji="0" lang="fr-FR" sz="1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mn-ea"/>
                <a:cs typeface="+mn-cs"/>
              </a:endParaRPr>
            </a:p>
          </p:txBody>
        </p:sp>
      </p:grpSp>
    </p:spTree>
    <p:extLst>
      <p:ext uri="{BB962C8B-B14F-4D97-AF65-F5344CB8AC3E}">
        <p14:creationId xmlns:p14="http://schemas.microsoft.com/office/powerpoint/2010/main" val="29745531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1353666" y="1001835"/>
            <a:ext cx="9973732" cy="4741333"/>
          </a:xfrm>
        </p:spPr>
        <p:txBody>
          <a:bodyPr>
            <a:normAutofit/>
          </a:bodyPr>
          <a:lstStyle/>
          <a:p>
            <a:endParaRPr lang="en-US" sz="1600" dirty="0"/>
          </a:p>
          <a:p>
            <a:endParaRPr lang="en-US" sz="1600" dirty="0"/>
          </a:p>
          <a:p>
            <a:endParaRPr lang="en-US" sz="1600" dirty="0"/>
          </a:p>
        </p:txBody>
      </p:sp>
      <p:graphicFrame>
        <p:nvGraphicFramePr>
          <p:cNvPr id="5" name="Diagramme 4"/>
          <p:cNvGraphicFramePr/>
          <p:nvPr/>
        </p:nvGraphicFramePr>
        <p:xfrm>
          <a:off x="4271327" y="1470904"/>
          <a:ext cx="3911271" cy="3828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4" name="Connecteur droit avec flèche 13"/>
          <p:cNvCxnSpPr/>
          <p:nvPr/>
        </p:nvCxnSpPr>
        <p:spPr>
          <a:xfrm flipH="1" flipV="1">
            <a:off x="7625742" y="1669243"/>
            <a:ext cx="2440676" cy="448352"/>
          </a:xfrm>
          <a:prstGeom prst="straightConnector1">
            <a:avLst/>
          </a:prstGeom>
          <a:ln w="57150">
            <a:solidFill>
              <a:srgbClr val="FFE18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H="1">
            <a:off x="7615282" y="2117595"/>
            <a:ext cx="2505208" cy="616985"/>
          </a:xfrm>
          <a:prstGeom prst="straightConnector1">
            <a:avLst/>
          </a:prstGeom>
          <a:ln w="57150">
            <a:solidFill>
              <a:srgbClr val="FFA7A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flipV="1">
            <a:off x="7676271" y="3713497"/>
            <a:ext cx="2451135" cy="52319"/>
          </a:xfrm>
          <a:prstGeom prst="straightConnector1">
            <a:avLst/>
          </a:prstGeom>
          <a:ln w="57150">
            <a:solidFill>
              <a:srgbClr val="85A4D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3247619" y="3933884"/>
            <a:ext cx="1572739" cy="1188526"/>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 2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95985" y="4296612"/>
            <a:ext cx="614423" cy="612000"/>
          </a:xfrm>
          <a:prstGeom prst="rect">
            <a:avLst/>
          </a:prstGeom>
        </p:spPr>
      </p:pic>
      <p:pic>
        <p:nvPicPr>
          <p:cNvPr id="24" name="Image 23"/>
          <p:cNvPicPr>
            <a:picLocks noChangeAspect="1"/>
          </p:cNvPicPr>
          <p:nvPr/>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3259724" y="3744588"/>
            <a:ext cx="616250" cy="612000"/>
          </a:xfrm>
          <a:prstGeom prst="rect">
            <a:avLst/>
          </a:prstGeom>
        </p:spPr>
      </p:pic>
      <p:cxnSp>
        <p:nvCxnSpPr>
          <p:cNvPr id="32" name="Connecteur droit avec flèche 31"/>
          <p:cNvCxnSpPr/>
          <p:nvPr/>
        </p:nvCxnSpPr>
        <p:spPr>
          <a:xfrm flipV="1">
            <a:off x="3567849" y="3713497"/>
            <a:ext cx="1225478" cy="887266"/>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rot="414295">
            <a:off x="8258984" y="1471797"/>
            <a:ext cx="1849713"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Specifies</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decree</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ZoneTexte 44"/>
          <p:cNvSpPr txBox="1"/>
          <p:nvPr/>
        </p:nvSpPr>
        <p:spPr>
          <a:xfrm>
            <a:off x="8348832" y="3684066"/>
            <a:ext cx="651140"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Labels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ZoneTexte 45"/>
          <p:cNvSpPr txBox="1"/>
          <p:nvPr/>
        </p:nvSpPr>
        <p:spPr>
          <a:xfrm rot="20743560">
            <a:off x="8253897" y="2453198"/>
            <a:ext cx="1106986"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Approves</a:t>
            </a:r>
          </a:p>
        </p:txBody>
      </p:sp>
      <p:sp>
        <p:nvSpPr>
          <p:cNvPr id="74" name="ZoneTexte 73"/>
          <p:cNvSpPr txBox="1"/>
          <p:nvPr/>
        </p:nvSpPr>
        <p:spPr>
          <a:xfrm>
            <a:off x="1405511" y="3246537"/>
            <a:ext cx="2932835"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err="1">
                <a:ln>
                  <a:noFill/>
                </a:ln>
                <a:solidFill>
                  <a:prstClr val="black"/>
                </a:solidFill>
                <a:effectLst/>
                <a:uLnTx/>
                <a:uFillTx/>
                <a:latin typeface="Calibri" panose="020F0502020204030204"/>
                <a:ea typeface="+mn-ea"/>
                <a:cs typeface="+mn-cs"/>
              </a:rPr>
              <a:t>Citizens</a:t>
            </a:r>
            <a:r>
              <a:rPr kumimoji="0" lang="fr-FR" sz="1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1"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r-FR" sz="1400" b="1" i="1" u="none" strike="noStrike" kern="1200" cap="none" spc="0" normalizeH="0" baseline="0" noProof="0" dirty="0">
                <a:ln>
                  <a:noFill/>
                </a:ln>
                <a:solidFill>
                  <a:prstClr val="black"/>
                </a:solidFill>
                <a:effectLst/>
                <a:uLnTx/>
                <a:uFillTx/>
                <a:latin typeface="Calibri" panose="020F0502020204030204"/>
                <a:ea typeface="+mn-ea"/>
                <a:cs typeface="+mn-cs"/>
              </a:rPr>
              <a:t> or public bodies</a:t>
            </a:r>
          </a:p>
        </p:txBody>
      </p:sp>
      <p:sp>
        <p:nvSpPr>
          <p:cNvPr id="75" name="ZoneTexte 74"/>
          <p:cNvSpPr txBox="1"/>
          <p:nvPr/>
        </p:nvSpPr>
        <p:spPr>
          <a:xfrm>
            <a:off x="1859664" y="1524295"/>
            <a:ext cx="207729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err="1">
                <a:ln>
                  <a:noFill/>
                </a:ln>
                <a:solidFill>
                  <a:prstClr val="black"/>
                </a:solidFill>
                <a:effectLst/>
                <a:uLnTx/>
                <a:uFillTx/>
                <a:latin typeface="Calibri" panose="020F0502020204030204"/>
                <a:ea typeface="+mn-ea"/>
                <a:cs typeface="+mn-cs"/>
              </a:rPr>
              <a:t>Stakeholders</a:t>
            </a:r>
            <a:r>
              <a:rPr kumimoji="0" lang="fr-FR" sz="1400" b="1" i="1" u="none" strike="noStrike" kern="1200" cap="none" spc="0" normalizeH="0" baseline="0" noProof="0" dirty="0">
                <a:ln>
                  <a:noFill/>
                </a:ln>
                <a:solidFill>
                  <a:prstClr val="black"/>
                </a:solidFill>
                <a:effectLst/>
                <a:uLnTx/>
                <a:uFillTx/>
                <a:latin typeface="Calibri" panose="020F0502020204030204"/>
                <a:ea typeface="+mn-ea"/>
                <a:cs typeface="+mn-cs"/>
              </a:rPr>
              <a:t> and experts</a:t>
            </a:r>
          </a:p>
        </p:txBody>
      </p:sp>
      <p:pic>
        <p:nvPicPr>
          <p:cNvPr id="84" name="Image 83"/>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99837" y="1850789"/>
            <a:ext cx="540000" cy="540000"/>
          </a:xfrm>
          <a:prstGeom prst="rect">
            <a:avLst/>
          </a:prstGeom>
        </p:spPr>
      </p:pic>
      <p:cxnSp>
        <p:nvCxnSpPr>
          <p:cNvPr id="95" name="Connecteur droit avec flèche 94"/>
          <p:cNvCxnSpPr/>
          <p:nvPr/>
        </p:nvCxnSpPr>
        <p:spPr>
          <a:xfrm>
            <a:off x="3713142" y="2390789"/>
            <a:ext cx="1124651" cy="375608"/>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0" name="Image 99"/>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328931" y="2323593"/>
            <a:ext cx="540000" cy="540000"/>
          </a:xfrm>
          <a:prstGeom prst="rect">
            <a:avLst/>
          </a:prstGeom>
        </p:spPr>
      </p:pic>
      <p:pic>
        <p:nvPicPr>
          <p:cNvPr id="101" name="Image 100"/>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22639" y="2326967"/>
            <a:ext cx="540000" cy="540000"/>
          </a:xfrm>
          <a:prstGeom prst="rect">
            <a:avLst/>
          </a:prstGeom>
        </p:spPr>
      </p:pic>
      <p:pic>
        <p:nvPicPr>
          <p:cNvPr id="102" name="Image 101"/>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628314" y="1856432"/>
            <a:ext cx="540000" cy="540000"/>
          </a:xfrm>
          <a:prstGeom prst="rect">
            <a:avLst/>
          </a:prstGeom>
        </p:spPr>
      </p:pic>
      <p:pic>
        <p:nvPicPr>
          <p:cNvPr id="103" name="Image 102"/>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64548" y="1836742"/>
            <a:ext cx="540000" cy="540000"/>
          </a:xfrm>
          <a:prstGeom prst="rect">
            <a:avLst/>
          </a:prstGeom>
        </p:spPr>
      </p:pic>
      <p:sp>
        <p:nvSpPr>
          <p:cNvPr id="116" name="ZoneTexte 115"/>
          <p:cNvSpPr txBox="1"/>
          <p:nvPr/>
        </p:nvSpPr>
        <p:spPr>
          <a:xfrm rot="1125799">
            <a:off x="3848385" y="2259934"/>
            <a:ext cx="797654"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Develop</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ZoneTexte 122"/>
          <p:cNvSpPr txBox="1"/>
          <p:nvPr/>
        </p:nvSpPr>
        <p:spPr>
          <a:xfrm>
            <a:off x="7485380" y="1339251"/>
            <a:ext cx="4235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F7CD6"/>
                </a:solidFill>
                <a:effectLst/>
                <a:uLnTx/>
                <a:uFillTx/>
                <a:latin typeface="Calibri" panose="020F0502020204030204"/>
                <a:ea typeface="+mn-ea"/>
                <a:cs typeface="+mn-cs"/>
              </a:rPr>
              <a:t>①</a:t>
            </a:r>
          </a:p>
        </p:txBody>
      </p:sp>
      <p:sp>
        <p:nvSpPr>
          <p:cNvPr id="125" name="ZoneTexte 124"/>
          <p:cNvSpPr txBox="1"/>
          <p:nvPr/>
        </p:nvSpPr>
        <p:spPr>
          <a:xfrm>
            <a:off x="4555264" y="2321693"/>
            <a:ext cx="4235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F7CD6"/>
                </a:solidFill>
                <a:effectLst/>
                <a:uLnTx/>
                <a:uFillTx/>
                <a:latin typeface="Calibri" panose="020F0502020204030204"/>
                <a:ea typeface="+mn-ea"/>
                <a:cs typeface="+mn-cs"/>
              </a:rPr>
              <a:t>②</a:t>
            </a:r>
          </a:p>
        </p:txBody>
      </p:sp>
      <p:sp>
        <p:nvSpPr>
          <p:cNvPr id="126" name="ZoneTexte 125"/>
          <p:cNvSpPr txBox="1"/>
          <p:nvPr/>
        </p:nvSpPr>
        <p:spPr>
          <a:xfrm>
            <a:off x="7485380" y="2386203"/>
            <a:ext cx="4235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F7CD6"/>
                </a:solidFill>
                <a:effectLst/>
                <a:uLnTx/>
                <a:uFillTx/>
                <a:latin typeface="Calibri" panose="020F0502020204030204"/>
                <a:ea typeface="+mn-ea"/>
                <a:cs typeface="+mn-cs"/>
              </a:rPr>
              <a:t>③</a:t>
            </a:r>
          </a:p>
        </p:txBody>
      </p:sp>
      <p:sp>
        <p:nvSpPr>
          <p:cNvPr id="127" name="ZoneTexte 126"/>
          <p:cNvSpPr txBox="1"/>
          <p:nvPr/>
        </p:nvSpPr>
        <p:spPr>
          <a:xfrm>
            <a:off x="7325782" y="3284081"/>
            <a:ext cx="4235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F7CD6"/>
                </a:solidFill>
                <a:effectLst/>
                <a:uLnTx/>
                <a:uFillTx/>
                <a:latin typeface="Calibri" panose="020F0502020204030204"/>
                <a:ea typeface="+mn-ea"/>
                <a:cs typeface="+mn-cs"/>
              </a:rPr>
              <a:t>④</a:t>
            </a:r>
          </a:p>
        </p:txBody>
      </p:sp>
      <p:cxnSp>
        <p:nvCxnSpPr>
          <p:cNvPr id="49" name="Connecteur droit avec flèche 48"/>
          <p:cNvCxnSpPr/>
          <p:nvPr/>
        </p:nvCxnSpPr>
        <p:spPr>
          <a:xfrm flipH="1">
            <a:off x="7656177" y="4220117"/>
            <a:ext cx="2543726" cy="440570"/>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ZoneTexte 56"/>
          <p:cNvSpPr txBox="1"/>
          <p:nvPr/>
        </p:nvSpPr>
        <p:spPr>
          <a:xfrm rot="21023278">
            <a:off x="8346007" y="4380540"/>
            <a:ext cx="1000146"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Recognizes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ZoneTexte 85"/>
          <p:cNvSpPr txBox="1"/>
          <p:nvPr/>
        </p:nvSpPr>
        <p:spPr>
          <a:xfrm rot="19521080">
            <a:off x="3734821" y="3553335"/>
            <a:ext cx="97480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Finance</a:t>
            </a:r>
          </a:p>
        </p:txBody>
      </p:sp>
      <p:sp>
        <p:nvSpPr>
          <p:cNvPr id="62" name="Nuage 61"/>
          <p:cNvSpPr/>
          <p:nvPr/>
        </p:nvSpPr>
        <p:spPr>
          <a:xfrm>
            <a:off x="1814708" y="3974282"/>
            <a:ext cx="773244" cy="308611"/>
          </a:xfrm>
          <a:prstGeom prst="cloud">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tCO2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Nuage 87"/>
          <p:cNvSpPr/>
          <p:nvPr/>
        </p:nvSpPr>
        <p:spPr>
          <a:xfrm>
            <a:off x="975207" y="4221974"/>
            <a:ext cx="773244" cy="308611"/>
          </a:xfrm>
          <a:prstGeom prst="cloud">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tCO2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Nuage 89"/>
          <p:cNvSpPr/>
          <p:nvPr/>
        </p:nvSpPr>
        <p:spPr>
          <a:xfrm>
            <a:off x="1135284" y="3692781"/>
            <a:ext cx="773244" cy="308611"/>
          </a:xfrm>
          <a:prstGeom prst="cloud">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tCO2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Nuage 90"/>
          <p:cNvSpPr/>
          <p:nvPr/>
        </p:nvSpPr>
        <p:spPr>
          <a:xfrm>
            <a:off x="1405511" y="4808603"/>
            <a:ext cx="773244" cy="308611"/>
          </a:xfrm>
          <a:prstGeom prst="cloud">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tCO2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Nuage 91"/>
          <p:cNvSpPr/>
          <p:nvPr/>
        </p:nvSpPr>
        <p:spPr>
          <a:xfrm>
            <a:off x="1735301" y="4408529"/>
            <a:ext cx="773244" cy="308611"/>
          </a:xfrm>
          <a:prstGeom prst="cloud">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tCO2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Nuage 92"/>
          <p:cNvSpPr/>
          <p:nvPr/>
        </p:nvSpPr>
        <p:spPr>
          <a:xfrm>
            <a:off x="2092417" y="3590282"/>
            <a:ext cx="773244" cy="308611"/>
          </a:xfrm>
          <a:prstGeom prst="cloud">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tCO2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Accolade fermante 62"/>
          <p:cNvSpPr/>
          <p:nvPr/>
        </p:nvSpPr>
        <p:spPr>
          <a:xfrm rot="12687417">
            <a:off x="2674738" y="3446903"/>
            <a:ext cx="231777" cy="1827258"/>
          </a:xfrm>
          <a:prstGeom prst="rightBrace">
            <a:avLst>
              <a:gd name="adj1" fmla="val 216886"/>
              <a:gd name="adj2" fmla="val 50000"/>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Connecteur droit avec flèche 26"/>
          <p:cNvCxnSpPr/>
          <p:nvPr/>
        </p:nvCxnSpPr>
        <p:spPr>
          <a:xfrm flipV="1">
            <a:off x="3905429" y="3479575"/>
            <a:ext cx="914929" cy="626257"/>
          </a:xfrm>
          <a:prstGeom prst="straightConnector1">
            <a:avLst/>
          </a:prstGeom>
          <a:ln w="571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2" name="Image 41"/>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816348" y="5266707"/>
            <a:ext cx="648000" cy="648000"/>
          </a:xfrm>
          <a:prstGeom prst="rect">
            <a:avLst/>
          </a:prstGeom>
        </p:spPr>
      </p:pic>
      <p:cxnSp>
        <p:nvCxnSpPr>
          <p:cNvPr id="43" name="Connecteur droit avec flèche 42"/>
          <p:cNvCxnSpPr/>
          <p:nvPr/>
        </p:nvCxnSpPr>
        <p:spPr>
          <a:xfrm flipH="1" flipV="1">
            <a:off x="7250405" y="5186880"/>
            <a:ext cx="1477531" cy="380934"/>
          </a:xfrm>
          <a:prstGeom prst="straightConnector1">
            <a:avLst/>
          </a:prstGeom>
          <a:ln w="57150">
            <a:solidFill>
              <a:srgbClr val="DCC5ED"/>
            </a:solidFill>
            <a:tailEnd type="triangle"/>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9435907" y="5128172"/>
            <a:ext cx="1801746"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err="1">
                <a:ln>
                  <a:noFill/>
                </a:ln>
                <a:solidFill>
                  <a:prstClr val="black"/>
                </a:solidFill>
                <a:effectLst/>
                <a:uLnTx/>
                <a:uFillTx/>
                <a:latin typeface="Calibri" panose="020F0502020204030204"/>
                <a:ea typeface="+mn-ea"/>
                <a:cs typeface="+mn-cs"/>
              </a:rPr>
              <a:t>Independant</a:t>
            </a:r>
            <a:r>
              <a:rPr kumimoji="0" lang="fr-FR" sz="1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1" u="none" strike="noStrike" kern="1200" cap="none" spc="0" normalizeH="0" baseline="0" noProof="0" dirty="0" err="1">
                <a:ln>
                  <a:noFill/>
                </a:ln>
                <a:solidFill>
                  <a:prstClr val="black"/>
                </a:solidFill>
                <a:effectLst/>
                <a:uLnTx/>
                <a:uFillTx/>
                <a:latin typeface="Calibri" panose="020F0502020204030204"/>
                <a:ea typeface="+mn-ea"/>
                <a:cs typeface="+mn-cs"/>
              </a:rPr>
              <a:t>auditor</a:t>
            </a:r>
            <a:r>
              <a:rPr kumimoji="0" lang="fr-FR" sz="1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1" u="none" strike="noStrike" kern="1200" cap="none" spc="0" normalizeH="0" baseline="0" noProof="0" dirty="0" err="1">
                <a:ln>
                  <a:noFill/>
                </a:ln>
                <a:solidFill>
                  <a:prstClr val="black"/>
                </a:solidFill>
                <a:effectLst/>
                <a:uLnTx/>
                <a:uFillTx/>
                <a:latin typeface="Calibri" panose="020F0502020204030204"/>
                <a:ea typeface="+mn-ea"/>
                <a:cs typeface="+mn-cs"/>
              </a:rPr>
              <a:t>financed</a:t>
            </a:r>
            <a:r>
              <a:rPr kumimoji="0" lang="fr-FR" sz="1400" b="1" i="1" u="none" strike="noStrike" kern="1200" cap="none" spc="0" normalizeH="0" baseline="0" noProof="0" dirty="0">
                <a:ln>
                  <a:noFill/>
                </a:ln>
                <a:solidFill>
                  <a:prstClr val="black"/>
                </a:solidFill>
                <a:effectLst/>
                <a:uLnTx/>
                <a:uFillTx/>
                <a:latin typeface="Calibri" panose="020F0502020204030204"/>
                <a:ea typeface="+mn-ea"/>
                <a:cs typeface="+mn-cs"/>
              </a:rPr>
              <a:t> by the project </a:t>
            </a:r>
            <a:r>
              <a:rPr kumimoji="0" lang="fr-FR" sz="1400" b="1" i="1" u="none" strike="noStrike" kern="1200" cap="none" spc="0" normalizeH="0" baseline="0" noProof="0" dirty="0" err="1">
                <a:ln>
                  <a:noFill/>
                </a:ln>
                <a:solidFill>
                  <a:prstClr val="black"/>
                </a:solidFill>
                <a:effectLst/>
                <a:uLnTx/>
                <a:uFillTx/>
                <a:latin typeface="Calibri" panose="020F0502020204030204"/>
                <a:ea typeface="+mn-ea"/>
                <a:cs typeface="+mn-cs"/>
              </a:rPr>
              <a:t>holder</a:t>
            </a:r>
            <a:endParaRPr kumimoji="0" lang="fr-FR" sz="1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0" name="Image 49"/>
          <p:cNvPicPr>
            <a:picLocks noChangeAspect="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02195" y="4801543"/>
            <a:ext cx="684000" cy="684000"/>
          </a:xfrm>
          <a:prstGeom prst="rect">
            <a:avLst/>
          </a:prstGeom>
        </p:spPr>
      </p:pic>
      <p:sp>
        <p:nvSpPr>
          <p:cNvPr id="51" name="ZoneTexte 50"/>
          <p:cNvSpPr txBox="1"/>
          <p:nvPr/>
        </p:nvSpPr>
        <p:spPr>
          <a:xfrm>
            <a:off x="7325937" y="3816294"/>
            <a:ext cx="4235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F7CD6"/>
                </a:solidFill>
                <a:effectLst/>
                <a:uLnTx/>
                <a:uFillTx/>
                <a:latin typeface="Calibri" panose="020F0502020204030204"/>
                <a:ea typeface="+mn-ea"/>
                <a:cs typeface="+mn-cs"/>
              </a:rPr>
              <a:t>⑤</a:t>
            </a:r>
          </a:p>
        </p:txBody>
      </p:sp>
      <p:sp>
        <p:nvSpPr>
          <p:cNvPr id="52" name="ZoneTexte 51"/>
          <p:cNvSpPr txBox="1"/>
          <p:nvPr/>
        </p:nvSpPr>
        <p:spPr>
          <a:xfrm>
            <a:off x="7873791" y="4234336"/>
            <a:ext cx="3605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F7CD6"/>
                </a:solidFill>
                <a:effectLst/>
                <a:uLnTx/>
                <a:uFillTx/>
                <a:latin typeface="Calibri" panose="020F0502020204030204"/>
                <a:ea typeface="+mn-ea"/>
                <a:cs typeface="+mn-cs"/>
              </a:rPr>
              <a:t>⑦</a:t>
            </a:r>
          </a:p>
        </p:txBody>
      </p:sp>
      <p:sp>
        <p:nvSpPr>
          <p:cNvPr id="53" name="ZoneTexte 52"/>
          <p:cNvSpPr txBox="1"/>
          <p:nvPr/>
        </p:nvSpPr>
        <p:spPr>
          <a:xfrm rot="819563">
            <a:off x="7091692" y="5372946"/>
            <a:ext cx="1657883"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Verifies</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conformity</a:t>
            </a:r>
            <a:endPar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ZoneTexte 53"/>
          <p:cNvSpPr txBox="1"/>
          <p:nvPr/>
        </p:nvSpPr>
        <p:spPr>
          <a:xfrm>
            <a:off x="7079988" y="5233891"/>
            <a:ext cx="4235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AF7CD6"/>
                </a:solidFill>
                <a:effectLst/>
                <a:uLnTx/>
                <a:uFillTx/>
                <a:latin typeface="Calibri" panose="020F0502020204030204"/>
                <a:ea typeface="+mn-ea"/>
                <a:cs typeface="+mn-cs"/>
              </a:rPr>
              <a:t>⑥</a:t>
            </a:r>
            <a:endParaRPr kumimoji="0" lang="en-GB" sz="1400" b="1" i="0" u="none" strike="noStrike" kern="1200" cap="none" spc="0" normalizeH="0" baseline="0" noProof="0" dirty="0">
              <a:ln>
                <a:noFill/>
              </a:ln>
              <a:solidFill>
                <a:srgbClr val="AF7CD6"/>
              </a:solidFill>
              <a:effectLst/>
              <a:uLnTx/>
              <a:uFillTx/>
              <a:latin typeface="Calibri" panose="020F0502020204030204"/>
              <a:ea typeface="+mn-ea"/>
              <a:cs typeface="+mn-cs"/>
            </a:endParaRPr>
          </a:p>
        </p:txBody>
      </p:sp>
      <p:sp>
        <p:nvSpPr>
          <p:cNvPr id="3" name="Rectangle 2"/>
          <p:cNvSpPr/>
          <p:nvPr/>
        </p:nvSpPr>
        <p:spPr>
          <a:xfrm>
            <a:off x="3069108" y="459001"/>
            <a:ext cx="630332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II. Functioning of the label</a:t>
            </a:r>
          </a:p>
        </p:txBody>
      </p:sp>
      <p:sp>
        <p:nvSpPr>
          <p:cNvPr id="4" name="Rectangle 3"/>
          <p:cNvSpPr/>
          <p:nvPr/>
        </p:nvSpPr>
        <p:spPr>
          <a:xfrm>
            <a:off x="1119265" y="6147453"/>
            <a:ext cx="10734821" cy="646331"/>
          </a:xfrm>
          <a:prstGeom prst="rect">
            <a:avLst/>
          </a:prstGeom>
        </p:spPr>
        <p:txBody>
          <a:bodyPr wrap="square">
            <a:spAutoFit/>
          </a:bodyPr>
          <a:lstStyle/>
          <a:p>
            <a:pPr marL="629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scheme is open to all types of investors (public or private, national or foreign) but projects must be located in France (mainland or oversea)</a:t>
            </a:r>
          </a:p>
        </p:txBody>
      </p:sp>
      <p:pic>
        <p:nvPicPr>
          <p:cNvPr id="6" name="Imag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99903" y="1609381"/>
            <a:ext cx="1754760" cy="1271165"/>
          </a:xfrm>
          <a:prstGeom prst="rect">
            <a:avLst/>
          </a:prstGeom>
        </p:spPr>
      </p:pic>
      <p:pic>
        <p:nvPicPr>
          <p:cNvPr id="55" name="Image 54"/>
          <p:cNvPicPr>
            <a:picLocks noChangeAspect="1"/>
          </p:cNvPicPr>
          <p:nvPr/>
        </p:nvPicPr>
        <p:blipFill rotWithShape="1">
          <a:blip r:embed="rId16" cstate="print">
            <a:extLst>
              <a:ext uri="{28A0092B-C50C-407E-A947-70E740481C1C}">
                <a14:useLocalDpi xmlns:a14="http://schemas.microsoft.com/office/drawing/2010/main" val="0"/>
              </a:ext>
            </a:extLst>
          </a:blip>
          <a:srcRect b="48444"/>
          <a:stretch/>
        </p:blipFill>
        <p:spPr>
          <a:xfrm>
            <a:off x="10600767" y="4226136"/>
            <a:ext cx="1353896" cy="537940"/>
          </a:xfrm>
          <a:prstGeom prst="rect">
            <a:avLst/>
          </a:prstGeom>
        </p:spPr>
      </p:pic>
      <p:pic>
        <p:nvPicPr>
          <p:cNvPr id="15" name="Imag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68790" y="3407910"/>
            <a:ext cx="1937727" cy="807387"/>
          </a:xfrm>
          <a:prstGeom prst="rect">
            <a:avLst/>
          </a:prstGeom>
        </p:spPr>
      </p:pic>
      <p:cxnSp>
        <p:nvCxnSpPr>
          <p:cNvPr id="59" name="Connecteur droit avec flèche 58"/>
          <p:cNvCxnSpPr>
            <a:stCxn id="127" idx="3"/>
          </p:cNvCxnSpPr>
          <p:nvPr/>
        </p:nvCxnSpPr>
        <p:spPr>
          <a:xfrm>
            <a:off x="7749296" y="3437970"/>
            <a:ext cx="2450607" cy="93945"/>
          </a:xfrm>
          <a:prstGeom prst="straightConnector1">
            <a:avLst/>
          </a:prstGeom>
          <a:ln w="57150">
            <a:solidFill>
              <a:srgbClr val="85A4D1"/>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rot="20949410">
            <a:off x="8390162" y="4152691"/>
            <a:ext cx="815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Verifies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ZoneTexte 63"/>
          <p:cNvSpPr txBox="1"/>
          <p:nvPr/>
        </p:nvSpPr>
        <p:spPr>
          <a:xfrm rot="160364">
            <a:off x="7615282" y="3188824"/>
            <a:ext cx="2811924"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Notification and project </a:t>
            </a: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submission</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0" name="Connecteur droit avec flèche 69"/>
          <p:cNvCxnSpPr/>
          <p:nvPr/>
        </p:nvCxnSpPr>
        <p:spPr>
          <a:xfrm flipH="1">
            <a:off x="3101110" y="4993015"/>
            <a:ext cx="1836848" cy="345168"/>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a:xfrm flipH="1" flipV="1">
            <a:off x="4025935" y="4789646"/>
            <a:ext cx="908888" cy="188756"/>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flipH="1" flipV="1">
            <a:off x="4347610" y="4513795"/>
            <a:ext cx="585283" cy="479220"/>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ZoneTexte 80"/>
          <p:cNvSpPr txBox="1"/>
          <p:nvPr/>
        </p:nvSpPr>
        <p:spPr>
          <a:xfrm rot="20949410">
            <a:off x="3862388" y="5103395"/>
            <a:ext cx="815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Calibri" panose="020F0502020204030204"/>
                <a:ea typeface="+mn-ea"/>
                <a:cs typeface="+mn-cs"/>
              </a:rPr>
              <a:t>Receive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p:cNvSpPr/>
          <p:nvPr/>
        </p:nvSpPr>
        <p:spPr>
          <a:xfrm>
            <a:off x="7920633" y="4602844"/>
            <a:ext cx="42351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F7CD6"/>
                </a:solidFill>
                <a:effectLst/>
                <a:uLnTx/>
                <a:uFillTx/>
                <a:latin typeface="Calibri" panose="020F0502020204030204"/>
                <a:ea typeface="+mn-ea"/>
                <a:cs typeface="+mn-cs"/>
              </a:rPr>
              <a:t>⑧</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p:cNvSpPr/>
          <p:nvPr/>
        </p:nvSpPr>
        <p:spPr>
          <a:xfrm>
            <a:off x="4679796" y="4988364"/>
            <a:ext cx="42351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F7CD6"/>
                </a:solidFill>
                <a:effectLst/>
                <a:uLnTx/>
                <a:uFillTx/>
                <a:latin typeface="Calibri" panose="020F0502020204030204"/>
                <a:ea typeface="+mn-ea"/>
                <a:cs typeface="+mn-cs"/>
              </a:rPr>
              <a:t>⑨</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2402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1291243" y="1156224"/>
            <a:ext cx="9144000" cy="607181"/>
          </a:xfrm>
        </p:spPr>
        <p:txBody>
          <a:bodyPr/>
          <a:lstStyle/>
          <a:p>
            <a:r>
              <a:rPr lang="fr-FR" i="1" dirty="0"/>
              <a:t>How to </a:t>
            </a:r>
            <a:r>
              <a:rPr lang="fr-FR" i="1" dirty="0" err="1"/>
              <a:t>approve</a:t>
            </a:r>
            <a:r>
              <a:rPr lang="fr-FR" i="1" dirty="0"/>
              <a:t> a new </a:t>
            </a:r>
            <a:r>
              <a:rPr lang="fr-FR" i="1" dirty="0" err="1"/>
              <a:t>method</a:t>
            </a:r>
            <a:r>
              <a:rPr lang="fr-FR" i="1" dirty="0"/>
              <a:t> ? </a:t>
            </a:r>
          </a:p>
        </p:txBody>
      </p:sp>
      <p:graphicFrame>
        <p:nvGraphicFramePr>
          <p:cNvPr id="13" name="Diagramme 12">
            <a:extLst>
              <a:ext uri="{FF2B5EF4-FFF2-40B4-BE49-F238E27FC236}">
                <a16:creationId xmlns:a16="http://schemas.microsoft.com/office/drawing/2014/main" id="{D39C132C-3ED1-1DA7-1C58-4E8FCEF930FD}"/>
              </a:ext>
            </a:extLst>
          </p:cNvPr>
          <p:cNvGraphicFramePr/>
          <p:nvPr/>
        </p:nvGraphicFramePr>
        <p:xfrm>
          <a:off x="699419" y="981611"/>
          <a:ext cx="11870612" cy="3676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3156718" y="386783"/>
            <a:ext cx="445121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III. Methodologies</a:t>
            </a:r>
          </a:p>
        </p:txBody>
      </p:sp>
      <p:sp>
        <p:nvSpPr>
          <p:cNvPr id="4" name="ZoneTexte 3"/>
          <p:cNvSpPr txBox="1"/>
          <p:nvPr/>
        </p:nvSpPr>
        <p:spPr>
          <a:xfrm>
            <a:off x="699419" y="4478428"/>
            <a:ext cx="59182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0AD47"/>
                </a:solidFill>
                <a:effectLst/>
                <a:uLnTx/>
                <a:uFillTx/>
                <a:latin typeface="Calibri" panose="020F0502020204030204"/>
                <a:ea typeface="+mn-ea"/>
                <a:cs typeface="+mn-cs"/>
              </a:rPr>
              <a:t>①</a:t>
            </a:r>
            <a:r>
              <a:rPr kumimoji="0" lang="fr-FR" sz="1800" b="0" i="0" u="none" strike="noStrike" kern="1200" cap="none" spc="0" normalizeH="0" baseline="0" noProof="0" dirty="0">
                <a:ln>
                  <a:noFill/>
                </a:ln>
                <a:solidFill>
                  <a:srgbClr val="70AD47"/>
                </a:solidFill>
                <a:effectLst/>
                <a:uLnTx/>
                <a:uFillTx/>
                <a:latin typeface="Calibri" panose="020F0502020204030204"/>
                <a:ea typeface="+mn-ea"/>
                <a:cs typeface="+mn-cs"/>
              </a:rPr>
              <a:t>		</a:t>
            </a:r>
          </a:p>
        </p:txBody>
      </p:sp>
      <p:sp>
        <p:nvSpPr>
          <p:cNvPr id="5" name="ZoneTexte 4"/>
          <p:cNvSpPr txBox="1"/>
          <p:nvPr/>
        </p:nvSpPr>
        <p:spPr>
          <a:xfrm>
            <a:off x="2116183" y="4478428"/>
            <a:ext cx="5355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0AD47"/>
                </a:solidFill>
                <a:effectLst/>
                <a:uLnTx/>
                <a:uFillTx/>
                <a:latin typeface="Calibri" panose="020F0502020204030204"/>
                <a:ea typeface="+mn-ea"/>
                <a:cs typeface="+mn-cs"/>
              </a:rPr>
              <a:t>②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3435531" y="4478428"/>
            <a:ext cx="6008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0AD47"/>
                </a:solidFill>
                <a:effectLst/>
                <a:uLnTx/>
                <a:uFillTx/>
                <a:latin typeface="Calibri" panose="020F0502020204030204"/>
                <a:ea typeface="+mn-ea"/>
                <a:cs typeface="+mn-cs"/>
              </a:rPr>
              <a:t>③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p:cNvSpPr txBox="1"/>
          <p:nvPr/>
        </p:nvSpPr>
        <p:spPr>
          <a:xfrm>
            <a:off x="4741817" y="4478428"/>
            <a:ext cx="61395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0AD47"/>
                </a:solidFill>
                <a:effectLst/>
                <a:uLnTx/>
                <a:uFillTx/>
                <a:latin typeface="Calibri" panose="020F0502020204030204"/>
                <a:ea typeface="+mn-ea"/>
                <a:cs typeface="+mn-cs"/>
              </a:rPr>
              <a:t>④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p:cNvSpPr txBox="1"/>
          <p:nvPr/>
        </p:nvSpPr>
        <p:spPr>
          <a:xfrm>
            <a:off x="6061165" y="4478427"/>
            <a:ext cx="6923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srgbClr val="70AD47"/>
                </a:solidFill>
                <a:effectLst/>
                <a:uLnTx/>
                <a:uFillTx/>
                <a:latin typeface="Calibri" panose="020F0502020204030204"/>
                <a:ea typeface="+mn-ea"/>
                <a:cs typeface="+mn-cs"/>
              </a:rPr>
              <a:t>⑤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p:cNvSpPr txBox="1"/>
          <p:nvPr/>
        </p:nvSpPr>
        <p:spPr>
          <a:xfrm>
            <a:off x="7445828" y="4478428"/>
            <a:ext cx="6400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0AD47"/>
                </a:solidFill>
                <a:effectLst/>
                <a:uLnTx/>
                <a:uFillTx/>
                <a:latin typeface="Calibri" panose="020F0502020204030204"/>
                <a:ea typeface="+mn-ea"/>
                <a:cs typeface="+mn-cs"/>
              </a:rPr>
              <a:t>⑥</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ZoneTexte 14"/>
          <p:cNvSpPr txBox="1"/>
          <p:nvPr/>
        </p:nvSpPr>
        <p:spPr>
          <a:xfrm>
            <a:off x="8765177" y="4478427"/>
            <a:ext cx="861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0AD47"/>
                </a:solidFill>
                <a:effectLst/>
                <a:uLnTx/>
                <a:uFillTx/>
                <a:latin typeface="Calibri" panose="020F0502020204030204"/>
                <a:ea typeface="+mn-ea"/>
                <a:cs typeface="+mn-cs"/>
              </a:rPr>
              <a:t>⑦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p:cNvSpPr txBox="1"/>
          <p:nvPr/>
        </p:nvSpPr>
        <p:spPr>
          <a:xfrm>
            <a:off x="9979071" y="4478427"/>
            <a:ext cx="6531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0AD47"/>
                </a:solidFill>
                <a:effectLst/>
                <a:uLnTx/>
                <a:uFillTx/>
                <a:latin typeface="Calibri" panose="020F0502020204030204"/>
                <a:ea typeface="+mn-ea"/>
                <a:cs typeface="+mn-cs"/>
              </a:rPr>
              <a:t>⑧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p:cNvSpPr txBox="1"/>
          <p:nvPr/>
        </p:nvSpPr>
        <p:spPr>
          <a:xfrm>
            <a:off x="11416937" y="4478427"/>
            <a:ext cx="77506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0AD47"/>
                </a:solidFill>
                <a:effectLst/>
                <a:uLnTx/>
                <a:uFillTx/>
                <a:latin typeface="Calibri" panose="020F0502020204030204"/>
                <a:ea typeface="+mn-ea"/>
                <a:cs typeface="+mn-cs"/>
              </a:rPr>
              <a:t>⑨</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000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6718" y="386783"/>
            <a:ext cx="445121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III. Methodologies</a:t>
            </a:r>
          </a:p>
        </p:txBody>
      </p:sp>
      <p:grpSp>
        <p:nvGrpSpPr>
          <p:cNvPr id="2" name="Groupe 1"/>
          <p:cNvGrpSpPr/>
          <p:nvPr/>
        </p:nvGrpSpPr>
        <p:grpSpPr>
          <a:xfrm>
            <a:off x="1213118" y="1763405"/>
            <a:ext cx="10879594" cy="4165241"/>
            <a:chOff x="1038551" y="1316231"/>
            <a:chExt cx="10879594" cy="4165241"/>
          </a:xfrm>
        </p:grpSpPr>
        <p:sp>
          <p:nvSpPr>
            <p:cNvPr id="57" name="Rectangle à coins arrondis 56"/>
            <p:cNvSpPr/>
            <p:nvPr/>
          </p:nvSpPr>
          <p:spPr>
            <a:xfrm>
              <a:off x="1038551" y="1316231"/>
              <a:ext cx="10879594" cy="416524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e 30"/>
            <p:cNvGrpSpPr/>
            <p:nvPr/>
          </p:nvGrpSpPr>
          <p:grpSpPr>
            <a:xfrm>
              <a:off x="1121202" y="2190626"/>
              <a:ext cx="5755407" cy="2337093"/>
              <a:chOff x="3669361" y="4662082"/>
              <a:chExt cx="6156283" cy="2337093"/>
            </a:xfrm>
          </p:grpSpPr>
          <p:sp>
            <p:nvSpPr>
              <p:cNvPr id="27" name="Rectangle à coins arrondis 26"/>
              <p:cNvSpPr/>
              <p:nvPr/>
            </p:nvSpPr>
            <p:spPr>
              <a:xfrm>
                <a:off x="3669361" y="4662082"/>
                <a:ext cx="6156283" cy="23370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p:cNvPicPr>
                <a:picLocks noChangeAspect="1"/>
              </p:cNvPicPr>
              <p:nvPr/>
            </p:nvPicPr>
            <p:blipFill rotWithShape="1">
              <a:blip r:embed="rId3" cstate="print">
                <a:extLst>
                  <a:ext uri="{28A0092B-C50C-407E-A947-70E740481C1C}">
                    <a14:useLocalDpi xmlns:a14="http://schemas.microsoft.com/office/drawing/2010/main" val="0"/>
                  </a:ext>
                </a:extLst>
              </a:blip>
              <a:srcRect l="61326" t="12920" r="5909" b="10365"/>
              <a:stretch/>
            </p:blipFill>
            <p:spPr>
              <a:xfrm>
                <a:off x="8890050" y="6144526"/>
                <a:ext cx="694797" cy="799830"/>
              </a:xfrm>
              <a:prstGeom prst="rect">
                <a:avLst/>
              </a:prstGeom>
              <a:solidFill>
                <a:schemeClr val="accent1">
                  <a:lumMod val="20000"/>
                  <a:lumOff val="80000"/>
                </a:schemeClr>
              </a:solidFill>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964" y="5534688"/>
                <a:ext cx="1757535" cy="512438"/>
              </a:xfrm>
              <a:prstGeom prst="rect">
                <a:avLst/>
              </a:prstGeom>
              <a:solidFill>
                <a:schemeClr val="accent1">
                  <a:lumMod val="20000"/>
                  <a:lumOff val="80000"/>
                </a:schemeClr>
              </a:solidFill>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7729" y="5507898"/>
                <a:ext cx="1144350" cy="491870"/>
              </a:xfrm>
              <a:prstGeom prst="rect">
                <a:avLst/>
              </a:prstGeom>
              <a:solidFill>
                <a:schemeClr val="accent1">
                  <a:lumMod val="20000"/>
                  <a:lumOff val="80000"/>
                </a:schemeClr>
              </a:solidFill>
            </p:spPr>
          </p:pic>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2561" y="5736446"/>
                <a:ext cx="1666576" cy="455704"/>
              </a:xfrm>
              <a:prstGeom prst="rect">
                <a:avLst/>
              </a:prstGeom>
              <a:solidFill>
                <a:schemeClr val="accent1">
                  <a:lumMod val="20000"/>
                  <a:lumOff val="80000"/>
                </a:schemeClr>
              </a:solidFill>
            </p:spPr>
          </p:pic>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9332" y="5284197"/>
                <a:ext cx="1815714" cy="374147"/>
              </a:xfrm>
              <a:prstGeom prst="rect">
                <a:avLst/>
              </a:prstGeom>
              <a:solidFill>
                <a:schemeClr val="accent1">
                  <a:lumMod val="20000"/>
                  <a:lumOff val="80000"/>
                </a:schemeClr>
              </a:solidFill>
            </p:spPr>
          </p:pic>
          <p:pic>
            <p:nvPicPr>
              <p:cNvPr id="21" name="Imag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4884" y="4800177"/>
                <a:ext cx="1404101" cy="368657"/>
              </a:xfrm>
              <a:prstGeom prst="rect">
                <a:avLst/>
              </a:prstGeom>
              <a:solidFill>
                <a:schemeClr val="accent1">
                  <a:lumMod val="20000"/>
                  <a:lumOff val="80000"/>
                </a:schemeClr>
              </a:solidFill>
            </p:spPr>
          </p:pic>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49615" y="4711799"/>
                <a:ext cx="705223" cy="710732"/>
              </a:xfrm>
              <a:prstGeom prst="rect">
                <a:avLst/>
              </a:prstGeom>
              <a:solidFill>
                <a:schemeClr val="accent1">
                  <a:lumMod val="20000"/>
                  <a:lumOff val="80000"/>
                </a:schemeClr>
              </a:solidFill>
            </p:spPr>
          </p:pic>
          <p:pic>
            <p:nvPicPr>
              <p:cNvPr id="23" name="Imag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58275" y="5467781"/>
                <a:ext cx="696563" cy="663568"/>
              </a:xfrm>
              <a:prstGeom prst="rect">
                <a:avLst/>
              </a:prstGeom>
              <a:solidFill>
                <a:schemeClr val="accent1">
                  <a:lumMod val="20000"/>
                  <a:lumOff val="80000"/>
                </a:schemeClr>
              </a:solidFill>
            </p:spPr>
          </p:pic>
          <p:pic>
            <p:nvPicPr>
              <p:cNvPr id="24" name="Image 23"/>
              <p:cNvPicPr>
                <a:picLocks noChangeAspect="1"/>
              </p:cNvPicPr>
              <p:nvPr/>
            </p:nvPicPr>
            <p:blipFill rotWithShape="1">
              <a:blip r:embed="rId11" cstate="print">
                <a:extLst>
                  <a:ext uri="{28A0092B-C50C-407E-A947-70E740481C1C}">
                    <a14:useLocalDpi xmlns:a14="http://schemas.microsoft.com/office/drawing/2010/main" val="0"/>
                  </a:ext>
                </a:extLst>
              </a:blip>
              <a:srcRect t="19043" b="12364"/>
              <a:stretch/>
            </p:blipFill>
            <p:spPr>
              <a:xfrm>
                <a:off x="7369889" y="6315836"/>
                <a:ext cx="1355609" cy="558789"/>
              </a:xfrm>
              <a:prstGeom prst="rect">
                <a:avLst/>
              </a:prstGeom>
              <a:solidFill>
                <a:schemeClr val="accent1">
                  <a:lumMod val="20000"/>
                  <a:lumOff val="80000"/>
                </a:schemeClr>
              </a:solidFill>
            </p:spPr>
          </p:pic>
          <p:pic>
            <p:nvPicPr>
              <p:cNvPr id="25" name="Imag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28521" y="6146194"/>
                <a:ext cx="2010213" cy="755505"/>
              </a:xfrm>
              <a:prstGeom prst="rect">
                <a:avLst/>
              </a:prstGeom>
              <a:solidFill>
                <a:schemeClr val="accent1">
                  <a:lumMod val="20000"/>
                  <a:lumOff val="80000"/>
                </a:schemeClr>
              </a:solidFill>
            </p:spPr>
          </p:pic>
          <p:pic>
            <p:nvPicPr>
              <p:cNvPr id="26" name="Imag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61799" y="6093265"/>
                <a:ext cx="1230970" cy="781360"/>
              </a:xfrm>
              <a:prstGeom prst="rect">
                <a:avLst/>
              </a:prstGeom>
              <a:solidFill>
                <a:schemeClr val="accent1">
                  <a:lumMod val="20000"/>
                  <a:lumOff val="80000"/>
                </a:schemeClr>
              </a:solidFill>
            </p:spPr>
          </p:pic>
          <p:sp>
            <p:nvSpPr>
              <p:cNvPr id="28" name="ZoneTexte 27"/>
              <p:cNvSpPr txBox="1"/>
              <p:nvPr/>
            </p:nvSpPr>
            <p:spPr>
              <a:xfrm>
                <a:off x="3900095" y="4776200"/>
                <a:ext cx="2656852" cy="646331"/>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State-</a:t>
                </a:r>
                <a:r>
                  <a:rPr kumimoji="0" lang="fr-FR" sz="1800" b="1" i="0" u="sng" strike="noStrike" kern="1200" cap="none" spc="0" normalizeH="0" baseline="0" noProof="0" dirty="0" err="1">
                    <a:ln>
                      <a:noFill/>
                    </a:ln>
                    <a:solidFill>
                      <a:prstClr val="black"/>
                    </a:solidFill>
                    <a:effectLst/>
                    <a:uLnTx/>
                    <a:uFillTx/>
                    <a:latin typeface="Calibri" panose="020F0502020204030204"/>
                    <a:ea typeface="+mn-ea"/>
                    <a:cs typeface="+mn-cs"/>
                  </a:rPr>
                  <a:t>owned</a:t>
                </a: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 public institutions </a:t>
                </a:r>
              </a:p>
            </p:txBody>
          </p:sp>
        </p:grpSp>
        <p:grpSp>
          <p:nvGrpSpPr>
            <p:cNvPr id="51" name="Groupe 50"/>
            <p:cNvGrpSpPr/>
            <p:nvPr/>
          </p:nvGrpSpPr>
          <p:grpSpPr>
            <a:xfrm>
              <a:off x="6995487" y="2157305"/>
              <a:ext cx="2837767" cy="2341607"/>
              <a:chOff x="8314622" y="4333549"/>
              <a:chExt cx="2881522" cy="2268729"/>
            </a:xfrm>
          </p:grpSpPr>
          <p:sp>
            <p:nvSpPr>
              <p:cNvPr id="33" name="Rectangle à coins arrondis 32"/>
              <p:cNvSpPr/>
              <p:nvPr/>
            </p:nvSpPr>
            <p:spPr>
              <a:xfrm>
                <a:off x="8314622" y="4333549"/>
                <a:ext cx="2881522" cy="2268729"/>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Imag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28488" y="5904484"/>
                <a:ext cx="1494931" cy="394118"/>
              </a:xfrm>
              <a:prstGeom prst="rect">
                <a:avLst/>
              </a:prstGeom>
            </p:spPr>
          </p:pic>
          <p:pic>
            <p:nvPicPr>
              <p:cNvPr id="36" name="Image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79183" y="5167928"/>
                <a:ext cx="988113" cy="662085"/>
              </a:xfrm>
              <a:prstGeom prst="rect">
                <a:avLst/>
              </a:prstGeom>
            </p:spPr>
          </p:pic>
          <p:pic>
            <p:nvPicPr>
              <p:cNvPr id="39" name="Imag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38537" y="4485297"/>
                <a:ext cx="807503" cy="724306"/>
              </a:xfrm>
              <a:prstGeom prst="rect">
                <a:avLst/>
              </a:prstGeom>
            </p:spPr>
          </p:pic>
          <p:pic>
            <p:nvPicPr>
              <p:cNvPr id="47" name="Image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38537" y="5735043"/>
                <a:ext cx="955632" cy="797270"/>
              </a:xfrm>
              <a:prstGeom prst="rect">
                <a:avLst/>
              </a:prstGeom>
            </p:spPr>
          </p:pic>
          <p:pic>
            <p:nvPicPr>
              <p:cNvPr id="49" name="Image 48"/>
              <p:cNvPicPr>
                <a:picLocks noChangeAspect="1"/>
              </p:cNvPicPr>
              <p:nvPr/>
            </p:nvPicPr>
            <p:blipFill rotWithShape="1">
              <a:blip r:embed="rId18">
                <a:extLst>
                  <a:ext uri="{28A0092B-C50C-407E-A947-70E740481C1C}">
                    <a14:useLocalDpi xmlns:a14="http://schemas.microsoft.com/office/drawing/2010/main" val="0"/>
                  </a:ext>
                </a:extLst>
              </a:blip>
              <a:srcRect t="31234" b="30361"/>
              <a:stretch/>
            </p:blipFill>
            <p:spPr>
              <a:xfrm>
                <a:off x="8347344" y="5259602"/>
                <a:ext cx="1798618" cy="553708"/>
              </a:xfrm>
              <a:prstGeom prst="rect">
                <a:avLst/>
              </a:prstGeom>
            </p:spPr>
          </p:pic>
          <p:sp>
            <p:nvSpPr>
              <p:cNvPr id="50" name="ZoneTexte 49"/>
              <p:cNvSpPr txBox="1"/>
              <p:nvPr/>
            </p:nvSpPr>
            <p:spPr>
              <a:xfrm>
                <a:off x="8435550" y="4530563"/>
                <a:ext cx="16075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Experts of the civil society</a:t>
                </a:r>
              </a:p>
            </p:txBody>
          </p:sp>
        </p:grpSp>
        <p:grpSp>
          <p:nvGrpSpPr>
            <p:cNvPr id="56" name="Groupe 55"/>
            <p:cNvGrpSpPr/>
            <p:nvPr/>
          </p:nvGrpSpPr>
          <p:grpSpPr>
            <a:xfrm>
              <a:off x="9943368" y="2160198"/>
              <a:ext cx="1777237" cy="2318505"/>
              <a:chOff x="10347717" y="3659753"/>
              <a:chExt cx="1777237" cy="2318505"/>
            </a:xfrm>
          </p:grpSpPr>
          <p:sp>
            <p:nvSpPr>
              <p:cNvPr id="54" name="Rectangle à coins arrondis 53"/>
              <p:cNvSpPr/>
              <p:nvPr/>
            </p:nvSpPr>
            <p:spPr>
              <a:xfrm>
                <a:off x="10347717" y="3659753"/>
                <a:ext cx="1707033" cy="2318505"/>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Image 5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625755" y="5269965"/>
                <a:ext cx="1150955" cy="657256"/>
              </a:xfrm>
              <a:prstGeom prst="rect">
                <a:avLst/>
              </a:prstGeom>
            </p:spPr>
          </p:pic>
          <p:pic>
            <p:nvPicPr>
              <p:cNvPr id="53" name="Imag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739094" y="4407549"/>
                <a:ext cx="814684" cy="814684"/>
              </a:xfrm>
              <a:prstGeom prst="rect">
                <a:avLst/>
              </a:prstGeom>
            </p:spPr>
          </p:pic>
          <p:sp>
            <p:nvSpPr>
              <p:cNvPr id="55" name="ZoneTexte 54"/>
              <p:cNvSpPr txBox="1"/>
              <p:nvPr/>
            </p:nvSpPr>
            <p:spPr>
              <a:xfrm>
                <a:off x="10526602" y="3772454"/>
                <a:ext cx="15983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err="1">
                    <a:ln>
                      <a:noFill/>
                    </a:ln>
                    <a:solidFill>
                      <a:prstClr val="black"/>
                    </a:solidFill>
                    <a:effectLst/>
                    <a:uLnTx/>
                    <a:uFillTx/>
                    <a:latin typeface="Calibri" panose="020F0502020204030204"/>
                    <a:ea typeface="+mn-ea"/>
                    <a:cs typeface="+mn-cs"/>
                  </a:rPr>
                  <a:t>Qualified</a:t>
                </a: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sng" strike="noStrike" kern="1200" cap="none" spc="0" normalizeH="0" baseline="0" noProof="0" dirty="0" err="1">
                    <a:ln>
                      <a:noFill/>
                    </a:ln>
                    <a:solidFill>
                      <a:prstClr val="black"/>
                    </a:solidFill>
                    <a:effectLst/>
                    <a:uLnTx/>
                    <a:uFillTx/>
                    <a:latin typeface="Calibri" panose="020F0502020204030204"/>
                    <a:ea typeface="+mn-ea"/>
                    <a:cs typeface="+mn-cs"/>
                  </a:rPr>
                  <a:t>personality</a:t>
                </a:r>
                <a:endPar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8" name="ZoneTexte 57"/>
            <p:cNvSpPr txBox="1"/>
            <p:nvPr/>
          </p:nvSpPr>
          <p:spPr>
            <a:xfrm>
              <a:off x="1450699" y="1613589"/>
              <a:ext cx="57554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Scientific and </a:t>
              </a:r>
              <a:r>
                <a:rPr kumimoji="0" lang="fr-FR" sz="1800" b="1" i="0" u="sng" strike="noStrike" kern="1200" cap="none" spc="0" normalizeH="0" baseline="0" noProof="0" dirty="0" err="1">
                  <a:ln>
                    <a:noFill/>
                  </a:ln>
                  <a:solidFill>
                    <a:prstClr val="black"/>
                  </a:solidFill>
                  <a:effectLst/>
                  <a:uLnTx/>
                  <a:uFillTx/>
                  <a:latin typeface="Calibri" panose="020F0502020204030204"/>
                  <a:ea typeface="+mn-ea"/>
                  <a:cs typeface="+mn-cs"/>
                </a:rPr>
                <a:t>Technical</a:t>
              </a: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 Group </a:t>
              </a:r>
            </a:p>
          </p:txBody>
        </p:sp>
      </p:grpSp>
      <p:sp>
        <p:nvSpPr>
          <p:cNvPr id="32" name="Sous-titre 1"/>
          <p:cNvSpPr>
            <a:spLocks noGrp="1"/>
          </p:cNvSpPr>
          <p:nvPr>
            <p:ph type="subTitle" idx="1"/>
          </p:nvPr>
        </p:nvSpPr>
        <p:spPr>
          <a:xfrm>
            <a:off x="2317901" y="1139919"/>
            <a:ext cx="7873503" cy="607181"/>
          </a:xfrm>
        </p:spPr>
        <p:txBody>
          <a:bodyPr/>
          <a:lstStyle/>
          <a:p>
            <a:r>
              <a:rPr lang="en-US" i="1" dirty="0"/>
              <a:t>Composition of the scientific and technical group</a:t>
            </a:r>
            <a:endParaRPr lang="fr-FR" i="1" dirty="0"/>
          </a:p>
        </p:txBody>
      </p:sp>
    </p:spTree>
    <p:extLst>
      <p:ext uri="{BB962C8B-B14F-4D97-AF65-F5344CB8AC3E}">
        <p14:creationId xmlns:p14="http://schemas.microsoft.com/office/powerpoint/2010/main" val="17550281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1152391" y="1603124"/>
            <a:ext cx="9973732" cy="3941465"/>
          </a:xfrm>
        </p:spPr>
        <p:txBody>
          <a:bodyPr>
            <a:normAutofit/>
          </a:bodyPr>
          <a:lstStyle/>
          <a:p>
            <a:pPr marL="343800" algn="l">
              <a:lnSpc>
                <a:spcPct val="100000"/>
              </a:lnSpc>
            </a:pPr>
            <a:r>
              <a:rPr lang="fr-FR" sz="2200" spc="-1" dirty="0" err="1">
                <a:uFill>
                  <a:solidFill>
                    <a:srgbClr val="FFFFFF"/>
                  </a:solidFill>
                </a:uFill>
                <a:ea typeface="DejaVu Sans"/>
              </a:rPr>
              <a:t>Each</a:t>
            </a:r>
            <a:r>
              <a:rPr lang="fr-FR" sz="2200" spc="-1" dirty="0">
                <a:uFill>
                  <a:solidFill>
                    <a:srgbClr val="FFFFFF"/>
                  </a:solidFill>
                </a:uFill>
                <a:ea typeface="DejaVu Sans"/>
              </a:rPr>
              <a:t> </a:t>
            </a:r>
            <a:r>
              <a:rPr lang="fr-FR" sz="2200" spc="-1" dirty="0" err="1">
                <a:uFill>
                  <a:solidFill>
                    <a:srgbClr val="FFFFFF"/>
                  </a:solidFill>
                </a:uFill>
                <a:ea typeface="DejaVu Sans"/>
              </a:rPr>
              <a:t>methodology</a:t>
            </a:r>
            <a:endParaRPr lang="fr-FR" sz="2200" spc="-1" dirty="0">
              <a:uFill>
                <a:solidFill>
                  <a:srgbClr val="FFFFFF"/>
                </a:solidFill>
              </a:uFill>
              <a:ea typeface="DejaVu Sans"/>
            </a:endParaRPr>
          </a:p>
          <a:p>
            <a:pPr marL="1371600" lvl="2" indent="-456120" algn="l">
              <a:lnSpc>
                <a:spcPct val="100000"/>
              </a:lnSpc>
              <a:buClr>
                <a:schemeClr val="tx1">
                  <a:lumMod val="65000"/>
                  <a:lumOff val="35000"/>
                </a:schemeClr>
              </a:buClr>
              <a:buFont typeface="Arial"/>
              <a:buAutoNum type="arabicParenR"/>
            </a:pPr>
            <a:r>
              <a:rPr lang="fr-FR" sz="2200" spc="-1" dirty="0">
                <a:solidFill>
                  <a:srgbClr val="000000"/>
                </a:solidFill>
                <a:uFill>
                  <a:solidFill>
                    <a:srgbClr val="FFFFFF"/>
                  </a:solidFill>
                </a:uFill>
                <a:ea typeface="DejaVu Sans"/>
              </a:rPr>
              <a:t> </a:t>
            </a:r>
            <a:r>
              <a:rPr lang="fr-FR" sz="2200" spc="-1" dirty="0" err="1">
                <a:solidFill>
                  <a:srgbClr val="000000"/>
                </a:solidFill>
                <a:uFill>
                  <a:solidFill>
                    <a:srgbClr val="FFFFFF"/>
                  </a:solidFill>
                </a:uFill>
                <a:ea typeface="DejaVu Sans"/>
              </a:rPr>
              <a:t>Specifies</a:t>
            </a:r>
            <a:r>
              <a:rPr lang="fr-FR" sz="2200" spc="-1" dirty="0">
                <a:solidFill>
                  <a:srgbClr val="000000"/>
                </a:solidFill>
                <a:uFill>
                  <a:solidFill>
                    <a:srgbClr val="FFFFFF"/>
                  </a:solidFill>
                </a:uFill>
                <a:ea typeface="DejaVu Sans"/>
              </a:rPr>
              <a:t> </a:t>
            </a:r>
            <a:r>
              <a:rPr lang="fr-FR" sz="2200" b="1" spc="-1" dirty="0" err="1">
                <a:solidFill>
                  <a:srgbClr val="000000"/>
                </a:solidFill>
                <a:uFill>
                  <a:solidFill>
                    <a:srgbClr val="FFFFFF"/>
                  </a:solidFill>
                </a:uFill>
                <a:ea typeface="DejaVu Sans"/>
              </a:rPr>
              <a:t>eligibility</a:t>
            </a:r>
            <a:r>
              <a:rPr lang="fr-FR" sz="2200" b="1" spc="-1" dirty="0">
                <a:solidFill>
                  <a:srgbClr val="000000"/>
                </a:solidFill>
                <a:uFill>
                  <a:solidFill>
                    <a:srgbClr val="FFFFFF"/>
                  </a:solidFill>
                </a:uFill>
                <a:ea typeface="DejaVu Sans"/>
              </a:rPr>
              <a:t> </a:t>
            </a:r>
            <a:r>
              <a:rPr lang="fr-FR" sz="2200" b="1" spc="-1" dirty="0" err="1">
                <a:solidFill>
                  <a:srgbClr val="000000"/>
                </a:solidFill>
                <a:uFill>
                  <a:solidFill>
                    <a:srgbClr val="FFFFFF"/>
                  </a:solidFill>
                </a:uFill>
                <a:ea typeface="DejaVu Sans"/>
              </a:rPr>
              <a:t>criteria</a:t>
            </a:r>
            <a:r>
              <a:rPr lang="fr-FR" sz="2200" b="1" spc="-1" dirty="0">
                <a:solidFill>
                  <a:srgbClr val="000000"/>
                </a:solidFill>
                <a:uFill>
                  <a:solidFill>
                    <a:srgbClr val="FFFFFF"/>
                  </a:solidFill>
                </a:uFill>
                <a:ea typeface="DejaVu Sans"/>
              </a:rPr>
              <a:t> </a:t>
            </a:r>
            <a:r>
              <a:rPr lang="fr-FR" sz="2200" spc="-1" dirty="0">
                <a:solidFill>
                  <a:srgbClr val="000000"/>
                </a:solidFill>
                <a:uFill>
                  <a:solidFill>
                    <a:srgbClr val="FFFFFF"/>
                  </a:solidFill>
                </a:uFill>
                <a:ea typeface="DejaVu Sans"/>
              </a:rPr>
              <a:t>of the </a:t>
            </a:r>
            <a:r>
              <a:rPr lang="fr-FR" sz="2200" spc="-1" dirty="0" err="1">
                <a:solidFill>
                  <a:srgbClr val="000000"/>
                </a:solidFill>
                <a:uFill>
                  <a:solidFill>
                    <a:srgbClr val="FFFFFF"/>
                  </a:solidFill>
                </a:uFill>
                <a:ea typeface="DejaVu Sans"/>
              </a:rPr>
              <a:t>projects</a:t>
            </a:r>
            <a:endParaRPr lang="fr-FR" sz="2200" spc="-1" dirty="0">
              <a:solidFill>
                <a:srgbClr val="000000"/>
              </a:solidFill>
              <a:uFill>
                <a:solidFill>
                  <a:srgbClr val="FFFFFF"/>
                </a:solidFill>
              </a:uFill>
            </a:endParaRPr>
          </a:p>
          <a:p>
            <a:pPr marL="1371600" lvl="2" indent="-456120" algn="l">
              <a:lnSpc>
                <a:spcPct val="100000"/>
              </a:lnSpc>
              <a:buClr>
                <a:schemeClr val="tx1">
                  <a:lumMod val="65000"/>
                  <a:lumOff val="35000"/>
                </a:schemeClr>
              </a:buClr>
              <a:buFont typeface="Arial"/>
              <a:buAutoNum type="arabicParenR"/>
            </a:pPr>
            <a:r>
              <a:rPr lang="fr-FR" sz="2200" spc="-1" dirty="0">
                <a:solidFill>
                  <a:srgbClr val="000000"/>
                </a:solidFill>
                <a:uFill>
                  <a:solidFill>
                    <a:srgbClr val="FFFFFF"/>
                  </a:solidFill>
                </a:uFill>
                <a:ea typeface="DejaVu Sans"/>
              </a:rPr>
              <a:t> </a:t>
            </a:r>
            <a:r>
              <a:rPr lang="fr-FR" sz="2200" spc="-1" dirty="0" err="1">
                <a:solidFill>
                  <a:srgbClr val="000000"/>
                </a:solidFill>
                <a:uFill>
                  <a:solidFill>
                    <a:srgbClr val="FFFFFF"/>
                  </a:solidFill>
                </a:uFill>
                <a:ea typeface="DejaVu Sans"/>
              </a:rPr>
              <a:t>Specifies</a:t>
            </a:r>
            <a:r>
              <a:rPr lang="fr-FR" sz="2200" spc="-1" dirty="0">
                <a:solidFill>
                  <a:srgbClr val="000000"/>
                </a:solidFill>
                <a:uFill>
                  <a:solidFill>
                    <a:srgbClr val="FFFFFF"/>
                  </a:solidFill>
                </a:uFill>
                <a:ea typeface="DejaVu Sans"/>
              </a:rPr>
              <a:t> how </a:t>
            </a:r>
            <a:r>
              <a:rPr lang="fr-FR" sz="2200" b="1" spc="-1" dirty="0" err="1">
                <a:solidFill>
                  <a:srgbClr val="000000"/>
                </a:solidFill>
                <a:uFill>
                  <a:solidFill>
                    <a:srgbClr val="FFFFFF"/>
                  </a:solidFill>
                </a:uFill>
                <a:ea typeface="DejaVu Sans"/>
              </a:rPr>
              <a:t>additionality</a:t>
            </a:r>
            <a:r>
              <a:rPr lang="fr-FR" sz="2200" spc="-1" dirty="0">
                <a:solidFill>
                  <a:srgbClr val="000000"/>
                </a:solidFill>
                <a:uFill>
                  <a:solidFill>
                    <a:srgbClr val="FFFFFF"/>
                  </a:solidFill>
                </a:uFill>
                <a:ea typeface="DejaVu Sans"/>
              </a:rPr>
              <a:t> </a:t>
            </a:r>
            <a:r>
              <a:rPr lang="fr-FR" sz="2200" spc="-1" dirty="0" err="1">
                <a:solidFill>
                  <a:srgbClr val="000000"/>
                </a:solidFill>
                <a:uFill>
                  <a:solidFill>
                    <a:srgbClr val="FFFFFF"/>
                  </a:solidFill>
                </a:uFill>
                <a:ea typeface="DejaVu Sans"/>
              </a:rPr>
              <a:t>is</a:t>
            </a:r>
            <a:r>
              <a:rPr lang="fr-FR" sz="2200" spc="-1" dirty="0">
                <a:solidFill>
                  <a:srgbClr val="000000"/>
                </a:solidFill>
                <a:uFill>
                  <a:solidFill>
                    <a:srgbClr val="FFFFFF"/>
                  </a:solidFill>
                </a:uFill>
                <a:ea typeface="DejaVu Sans"/>
              </a:rPr>
              <a:t> </a:t>
            </a:r>
            <a:r>
              <a:rPr lang="fr-FR" sz="2200" spc="-1" dirty="0" err="1">
                <a:solidFill>
                  <a:srgbClr val="000000"/>
                </a:solidFill>
                <a:uFill>
                  <a:solidFill>
                    <a:srgbClr val="FFFFFF"/>
                  </a:solidFill>
                </a:uFill>
                <a:ea typeface="DejaVu Sans"/>
              </a:rPr>
              <a:t>demonstrated</a:t>
            </a:r>
            <a:endParaRPr lang="fr-FR" sz="2200" spc="-1" dirty="0">
              <a:solidFill>
                <a:srgbClr val="000000"/>
              </a:solidFill>
              <a:uFill>
                <a:solidFill>
                  <a:srgbClr val="FFFFFF"/>
                </a:solidFill>
              </a:uFill>
              <a:ea typeface="DejaVu Sans"/>
            </a:endParaRPr>
          </a:p>
          <a:p>
            <a:pPr marL="1371600" lvl="2" indent="-456120" algn="l">
              <a:lnSpc>
                <a:spcPct val="100000"/>
              </a:lnSpc>
              <a:buClr>
                <a:schemeClr val="tx1">
                  <a:lumMod val="65000"/>
                  <a:lumOff val="35000"/>
                </a:schemeClr>
              </a:buClr>
              <a:buFont typeface="Arial"/>
              <a:buAutoNum type="arabicParenR"/>
            </a:pPr>
            <a:r>
              <a:rPr lang="fr-FR" sz="2200" spc="-1" dirty="0">
                <a:solidFill>
                  <a:srgbClr val="000000"/>
                </a:solidFill>
                <a:uFill>
                  <a:solidFill>
                    <a:srgbClr val="FFFFFF"/>
                  </a:solidFill>
                </a:uFill>
                <a:ea typeface="DejaVu Sans"/>
              </a:rPr>
              <a:t> </a:t>
            </a:r>
            <a:r>
              <a:rPr lang="fr-FR" sz="2200" spc="-1" dirty="0" err="1">
                <a:solidFill>
                  <a:srgbClr val="000000"/>
                </a:solidFill>
                <a:uFill>
                  <a:solidFill>
                    <a:srgbClr val="FFFFFF"/>
                  </a:solidFill>
                </a:uFill>
                <a:ea typeface="DejaVu Sans"/>
              </a:rPr>
              <a:t>Evaluates</a:t>
            </a:r>
            <a:r>
              <a:rPr lang="fr-FR" sz="2200" spc="-1" dirty="0">
                <a:solidFill>
                  <a:srgbClr val="000000"/>
                </a:solidFill>
                <a:uFill>
                  <a:solidFill>
                    <a:srgbClr val="FFFFFF"/>
                  </a:solidFill>
                </a:uFill>
                <a:ea typeface="DejaVu Sans"/>
              </a:rPr>
              <a:t> the </a:t>
            </a:r>
            <a:r>
              <a:rPr lang="fr-FR" sz="2200" b="1" spc="-1" dirty="0" err="1">
                <a:solidFill>
                  <a:srgbClr val="000000"/>
                </a:solidFill>
                <a:uFill>
                  <a:solidFill>
                    <a:srgbClr val="FFFFFF"/>
                  </a:solidFill>
                </a:uFill>
                <a:ea typeface="DejaVu Sans"/>
              </a:rPr>
              <a:t>cobenefits</a:t>
            </a:r>
            <a:r>
              <a:rPr lang="fr-FR" sz="2200" spc="-1" dirty="0">
                <a:solidFill>
                  <a:srgbClr val="000000"/>
                </a:solidFill>
                <a:uFill>
                  <a:solidFill>
                    <a:srgbClr val="FFFFFF"/>
                  </a:solidFill>
                </a:uFill>
                <a:ea typeface="DejaVu Sans"/>
              </a:rPr>
              <a:t> (</a:t>
            </a:r>
            <a:r>
              <a:rPr lang="fr-FR" sz="2200" spc="-1" dirty="0" err="1">
                <a:solidFill>
                  <a:srgbClr val="000000"/>
                </a:solidFill>
                <a:uFill>
                  <a:solidFill>
                    <a:srgbClr val="FFFFFF"/>
                  </a:solidFill>
                </a:uFill>
              </a:rPr>
              <a:t>negative</a:t>
            </a:r>
            <a:r>
              <a:rPr lang="fr-FR" sz="2200" spc="-1" dirty="0">
                <a:solidFill>
                  <a:srgbClr val="000000"/>
                </a:solidFill>
                <a:uFill>
                  <a:solidFill>
                    <a:srgbClr val="FFFFFF"/>
                  </a:solidFill>
                </a:uFill>
              </a:rPr>
              <a:t> and </a:t>
            </a:r>
            <a:r>
              <a:rPr lang="fr-FR" sz="2200" spc="-1" dirty="0" err="1">
                <a:solidFill>
                  <a:srgbClr val="000000"/>
                </a:solidFill>
                <a:uFill>
                  <a:solidFill>
                    <a:srgbClr val="FFFFFF"/>
                  </a:solidFill>
                </a:uFill>
              </a:rPr>
              <a:t>postive</a:t>
            </a:r>
            <a:r>
              <a:rPr lang="fr-FR" sz="2200" spc="-1" dirty="0">
                <a:solidFill>
                  <a:srgbClr val="000000"/>
                </a:solidFill>
                <a:uFill>
                  <a:solidFill>
                    <a:srgbClr val="FFFFFF"/>
                  </a:solidFill>
                </a:uFill>
              </a:rPr>
              <a:t> impacts</a:t>
            </a:r>
            <a:r>
              <a:rPr lang="fr-FR" sz="2200" spc="-1" dirty="0">
                <a:solidFill>
                  <a:srgbClr val="000000"/>
                </a:solidFill>
                <a:uFill>
                  <a:solidFill>
                    <a:srgbClr val="FFFFFF"/>
                  </a:solidFill>
                </a:uFill>
                <a:ea typeface="DejaVu Sans"/>
              </a:rPr>
              <a:t>)</a:t>
            </a:r>
            <a:endParaRPr lang="fr-FR" sz="2200" spc="-1" dirty="0">
              <a:solidFill>
                <a:srgbClr val="000000"/>
              </a:solidFill>
              <a:uFill>
                <a:solidFill>
                  <a:srgbClr val="FFFFFF"/>
                </a:solidFill>
              </a:uFill>
            </a:endParaRPr>
          </a:p>
          <a:p>
            <a:pPr marL="1371600" lvl="2" indent="-456120" algn="l">
              <a:lnSpc>
                <a:spcPct val="100000"/>
              </a:lnSpc>
              <a:buClr>
                <a:schemeClr val="tx1">
                  <a:lumMod val="65000"/>
                  <a:lumOff val="35000"/>
                </a:schemeClr>
              </a:buClr>
              <a:buFont typeface="Arial"/>
              <a:buAutoNum type="arabicParenR"/>
            </a:pPr>
            <a:r>
              <a:rPr lang="en-US" sz="2200" spc="-1" dirty="0">
                <a:solidFill>
                  <a:srgbClr val="000000"/>
                </a:solidFill>
                <a:uFill>
                  <a:solidFill>
                    <a:srgbClr val="FFFFFF"/>
                  </a:solidFill>
                </a:uFill>
                <a:ea typeface="DejaVu Sans"/>
              </a:rPr>
              <a:t>Takes into account the </a:t>
            </a:r>
            <a:r>
              <a:rPr lang="en-US" sz="2200" b="1" spc="-1" dirty="0">
                <a:solidFill>
                  <a:srgbClr val="000000"/>
                </a:solidFill>
                <a:uFill>
                  <a:solidFill>
                    <a:srgbClr val="FFFFFF"/>
                  </a:solidFill>
                </a:uFill>
                <a:ea typeface="DejaVu Sans"/>
              </a:rPr>
              <a:t>risk of non-permanence </a:t>
            </a:r>
            <a:r>
              <a:rPr lang="en-US" sz="2200" spc="-1" dirty="0">
                <a:solidFill>
                  <a:srgbClr val="000000"/>
                </a:solidFill>
                <a:uFill>
                  <a:solidFill>
                    <a:srgbClr val="FFFFFF"/>
                  </a:solidFill>
                </a:uFill>
                <a:ea typeface="DejaVu Sans"/>
              </a:rPr>
              <a:t>and of release of carbon, by applying </a:t>
            </a:r>
            <a:r>
              <a:rPr lang="en-US" sz="2200" b="1" spc="-1" dirty="0">
                <a:solidFill>
                  <a:srgbClr val="000000"/>
                </a:solidFill>
                <a:uFill>
                  <a:solidFill>
                    <a:srgbClr val="FFFFFF"/>
                  </a:solidFill>
                </a:uFill>
                <a:ea typeface="DejaVu Sans"/>
              </a:rPr>
              <a:t>discounts</a:t>
            </a:r>
            <a:endParaRPr lang="fr-FR" sz="2200" b="1" spc="-1" dirty="0">
              <a:solidFill>
                <a:srgbClr val="000000"/>
              </a:solidFill>
              <a:uFill>
                <a:solidFill>
                  <a:srgbClr val="FFFFFF"/>
                </a:solidFill>
              </a:uFill>
              <a:ea typeface="DejaVu Sans"/>
            </a:endParaRPr>
          </a:p>
          <a:p>
            <a:pPr marL="1371600" lvl="2" indent="-456120" algn="l">
              <a:lnSpc>
                <a:spcPct val="100000"/>
              </a:lnSpc>
              <a:buClr>
                <a:schemeClr val="tx1">
                  <a:lumMod val="65000"/>
                  <a:lumOff val="35000"/>
                </a:schemeClr>
              </a:buClr>
              <a:buFont typeface="Arial"/>
              <a:buAutoNum type="arabicParenR"/>
            </a:pPr>
            <a:r>
              <a:rPr lang="fr-FR" sz="2200" spc="-1" dirty="0">
                <a:solidFill>
                  <a:srgbClr val="000000"/>
                </a:solidFill>
                <a:uFill>
                  <a:solidFill>
                    <a:srgbClr val="FFFFFF"/>
                  </a:solidFill>
                </a:uFill>
                <a:ea typeface="DejaVu Sans"/>
              </a:rPr>
              <a:t> </a:t>
            </a:r>
            <a:r>
              <a:rPr lang="fr-FR" sz="2200" spc="-1" dirty="0" err="1">
                <a:solidFill>
                  <a:srgbClr val="000000"/>
                </a:solidFill>
                <a:uFill>
                  <a:solidFill>
                    <a:srgbClr val="FFFFFF"/>
                  </a:solidFill>
                </a:uFill>
                <a:ea typeface="DejaVu Sans"/>
              </a:rPr>
              <a:t>Determines</a:t>
            </a:r>
            <a:r>
              <a:rPr lang="fr-FR" sz="2200" spc="-1" dirty="0">
                <a:solidFill>
                  <a:srgbClr val="000000"/>
                </a:solidFill>
                <a:uFill>
                  <a:solidFill>
                    <a:srgbClr val="FFFFFF"/>
                  </a:solidFill>
                </a:uFill>
                <a:ea typeface="DejaVu Sans"/>
              </a:rPr>
              <a:t> the </a:t>
            </a:r>
            <a:r>
              <a:rPr lang="fr-FR" sz="2200" spc="-1" dirty="0" err="1">
                <a:solidFill>
                  <a:srgbClr val="000000"/>
                </a:solidFill>
                <a:uFill>
                  <a:solidFill>
                    <a:srgbClr val="FFFFFF"/>
                  </a:solidFill>
                </a:uFill>
                <a:ea typeface="DejaVu Sans"/>
              </a:rPr>
              <a:t>procedures</a:t>
            </a:r>
            <a:r>
              <a:rPr lang="fr-FR" sz="2200" spc="-1" dirty="0">
                <a:solidFill>
                  <a:srgbClr val="000000"/>
                </a:solidFill>
                <a:uFill>
                  <a:solidFill>
                    <a:srgbClr val="FFFFFF"/>
                  </a:solidFill>
                </a:uFill>
                <a:ea typeface="DejaVu Sans"/>
              </a:rPr>
              <a:t> to </a:t>
            </a:r>
            <a:r>
              <a:rPr lang="fr-FR" sz="2200" b="1" spc="-1" dirty="0" err="1">
                <a:solidFill>
                  <a:srgbClr val="000000"/>
                </a:solidFill>
                <a:uFill>
                  <a:solidFill>
                    <a:srgbClr val="FFFFFF"/>
                  </a:solidFill>
                </a:uFill>
                <a:ea typeface="DejaVu Sans"/>
              </a:rPr>
              <a:t>verify</a:t>
            </a:r>
            <a:r>
              <a:rPr lang="fr-FR" sz="2200" b="1" spc="-1" dirty="0">
                <a:solidFill>
                  <a:srgbClr val="000000"/>
                </a:solidFill>
                <a:uFill>
                  <a:solidFill>
                    <a:srgbClr val="FFFFFF"/>
                  </a:solidFill>
                </a:uFill>
                <a:ea typeface="DejaVu Sans"/>
              </a:rPr>
              <a:t> the </a:t>
            </a:r>
            <a:r>
              <a:rPr lang="fr-FR" sz="2200" b="1" spc="-1" dirty="0" err="1">
                <a:solidFill>
                  <a:srgbClr val="000000"/>
                </a:solidFill>
                <a:uFill>
                  <a:solidFill>
                    <a:srgbClr val="FFFFFF"/>
                  </a:solidFill>
                </a:uFill>
                <a:ea typeface="DejaVu Sans"/>
              </a:rPr>
              <a:t>emissions</a:t>
            </a:r>
            <a:r>
              <a:rPr lang="fr-FR" sz="2200" b="1" spc="-1" dirty="0">
                <a:solidFill>
                  <a:srgbClr val="000000"/>
                </a:solidFill>
                <a:uFill>
                  <a:solidFill>
                    <a:srgbClr val="FFFFFF"/>
                  </a:solidFill>
                </a:uFill>
                <a:ea typeface="DejaVu Sans"/>
              </a:rPr>
              <a:t> reductions</a:t>
            </a:r>
            <a:endParaRPr lang="fr-FR" sz="2200" b="1" spc="-1" dirty="0">
              <a:solidFill>
                <a:srgbClr val="000000"/>
              </a:solidFill>
              <a:uFill>
                <a:solidFill>
                  <a:srgbClr val="FFFFFF"/>
                </a:solidFill>
              </a:uFill>
            </a:endParaRPr>
          </a:p>
          <a:p>
            <a:pPr marL="1371600" lvl="2" indent="-456120" algn="l">
              <a:lnSpc>
                <a:spcPct val="100000"/>
              </a:lnSpc>
              <a:buClr>
                <a:schemeClr val="tx1">
                  <a:lumMod val="65000"/>
                  <a:lumOff val="35000"/>
                </a:schemeClr>
              </a:buClr>
              <a:buFont typeface="Arial"/>
              <a:buAutoNum type="arabicParenR"/>
            </a:pPr>
            <a:r>
              <a:rPr lang="fr-FR" sz="2200" spc="-1" dirty="0">
                <a:solidFill>
                  <a:srgbClr val="000000"/>
                </a:solidFill>
                <a:uFill>
                  <a:solidFill>
                    <a:srgbClr val="FFFFFF"/>
                  </a:solidFill>
                </a:uFill>
                <a:ea typeface="DejaVu Sans"/>
              </a:rPr>
              <a:t> </a:t>
            </a:r>
            <a:r>
              <a:rPr lang="fr-FR" sz="2200" spc="-1" dirty="0" err="1">
                <a:solidFill>
                  <a:srgbClr val="000000"/>
                </a:solidFill>
                <a:uFill>
                  <a:solidFill>
                    <a:srgbClr val="FFFFFF"/>
                  </a:solidFill>
                </a:uFill>
                <a:ea typeface="DejaVu Sans"/>
              </a:rPr>
              <a:t>Specifies</a:t>
            </a:r>
            <a:r>
              <a:rPr lang="fr-FR" sz="2200" b="1" spc="-1" dirty="0">
                <a:solidFill>
                  <a:srgbClr val="000000"/>
                </a:solidFill>
                <a:uFill>
                  <a:solidFill>
                    <a:srgbClr val="FFFFFF"/>
                  </a:solidFill>
                </a:uFill>
                <a:ea typeface="DejaVu Sans"/>
              </a:rPr>
              <a:t> </a:t>
            </a:r>
            <a:r>
              <a:rPr lang="fr-FR" sz="2200" spc="-1" dirty="0">
                <a:solidFill>
                  <a:srgbClr val="000000"/>
                </a:solidFill>
                <a:uFill>
                  <a:solidFill>
                    <a:srgbClr val="FFFFFF"/>
                  </a:solidFill>
                </a:uFill>
                <a:ea typeface="DejaVu Sans"/>
              </a:rPr>
              <a:t>the </a:t>
            </a:r>
            <a:r>
              <a:rPr lang="fr-FR" sz="2200" spc="-1" dirty="0" err="1">
                <a:solidFill>
                  <a:srgbClr val="000000"/>
                </a:solidFill>
                <a:uFill>
                  <a:solidFill>
                    <a:srgbClr val="FFFFFF"/>
                  </a:solidFill>
                </a:uFill>
                <a:ea typeface="DejaVu Sans"/>
              </a:rPr>
              <a:t>procedures</a:t>
            </a:r>
            <a:r>
              <a:rPr lang="fr-FR" sz="2200" spc="-1" dirty="0">
                <a:solidFill>
                  <a:srgbClr val="000000"/>
                </a:solidFill>
                <a:uFill>
                  <a:solidFill>
                    <a:srgbClr val="FFFFFF"/>
                  </a:solidFill>
                </a:uFill>
                <a:ea typeface="DejaVu Sans"/>
              </a:rPr>
              <a:t> to </a:t>
            </a:r>
            <a:r>
              <a:rPr lang="fr-FR" sz="2200" b="1" spc="-1" dirty="0">
                <a:solidFill>
                  <a:srgbClr val="000000"/>
                </a:solidFill>
                <a:uFill>
                  <a:solidFill>
                    <a:srgbClr val="FFFFFF"/>
                  </a:solidFill>
                </a:uFill>
                <a:ea typeface="DejaVu Sans"/>
              </a:rPr>
              <a:t>monitor the </a:t>
            </a:r>
            <a:r>
              <a:rPr lang="fr-FR" sz="2200" b="1" spc="-1" dirty="0" err="1">
                <a:solidFill>
                  <a:srgbClr val="000000"/>
                </a:solidFill>
                <a:uFill>
                  <a:solidFill>
                    <a:srgbClr val="FFFFFF"/>
                  </a:solidFill>
                </a:uFill>
                <a:ea typeface="DejaVu Sans"/>
              </a:rPr>
              <a:t>indicators</a:t>
            </a:r>
            <a:endParaRPr lang="fr-FR" sz="2200" b="1" spc="-1" dirty="0">
              <a:uFill>
                <a:solidFill>
                  <a:srgbClr val="FFFFFF"/>
                </a:solidFill>
              </a:uFill>
              <a:ea typeface="DejaVu Sans"/>
            </a:endParaRPr>
          </a:p>
          <a:p>
            <a:pPr marL="686700" indent="-342900" algn="l">
              <a:lnSpc>
                <a:spcPct val="100000"/>
              </a:lnSpc>
              <a:buFont typeface="Arial" panose="020B0604020202020204" pitchFamily="34" charset="0"/>
              <a:buChar char="•"/>
            </a:pPr>
            <a:endParaRPr lang="fr-FR" sz="100" spc="-1" dirty="0">
              <a:uFill>
                <a:solidFill>
                  <a:srgbClr val="FFFFFF"/>
                </a:solidFill>
              </a:uFill>
              <a:ea typeface="DejaVu Sans"/>
            </a:endParaRPr>
          </a:p>
          <a:p>
            <a:pPr marL="343800" algn="l">
              <a:lnSpc>
                <a:spcPct val="100000"/>
              </a:lnSpc>
            </a:pPr>
            <a:endParaRPr lang="fr-FR" sz="100" spc="-1" dirty="0">
              <a:uFill>
                <a:solidFill>
                  <a:srgbClr val="FFFFFF"/>
                </a:solidFill>
              </a:uFill>
              <a:ea typeface="DejaVu Sans"/>
            </a:endParaRPr>
          </a:p>
        </p:txBody>
      </p:sp>
      <p:sp>
        <p:nvSpPr>
          <p:cNvPr id="3" name="Rectangle 2"/>
          <p:cNvSpPr/>
          <p:nvPr/>
        </p:nvSpPr>
        <p:spPr>
          <a:xfrm>
            <a:off x="3361105" y="58530"/>
            <a:ext cx="445121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III. Methodologies</a:t>
            </a:r>
          </a:p>
        </p:txBody>
      </p:sp>
    </p:spTree>
    <p:extLst>
      <p:ext uri="{BB962C8B-B14F-4D97-AF65-F5344CB8AC3E}">
        <p14:creationId xmlns:p14="http://schemas.microsoft.com/office/powerpoint/2010/main" val="13347416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1342025" y="1363030"/>
            <a:ext cx="5848950" cy="4755032"/>
          </a:xfrm>
        </p:spPr>
        <p:txBody>
          <a:bodyPr>
            <a:normAutofit/>
          </a:bodyPr>
          <a:lstStyle/>
          <a:p>
            <a:pPr marL="1080" algn="l">
              <a:lnSpc>
                <a:spcPct val="100000"/>
              </a:lnSpc>
              <a:spcBef>
                <a:spcPts val="0"/>
              </a:spcBef>
            </a:pPr>
            <a:r>
              <a:rPr lang="en-US" sz="2200" b="1" spc="-1" dirty="0">
                <a:solidFill>
                  <a:srgbClr val="000000"/>
                </a:solidFill>
                <a:uFill>
                  <a:solidFill>
                    <a:srgbClr val="FFFFFF"/>
                  </a:solidFill>
                </a:uFill>
                <a:ea typeface="DejaVu Sans"/>
              </a:rPr>
              <a:t>Forest : </a:t>
            </a:r>
          </a:p>
          <a:p>
            <a:pPr marL="343980" indent="-342900" algn="l">
              <a:lnSpc>
                <a:spcPct val="100000"/>
              </a:lnSpc>
              <a:spcBef>
                <a:spcPts val="0"/>
              </a:spcBef>
              <a:buFontTx/>
              <a:buChar char="-"/>
            </a:pPr>
            <a:r>
              <a:rPr lang="en-US" sz="2200" spc="-1" dirty="0">
                <a:solidFill>
                  <a:srgbClr val="000000"/>
                </a:solidFill>
                <a:uFill>
                  <a:solidFill>
                    <a:srgbClr val="FFFFFF"/>
                  </a:solidFill>
                </a:uFill>
                <a:ea typeface="DejaVu Sans"/>
              </a:rPr>
              <a:t>Afforestation</a:t>
            </a:r>
          </a:p>
          <a:p>
            <a:pPr marL="343980" indent="-342900" algn="l">
              <a:lnSpc>
                <a:spcPct val="100000"/>
              </a:lnSpc>
              <a:spcBef>
                <a:spcPts val="0"/>
              </a:spcBef>
              <a:buFontTx/>
              <a:buChar char="-"/>
            </a:pPr>
            <a:r>
              <a:rPr lang="en-US" sz="2200" spc="-1" dirty="0">
                <a:solidFill>
                  <a:srgbClr val="000000"/>
                </a:solidFill>
                <a:uFill>
                  <a:solidFill>
                    <a:srgbClr val="FFFFFF"/>
                  </a:solidFill>
                </a:uFill>
                <a:ea typeface="DejaVu Sans"/>
              </a:rPr>
              <a:t>Reforestation </a:t>
            </a:r>
            <a:r>
              <a:rPr lang="en-US" sz="2000" spc="-1" dirty="0">
                <a:solidFill>
                  <a:srgbClr val="000000"/>
                </a:solidFill>
                <a:uFill>
                  <a:solidFill>
                    <a:srgbClr val="FFFFFF"/>
                  </a:solidFill>
                </a:uFill>
                <a:ea typeface="DejaVu Sans"/>
              </a:rPr>
              <a:t>after fire, storm or sanitary disease </a:t>
            </a:r>
          </a:p>
          <a:p>
            <a:pPr marL="343980" indent="-342900" algn="l">
              <a:lnSpc>
                <a:spcPct val="100000"/>
              </a:lnSpc>
              <a:spcBef>
                <a:spcPts val="0"/>
              </a:spcBef>
              <a:buFontTx/>
              <a:buChar char="-"/>
            </a:pPr>
            <a:r>
              <a:rPr lang="en-US" sz="2200" spc="-1" dirty="0">
                <a:solidFill>
                  <a:srgbClr val="000000"/>
                </a:solidFill>
                <a:uFill>
                  <a:solidFill>
                    <a:srgbClr val="FFFFFF"/>
                  </a:solidFill>
                </a:uFill>
                <a:ea typeface="DejaVu Sans"/>
              </a:rPr>
              <a:t>Saplings selection</a:t>
            </a:r>
          </a:p>
          <a:p>
            <a:pPr marL="1080"/>
            <a:endParaRPr lang="en-US" sz="2200" spc="-1" dirty="0">
              <a:solidFill>
                <a:srgbClr val="000000"/>
              </a:solidFill>
              <a:uFill>
                <a:solidFill>
                  <a:srgbClr val="FFFFFF"/>
                </a:solidFill>
              </a:uFill>
            </a:endParaRPr>
          </a:p>
          <a:p>
            <a:pPr marL="1080" algn="l"/>
            <a:r>
              <a:rPr lang="en-US" sz="2200" b="1" spc="-1" dirty="0">
                <a:uFill>
                  <a:solidFill>
                    <a:srgbClr val="FFFFFF"/>
                  </a:solidFill>
                </a:uFill>
                <a:ea typeface="DejaVu Sans"/>
              </a:rPr>
              <a:t>Agriculture : </a:t>
            </a:r>
          </a:p>
          <a:p>
            <a:pPr marL="343980" indent="-342900" algn="l">
              <a:lnSpc>
                <a:spcPct val="100000"/>
              </a:lnSpc>
              <a:spcBef>
                <a:spcPts val="0"/>
              </a:spcBef>
              <a:buFontTx/>
              <a:buChar char="-"/>
            </a:pPr>
            <a:r>
              <a:rPr lang="en-US" sz="2200" spc="-1" dirty="0">
                <a:solidFill>
                  <a:srgbClr val="000000"/>
                </a:solidFill>
                <a:uFill>
                  <a:solidFill>
                    <a:srgbClr val="FFFFFF"/>
                  </a:solidFill>
                </a:uFill>
                <a:ea typeface="DejaVu Sans"/>
              </a:rPr>
              <a:t>Orchards plantation</a:t>
            </a:r>
          </a:p>
          <a:p>
            <a:pPr marL="343980" indent="-342900" algn="l">
              <a:lnSpc>
                <a:spcPct val="100000"/>
              </a:lnSpc>
              <a:spcBef>
                <a:spcPts val="0"/>
              </a:spcBef>
              <a:buFontTx/>
              <a:buChar char="-"/>
            </a:pPr>
            <a:r>
              <a:rPr lang="en-US" sz="2200" spc="-1" dirty="0">
                <a:solidFill>
                  <a:srgbClr val="000000"/>
                </a:solidFill>
                <a:uFill>
                  <a:solidFill>
                    <a:srgbClr val="FFFFFF"/>
                  </a:solidFill>
                </a:uFill>
                <a:ea typeface="DejaVu Sans"/>
              </a:rPr>
              <a:t>Sustainable management of hedges</a:t>
            </a:r>
          </a:p>
          <a:p>
            <a:pPr marL="343980" indent="-342900" algn="l">
              <a:lnSpc>
                <a:spcPct val="100000"/>
              </a:lnSpc>
              <a:spcBef>
                <a:spcPts val="0"/>
              </a:spcBef>
              <a:buFontTx/>
              <a:buChar char="-"/>
            </a:pPr>
            <a:r>
              <a:rPr lang="en-US" sz="2200" spc="-1" dirty="0" err="1">
                <a:solidFill>
                  <a:srgbClr val="000000"/>
                </a:solidFill>
                <a:uFill>
                  <a:solidFill>
                    <a:srgbClr val="FFFFFF"/>
                  </a:solidFill>
                </a:uFill>
                <a:ea typeface="DejaVu Sans"/>
              </a:rPr>
              <a:t>CarbonAgri</a:t>
            </a:r>
            <a:r>
              <a:rPr lang="en-US" sz="2200" spc="-1" dirty="0">
                <a:solidFill>
                  <a:srgbClr val="000000"/>
                </a:solidFill>
                <a:uFill>
                  <a:solidFill>
                    <a:srgbClr val="FFFFFF"/>
                  </a:solidFill>
                </a:uFill>
                <a:ea typeface="DejaVu Sans"/>
              </a:rPr>
              <a:t> (livestock-crop farming)</a:t>
            </a:r>
          </a:p>
          <a:p>
            <a:pPr marL="343980" indent="-342900" algn="l">
              <a:lnSpc>
                <a:spcPct val="100000"/>
              </a:lnSpc>
              <a:spcBef>
                <a:spcPts val="0"/>
              </a:spcBef>
              <a:buFontTx/>
              <a:buChar char="-"/>
            </a:pPr>
            <a:r>
              <a:rPr lang="en-US" sz="2200" spc="-1" dirty="0">
                <a:solidFill>
                  <a:srgbClr val="000000"/>
                </a:solidFill>
                <a:uFill>
                  <a:solidFill>
                    <a:srgbClr val="FFFFFF"/>
                  </a:solidFill>
                </a:uFill>
                <a:ea typeface="DejaVu Sans"/>
              </a:rPr>
              <a:t>SOBAC (input management)</a:t>
            </a:r>
          </a:p>
          <a:p>
            <a:pPr marL="343980" indent="-342900" algn="l">
              <a:lnSpc>
                <a:spcPct val="100000"/>
              </a:lnSpc>
              <a:spcBef>
                <a:spcPts val="0"/>
              </a:spcBef>
              <a:buFontTx/>
              <a:buChar char="-"/>
            </a:pPr>
            <a:r>
              <a:rPr lang="en-US" sz="2200" spc="-1" dirty="0" err="1">
                <a:solidFill>
                  <a:srgbClr val="000000"/>
                </a:solidFill>
                <a:uFill>
                  <a:solidFill>
                    <a:srgbClr val="FFFFFF"/>
                  </a:solidFill>
                </a:uFill>
                <a:ea typeface="DejaVu Sans"/>
              </a:rPr>
              <a:t>Ecomethane</a:t>
            </a:r>
            <a:r>
              <a:rPr lang="en-US" sz="2200" spc="-1" dirty="0">
                <a:solidFill>
                  <a:srgbClr val="000000"/>
                </a:solidFill>
                <a:uFill>
                  <a:solidFill>
                    <a:srgbClr val="FFFFFF"/>
                  </a:solidFill>
                </a:uFill>
                <a:ea typeface="DejaVu Sans"/>
              </a:rPr>
              <a:t> (cattle feeding)</a:t>
            </a:r>
          </a:p>
          <a:p>
            <a:pPr marL="343980" indent="-342900" algn="l">
              <a:lnSpc>
                <a:spcPct val="100000"/>
              </a:lnSpc>
              <a:spcBef>
                <a:spcPts val="0"/>
              </a:spcBef>
              <a:buFontTx/>
              <a:buChar char="-"/>
            </a:pPr>
            <a:r>
              <a:rPr lang="en-US" sz="2200" spc="-1" dirty="0">
                <a:solidFill>
                  <a:srgbClr val="000000"/>
                </a:solidFill>
                <a:uFill>
                  <a:solidFill>
                    <a:srgbClr val="FFFFFF"/>
                  </a:solidFill>
                </a:uFill>
                <a:ea typeface="DejaVu Sans"/>
              </a:rPr>
              <a:t>Field crops</a:t>
            </a:r>
          </a:p>
          <a:p>
            <a:pPr algn="l">
              <a:lnSpc>
                <a:spcPct val="100000"/>
              </a:lnSpc>
              <a:spcBef>
                <a:spcPts val="0"/>
              </a:spcBef>
            </a:pPr>
            <a:endParaRPr lang="en-US" sz="2200" b="1" spc="-1" dirty="0">
              <a:solidFill>
                <a:srgbClr val="000000"/>
              </a:solidFill>
              <a:uFill>
                <a:solidFill>
                  <a:srgbClr val="FFFFFF"/>
                </a:solidFill>
              </a:uFill>
            </a:endParaRPr>
          </a:p>
          <a:p>
            <a:pPr marL="1080" algn="l">
              <a:lnSpc>
                <a:spcPct val="100000"/>
              </a:lnSpc>
              <a:spcBef>
                <a:spcPts val="0"/>
              </a:spcBef>
            </a:pPr>
            <a:endParaRPr lang="en-US" sz="2200" spc="-1" dirty="0">
              <a:solidFill>
                <a:srgbClr val="000000"/>
              </a:solidFill>
              <a:uFill>
                <a:solidFill>
                  <a:srgbClr val="FFFFFF"/>
                </a:solidFill>
              </a:uFill>
              <a:ea typeface="DejaVu Sans"/>
            </a:endParaRPr>
          </a:p>
          <a:p>
            <a:pPr marL="686700" indent="-342900" algn="l">
              <a:lnSpc>
                <a:spcPct val="100000"/>
              </a:lnSpc>
              <a:buFont typeface="Arial" panose="020B0604020202020204" pitchFamily="34" charset="0"/>
              <a:buChar char="•"/>
            </a:pPr>
            <a:endParaRPr lang="en-US" sz="100" spc="-1" dirty="0">
              <a:uFill>
                <a:solidFill>
                  <a:srgbClr val="FFFFFF"/>
                </a:solidFill>
              </a:uFill>
              <a:ea typeface="DejaVu Sans"/>
            </a:endParaRPr>
          </a:p>
        </p:txBody>
      </p:sp>
      <p:sp>
        <p:nvSpPr>
          <p:cNvPr id="3" name="Rectangle 2"/>
          <p:cNvSpPr/>
          <p:nvPr/>
        </p:nvSpPr>
        <p:spPr>
          <a:xfrm>
            <a:off x="3361105" y="58530"/>
            <a:ext cx="445121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III. Methodologies</a:t>
            </a:r>
          </a:p>
        </p:txBody>
      </p:sp>
      <p:sp>
        <p:nvSpPr>
          <p:cNvPr id="5" name="ZoneTexte 4"/>
          <p:cNvSpPr txBox="1"/>
          <p:nvPr/>
        </p:nvSpPr>
        <p:spPr>
          <a:xfrm>
            <a:off x="8170055" y="1599867"/>
            <a:ext cx="4954387"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1" normalizeH="0" baseline="0" noProof="0" dirty="0">
                <a:ln>
                  <a:noFill/>
                </a:ln>
                <a:solidFill>
                  <a:srgbClr val="000000"/>
                </a:solidFill>
                <a:effectLst/>
                <a:uLnTx/>
                <a:uFill>
                  <a:solidFill>
                    <a:srgbClr val="FFFFFF"/>
                  </a:solidFill>
                </a:uFill>
                <a:latin typeface="Calibri" panose="020F0502020204030204"/>
                <a:ea typeface="+mn-ea"/>
                <a:cs typeface="+mn-cs"/>
              </a:rPr>
              <a:t>Transport :</a:t>
            </a:r>
          </a:p>
          <a:p>
            <a:pPr marL="34398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use of local co-working spaces</a:t>
            </a:r>
          </a:p>
          <a:p>
            <a:pPr marL="34398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endParaRPr>
          </a:p>
          <a:p>
            <a:pPr marL="34398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endParaRPr>
          </a:p>
          <a:p>
            <a:pPr marL="108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endParaRPr>
          </a:p>
          <a:p>
            <a:pPr marL="34398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1" normalizeH="0" baseline="0" noProof="0" dirty="0">
                <a:ln>
                  <a:noFill/>
                </a:ln>
                <a:solidFill>
                  <a:srgbClr val="000000"/>
                </a:solidFill>
                <a:effectLst/>
                <a:uLnTx/>
                <a:uFill>
                  <a:solidFill>
                    <a:srgbClr val="FFFFFF"/>
                  </a:solidFill>
                </a:uFill>
                <a:latin typeface="Calibri" panose="020F0502020204030204"/>
                <a:ea typeface="+mn-ea"/>
                <a:cs typeface="+mn-cs"/>
              </a:rPr>
              <a:t>Building sector :</a:t>
            </a:r>
          </a:p>
          <a:p>
            <a:pPr marL="34398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Reuse of building materials in rehabilitation operations</a:t>
            </a:r>
          </a:p>
          <a:p>
            <a:pPr marL="108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97" y="1363030"/>
            <a:ext cx="1132317" cy="1132317"/>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70" y="3592728"/>
            <a:ext cx="1058972" cy="1058972"/>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7618" y="1627969"/>
            <a:ext cx="964047" cy="964047"/>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7618" y="3740546"/>
            <a:ext cx="911154" cy="911154"/>
          </a:xfrm>
          <a:prstGeom prst="rect">
            <a:avLst/>
          </a:prstGeom>
        </p:spPr>
      </p:pic>
      <p:sp>
        <p:nvSpPr>
          <p:cNvPr id="12" name="Sous-titre 1"/>
          <p:cNvSpPr txBox="1">
            <a:spLocks/>
          </p:cNvSpPr>
          <p:nvPr/>
        </p:nvSpPr>
        <p:spPr>
          <a:xfrm>
            <a:off x="3282177" y="813012"/>
            <a:ext cx="5213895" cy="6071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11 methodologies have been approved</a:t>
            </a:r>
            <a:endParaRPr kumimoji="0" lang="fr-FR"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2673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1"/>
          <p:cNvSpPr txBox="1">
            <a:spLocks/>
          </p:cNvSpPr>
          <p:nvPr/>
        </p:nvSpPr>
        <p:spPr>
          <a:xfrm>
            <a:off x="879191" y="1642667"/>
            <a:ext cx="9415045" cy="28295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Tx/>
              <a:buSzTx/>
              <a:buFont typeface="Arial" panose="020B0604020202020204" pitchFamily="34" charset="0"/>
              <a:buNone/>
              <a:tabLst/>
              <a:defRPr/>
            </a:pPr>
            <a:r>
              <a:rPr kumimoji="0" lang="en-US" sz="2200" b="0" i="0" u="sng" strike="noStrike" kern="1200" cap="none" spc="0" normalizeH="0" baseline="0" noProof="0" dirty="0">
                <a:ln>
                  <a:noFill/>
                </a:ln>
                <a:solidFill>
                  <a:prstClr val="black"/>
                </a:solidFill>
                <a:effectLst/>
                <a:uLnTx/>
                <a:uFillTx/>
                <a:latin typeface="Calibri" panose="020F0502020204030204"/>
                <a:ea typeface="+mn-ea"/>
                <a:cs typeface="+mn-cs"/>
              </a:rPr>
              <a:t>Methods under development </a:t>
            </a:r>
          </a:p>
          <a:p>
            <a:pPr marL="34398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200" b="1"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Agriculture</a:t>
            </a:r>
            <a:r>
              <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 pig farming</a:t>
            </a:r>
            <a:r>
              <a:rPr kumimoji="0" lang="en-US" sz="2200" b="1"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 </a:t>
            </a:r>
            <a:r>
              <a:rPr kumimoji="0" lang="en-US" sz="2200" b="0"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rPr>
              <a:t>agroforestry, winegrowing …</a:t>
            </a:r>
            <a:endParaRPr kumimoji="0" lang="en-US" sz="2200" b="1" i="0" u="none" strike="noStrike" kern="1200" cap="none" spc="-1" normalizeH="0" baseline="0" noProof="0" dirty="0">
              <a:ln>
                <a:noFill/>
              </a:ln>
              <a:solidFill>
                <a:prstClr val="black"/>
              </a:solidFill>
              <a:effectLst/>
              <a:uLnTx/>
              <a:uFill>
                <a:solidFill>
                  <a:srgbClr val="FFFFFF"/>
                </a:solidFill>
              </a:uFill>
              <a:latin typeface="Calibri" panose="020F0502020204030204"/>
              <a:ea typeface="DejaVu Sans"/>
              <a:cs typeface="+mn-cs"/>
            </a:endParaRPr>
          </a:p>
          <a:p>
            <a:pPr marL="34398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200" b="1"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Forests: </a:t>
            </a:r>
            <a:r>
              <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forestry with continuous cover … </a:t>
            </a:r>
          </a:p>
          <a:p>
            <a:pPr marL="34398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200" b="1"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Circular economy</a:t>
            </a:r>
            <a:r>
              <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 recycling and reconditioning of electronic devices..</a:t>
            </a:r>
            <a:endPar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mn-ea"/>
              <a:cs typeface="+mn-cs"/>
            </a:endParaRPr>
          </a:p>
          <a:p>
            <a:pPr marL="34398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200" b="1"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Wetlands</a:t>
            </a:r>
            <a:r>
              <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 improved protection of mangroves, of seagrass…</a:t>
            </a:r>
            <a:endPar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mn-ea"/>
              <a:cs typeface="+mn-cs"/>
            </a:endParaRPr>
          </a:p>
          <a:p>
            <a:pPr marL="34398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200" b="1"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Building</a:t>
            </a:r>
            <a:r>
              <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 use of bio-based materials in new buildings…</a:t>
            </a:r>
          </a:p>
          <a:p>
            <a:pPr marL="34398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200" b="1"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Transport</a:t>
            </a:r>
            <a:r>
              <a:rPr kumimoji="0" lang="en-US" sz="2200" b="0" i="0" u="none" strike="noStrike" kern="1200" cap="none" spc="-1" normalizeH="0" baseline="0" noProof="0" dirty="0">
                <a:ln>
                  <a:noFill/>
                </a:ln>
                <a:solidFill>
                  <a:srgbClr val="000000"/>
                </a:solidFill>
                <a:effectLst/>
                <a:uLnTx/>
                <a:uFill>
                  <a:solidFill>
                    <a:srgbClr val="FFFFFF"/>
                  </a:solidFill>
                </a:uFill>
                <a:latin typeface="Calibri" panose="020F0502020204030204"/>
                <a:ea typeface="DejaVu Sans"/>
                <a:cs typeface="+mn-cs"/>
              </a:rPr>
              <a:t>: freight transport…</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361105" y="58530"/>
            <a:ext cx="445121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III. Methodologies</a:t>
            </a:r>
          </a:p>
        </p:txBody>
      </p:sp>
      <p:sp>
        <p:nvSpPr>
          <p:cNvPr id="4" name="Sous-titre 1"/>
          <p:cNvSpPr txBox="1">
            <a:spLocks/>
          </p:cNvSpPr>
          <p:nvPr/>
        </p:nvSpPr>
        <p:spPr>
          <a:xfrm>
            <a:off x="3282177" y="813012"/>
            <a:ext cx="5213895" cy="6071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Methods under development</a:t>
            </a:r>
            <a:endParaRPr kumimoji="0" lang="fr-FR"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439" y="2527122"/>
            <a:ext cx="530335" cy="530335"/>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483" y="2051129"/>
            <a:ext cx="475994" cy="475994"/>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122" y="3057458"/>
            <a:ext cx="354569" cy="354569"/>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122" y="3529391"/>
            <a:ext cx="346201" cy="346201"/>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653" y="4396794"/>
            <a:ext cx="409341" cy="409341"/>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653" y="3951385"/>
            <a:ext cx="357653" cy="426499"/>
          </a:xfrm>
          <a:prstGeom prst="rect">
            <a:avLst/>
          </a:prstGeom>
        </p:spPr>
      </p:pic>
    </p:spTree>
    <p:extLst>
      <p:ext uri="{BB962C8B-B14F-4D97-AF65-F5344CB8AC3E}">
        <p14:creationId xmlns:p14="http://schemas.microsoft.com/office/powerpoint/2010/main" val="5362347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Rectangle 33"/>
          <p:cNvSpPr/>
          <p:nvPr/>
        </p:nvSpPr>
        <p:spPr>
          <a:xfrm>
            <a:off x="3071155" y="166289"/>
            <a:ext cx="928364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III. Methodologies </a:t>
            </a:r>
          </a:p>
        </p:txBody>
      </p:sp>
      <p:sp>
        <p:nvSpPr>
          <p:cNvPr id="32" name="Rectangle 29"/>
          <p:cNvSpPr>
            <a:spLocks noChangeArrowheads="1"/>
          </p:cNvSpPr>
          <p:nvPr/>
        </p:nvSpPr>
        <p:spPr bwMode="auto">
          <a:xfrm>
            <a:off x="3030583" y="-35269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e 1"/>
          <p:cNvGrpSpPr/>
          <p:nvPr/>
        </p:nvGrpSpPr>
        <p:grpSpPr>
          <a:xfrm>
            <a:off x="717711" y="1419756"/>
            <a:ext cx="11545241" cy="4886349"/>
            <a:chOff x="768511" y="1411290"/>
            <a:chExt cx="11545241" cy="4886349"/>
          </a:xfrm>
        </p:grpSpPr>
        <p:sp>
          <p:nvSpPr>
            <p:cNvPr id="30" name="Zone de texte 27"/>
            <p:cNvSpPr txBox="1">
              <a:spLocks noChangeArrowheads="1"/>
            </p:cNvSpPr>
            <p:nvPr/>
          </p:nvSpPr>
          <p:spPr bwMode="auto">
            <a:xfrm>
              <a:off x="6285299" y="5715315"/>
              <a:ext cx="1998684" cy="400011"/>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a:t>
              </a: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3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feeding</a:t>
              </a: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3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leverage</a:t>
              </a: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points</a:t>
              </a:r>
              <a:endParaRPr kumimoji="0" lang="fr-FR" altLang="fr-F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Zone de texte 29"/>
            <p:cNvSpPr txBox="1">
              <a:spLocks noChangeArrowheads="1"/>
            </p:cNvSpPr>
            <p:nvPr/>
          </p:nvSpPr>
          <p:spPr bwMode="auto">
            <a:xfrm>
              <a:off x="4667607" y="4085675"/>
              <a:ext cx="1758314" cy="51558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a:t>
              </a: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3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cattle</a:t>
              </a: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3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leverage</a:t>
              </a: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points</a:t>
              </a:r>
              <a:endParaRPr kumimoji="0" lang="fr-FR" altLang="fr-F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Zone de texte 30"/>
            <p:cNvSpPr txBox="1">
              <a:spLocks noChangeArrowheads="1"/>
            </p:cNvSpPr>
            <p:nvPr/>
          </p:nvSpPr>
          <p:spPr bwMode="auto">
            <a:xfrm>
              <a:off x="6270011" y="1411290"/>
              <a:ext cx="2013971" cy="926215"/>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6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CarbonAgri</a:t>
              </a:r>
              <a:r>
                <a:rPr kumimoji="0" lang="fr-FR" altLang="fr-FR" sz="1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5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fr-FR" altLang="fr-FR" sz="15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livestock-crop</a:t>
              </a:r>
              <a:r>
                <a:rPr kumimoji="0" lang="fr-FR" altLang="fr-FR" sz="15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5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farming</a:t>
              </a:r>
              <a:r>
                <a:rPr kumimoji="0" lang="fr-FR" altLang="fr-FR" sz="15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fr-FR" altLang="fr-FR"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Zone de texte 28"/>
            <p:cNvSpPr txBox="1">
              <a:spLocks noChangeArrowheads="1"/>
            </p:cNvSpPr>
            <p:nvPr/>
          </p:nvSpPr>
          <p:spPr bwMode="auto">
            <a:xfrm>
              <a:off x="6562998" y="2280764"/>
              <a:ext cx="1524143" cy="320401"/>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Permanent</a:t>
              </a:r>
              <a:r>
                <a:rPr kumimoji="0" lang="fr-FR" alt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pasture</a:t>
              </a:r>
              <a:endParaRPr kumimoji="0" lang="fr-FR" alt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Zone de texte 24"/>
            <p:cNvSpPr txBox="1">
              <a:spLocks noChangeArrowheads="1"/>
            </p:cNvSpPr>
            <p:nvPr/>
          </p:nvSpPr>
          <p:spPr bwMode="auto">
            <a:xfrm>
              <a:off x="6635796" y="4422854"/>
              <a:ext cx="1746819" cy="4445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Fabrication </a:t>
              </a:r>
              <a:r>
                <a:rPr kumimoji="0" lang="fr-FR" alt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process</a:t>
              </a:r>
              <a:r>
                <a:rPr kumimoji="0" lang="fr-FR" alt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of </a:t>
              </a:r>
              <a:r>
                <a:rPr kumimoji="0" lang="fr-FR" alt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crop</a:t>
              </a:r>
              <a:r>
                <a:rPr kumimoji="0" lang="fr-FR" alt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protection </a:t>
              </a:r>
              <a:r>
                <a:rPr kumimoji="0" lang="fr-FR" alt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products</a:t>
              </a:r>
              <a:endParaRPr kumimoji="0" lang="fr-FR" alt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Zone de texte 23"/>
            <p:cNvSpPr txBox="1">
              <a:spLocks noChangeArrowheads="1"/>
            </p:cNvSpPr>
            <p:nvPr/>
          </p:nvSpPr>
          <p:spPr bwMode="auto">
            <a:xfrm>
              <a:off x="7468983" y="4932193"/>
              <a:ext cx="1587019" cy="661159"/>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Others</a:t>
              </a:r>
              <a:r>
                <a:rPr kumimoji="0" lang="fr-FR" alt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leverage</a:t>
              </a:r>
              <a:r>
                <a:rPr kumimoji="0" lang="fr-FR" alt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points about </a:t>
              </a:r>
              <a:r>
                <a:rPr kumimoji="0" lang="fr-FR" alt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field</a:t>
              </a:r>
              <a:r>
                <a:rPr kumimoji="0" lang="fr-FR" alt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alt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crops</a:t>
              </a:r>
              <a:endParaRPr kumimoji="0" lang="fr-FR" alt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8" name="Groupe 7"/>
            <p:cNvGrpSpPr/>
            <p:nvPr/>
          </p:nvGrpSpPr>
          <p:grpSpPr>
            <a:xfrm>
              <a:off x="768511" y="4240584"/>
              <a:ext cx="5501501" cy="1884505"/>
              <a:chOff x="-209077" y="-40521"/>
              <a:chExt cx="3029460" cy="1250890"/>
            </a:xfrm>
          </p:grpSpPr>
          <p:sp>
            <p:nvSpPr>
              <p:cNvPr id="9" name="Zone de texte 5"/>
              <p:cNvSpPr txBox="1"/>
              <p:nvPr/>
            </p:nvSpPr>
            <p:spPr>
              <a:xfrm>
                <a:off x="1489728" y="238819"/>
                <a:ext cx="1203500" cy="9715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4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Pasture</a:t>
                </a:r>
              </a:p>
              <a:p>
                <a:pPr marL="0" marR="0" lvl="0" indent="0" algn="l" defTabSz="914400" rtl="0" eaLnBrk="1" fontAlgn="auto" latinLnBrk="0" hangingPunct="1">
                  <a:lnSpc>
                    <a:spcPct val="107000"/>
                  </a:lnSpc>
                  <a:spcBef>
                    <a:spcPts val="0"/>
                  </a:spcBef>
                  <a:spcAft>
                    <a:spcPts val="4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Fodder</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from</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forage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grass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 the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feed</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ration</a:t>
                </a:r>
              </a:p>
              <a:p>
                <a:pPr marL="0" marR="0" lvl="0" indent="0" algn="l" defTabSz="914400" rtl="0" eaLnBrk="1" fontAlgn="auto" latinLnBrk="0" hangingPunct="1">
                  <a:lnSpc>
                    <a:spcPct val="107000"/>
                  </a:lnSpc>
                  <a:spcBef>
                    <a:spcPts val="0"/>
                  </a:spcBef>
                  <a:spcAft>
                    <a:spcPts val="4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fodder</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quality</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 de texte 2"/>
              <p:cNvSpPr txBox="1"/>
              <p:nvPr/>
            </p:nvSpPr>
            <p:spPr>
              <a:xfrm>
                <a:off x="195083" y="465869"/>
                <a:ext cx="1174356" cy="7260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Alfalfa</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ALA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rich</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seeds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flaxseeds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camelina</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seeds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 the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cattle</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feed</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ration</a:t>
                </a:r>
              </a:p>
            </p:txBody>
          </p:sp>
          <p:sp>
            <p:nvSpPr>
              <p:cNvPr id="11" name="Zone de texte 3"/>
              <p:cNvSpPr txBox="1"/>
              <p:nvPr/>
            </p:nvSpPr>
            <p:spPr>
              <a:xfrm>
                <a:off x="-209077" y="-40521"/>
                <a:ext cx="927100"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err="1">
                    <a:ln>
                      <a:noFill/>
                    </a:ln>
                    <a:solidFill>
                      <a:srgbClr val="C55A11"/>
                    </a:solidFill>
                    <a:effectLst/>
                    <a:uLnTx/>
                    <a:uFillTx/>
                    <a:latin typeface="Calibri" panose="020F0502020204030204" pitchFamily="34" charset="0"/>
                    <a:ea typeface="Calibri" panose="020F0502020204030204" pitchFamily="34" charset="0"/>
                    <a:cs typeface="Times New Roman" panose="02020603050405020304" pitchFamily="18" charset="0"/>
                  </a:rPr>
                  <a:t>Ecomethane</a:t>
                </a:r>
                <a:r>
                  <a:rPr kumimoji="0" lang="fr-FR" sz="1600" b="0" i="0" u="none" strike="noStrike" kern="1200" cap="none" spc="0" normalizeH="0" baseline="0" noProof="0" dirty="0">
                    <a:ln>
                      <a:noFill/>
                    </a:ln>
                    <a:solidFill>
                      <a:srgbClr val="C55A1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600" b="0" i="0" u="none" strike="noStrike" kern="1200" cap="none" spc="0" normalizeH="0" baseline="0" noProof="0" dirty="0" err="1">
                    <a:ln>
                      <a:noFill/>
                    </a:ln>
                    <a:solidFill>
                      <a:srgbClr val="C55A11"/>
                    </a:solidFill>
                    <a:effectLst/>
                    <a:uLnTx/>
                    <a:uFillTx/>
                    <a:latin typeface="Calibri" panose="020F0502020204030204" pitchFamily="34" charset="0"/>
                    <a:ea typeface="Calibri" panose="020F0502020204030204" pitchFamily="34" charset="0"/>
                    <a:cs typeface="Times New Roman" panose="02020603050405020304" pitchFamily="18" charset="0"/>
                  </a:rPr>
                  <a:t>cattle</a:t>
                </a:r>
                <a:r>
                  <a:rPr kumimoji="0" lang="fr-FR" sz="1600" b="0" i="0" u="none" strike="noStrike" kern="1200" cap="none" spc="0" normalizeH="0" baseline="0" noProof="0" dirty="0">
                    <a:ln>
                      <a:noFill/>
                    </a:ln>
                    <a:solidFill>
                      <a:srgbClr val="C55A1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600" b="0" i="0" u="none" strike="noStrike" kern="1200" cap="none" spc="0" normalizeH="0" baseline="0" noProof="0" dirty="0" err="1">
                    <a:ln>
                      <a:noFill/>
                    </a:ln>
                    <a:solidFill>
                      <a:srgbClr val="C55A11"/>
                    </a:solidFill>
                    <a:effectLst/>
                    <a:uLnTx/>
                    <a:uFillTx/>
                    <a:latin typeface="Calibri" panose="020F0502020204030204" pitchFamily="34" charset="0"/>
                    <a:ea typeface="Calibri" panose="020F0502020204030204" pitchFamily="34" charset="0"/>
                    <a:cs typeface="Times New Roman" panose="02020603050405020304" pitchFamily="18" charset="0"/>
                  </a:rPr>
                  <a:t>feeding</a:t>
                </a:r>
                <a:r>
                  <a:rPr kumimoji="0" lang="fr-FR" sz="1600" b="0" i="0" u="none" strike="noStrike" kern="1200" cap="none" spc="0" normalizeH="0" baseline="0" noProof="0" dirty="0">
                    <a:ln>
                      <a:noFill/>
                    </a:ln>
                    <a:solidFill>
                      <a:srgbClr val="C55A11"/>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2" name="Ellipse 11"/>
              <p:cNvSpPr/>
              <p:nvPr/>
            </p:nvSpPr>
            <p:spPr>
              <a:xfrm>
                <a:off x="63892" y="182159"/>
                <a:ext cx="2756491" cy="1003300"/>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e 12"/>
            <p:cNvGrpSpPr/>
            <p:nvPr/>
          </p:nvGrpSpPr>
          <p:grpSpPr>
            <a:xfrm>
              <a:off x="924162" y="2376460"/>
              <a:ext cx="4914179" cy="1815560"/>
              <a:chOff x="114300" y="-247921"/>
              <a:chExt cx="3162300" cy="1816272"/>
            </a:xfrm>
          </p:grpSpPr>
          <p:sp>
            <p:nvSpPr>
              <p:cNvPr id="14" name="Zone de texte 9"/>
              <p:cNvSpPr txBox="1"/>
              <p:nvPr/>
            </p:nvSpPr>
            <p:spPr>
              <a:xfrm>
                <a:off x="1735928" y="554104"/>
                <a:ext cx="1422400" cy="9715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Sustainable</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planting</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management of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hedges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(Breeders)</a:t>
                </a:r>
              </a:p>
              <a:p>
                <a:pPr marL="0" marR="0" lvl="0" indent="0" algn="l" defTabSz="914400" rtl="0" eaLnBrk="1" fontAlgn="auto" latinLnBrk="0" hangingPunct="1">
                  <a:lnSpc>
                    <a:spcPct val="107000"/>
                  </a:lnSpc>
                  <a:spcBef>
                    <a:spcPts val="0"/>
                  </a:spcBef>
                  <a:spcAft>
                    <a:spcPts val="40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Zone de texte 10"/>
              <p:cNvSpPr txBox="1"/>
              <p:nvPr/>
            </p:nvSpPr>
            <p:spPr>
              <a:xfrm>
                <a:off x="380136" y="501140"/>
                <a:ext cx="1225550" cy="685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Sustainable</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planting</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management of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hedges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any</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hedges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owner</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
            <p:nvSpPr>
              <p:cNvPr id="16" name="Zone de texte 11"/>
              <p:cNvSpPr txBox="1"/>
              <p:nvPr/>
            </p:nvSpPr>
            <p:spPr>
              <a:xfrm>
                <a:off x="1097552" y="-247921"/>
                <a:ext cx="927100" cy="3022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C55A1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6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Hedges</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7" name="Ellipse 16"/>
              <p:cNvSpPr/>
              <p:nvPr/>
            </p:nvSpPr>
            <p:spPr>
              <a:xfrm>
                <a:off x="114300" y="190500"/>
                <a:ext cx="3162300" cy="137785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e 17"/>
            <p:cNvGrpSpPr/>
            <p:nvPr/>
          </p:nvGrpSpPr>
          <p:grpSpPr>
            <a:xfrm>
              <a:off x="8858927" y="2692690"/>
              <a:ext cx="3454825" cy="2990874"/>
              <a:chOff x="-215380" y="-983431"/>
              <a:chExt cx="3298382" cy="2219310"/>
            </a:xfrm>
          </p:grpSpPr>
          <p:sp>
            <p:nvSpPr>
              <p:cNvPr id="19" name="Zone de texte 15"/>
              <p:cNvSpPr txBox="1"/>
              <p:nvPr/>
            </p:nvSpPr>
            <p:spPr>
              <a:xfrm>
                <a:off x="217147" y="-298155"/>
                <a:ext cx="1418784" cy="115511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Reducing</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fertilizers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use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both</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organic</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mineral</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Reducing</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use of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crop</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protection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products</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Zone de texte 14"/>
              <p:cNvSpPr txBox="1"/>
              <p:nvPr/>
            </p:nvSpPr>
            <p:spPr>
              <a:xfrm>
                <a:off x="1662077" y="-248549"/>
                <a:ext cx="1391024" cy="75532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crops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winegrowing</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horticulture, …)</a:t>
                </a:r>
              </a:p>
              <a:p>
                <a:pPr marL="0" marR="0" lvl="0" indent="0" algn="l" defTabSz="914400" rtl="0" eaLnBrk="1" fontAlgn="auto" latinLnBrk="0" hangingPunct="1">
                  <a:lnSpc>
                    <a:spcPct val="107000"/>
                  </a:lnSpc>
                  <a:spcBef>
                    <a:spcPts val="0"/>
                  </a:spcBef>
                  <a:spcAft>
                    <a:spcPts val="40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Zone de texte 16"/>
              <p:cNvSpPr txBox="1"/>
              <p:nvPr/>
            </p:nvSpPr>
            <p:spPr>
              <a:xfrm>
                <a:off x="1209159" y="-983431"/>
                <a:ext cx="1873843" cy="5122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srgbClr val="C55A1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600" b="0" i="0" u="none" strike="noStrike" kern="1200" cap="none" spc="0" normalizeH="0" baseline="0" noProof="0" dirty="0">
                    <a:ln>
                      <a:noFill/>
                    </a:ln>
                    <a:solidFill>
                      <a:srgbClr val="B9B521"/>
                    </a:solidFill>
                    <a:effectLst/>
                    <a:uLnTx/>
                    <a:uFillTx/>
                    <a:latin typeface="Calibri" panose="020F0502020204030204" pitchFamily="34" charset="0"/>
                    <a:ea typeface="Calibri" panose="020F0502020204030204" pitchFamily="34" charset="0"/>
                    <a:cs typeface="Times New Roman" panose="02020603050405020304" pitchFamily="18" charset="0"/>
                  </a:rPr>
                  <a:t>SOBAC</a:t>
                </a:r>
                <a:r>
                  <a:rPr kumimoji="0" lang="fr-FR" sz="1500" b="0" i="0" u="none" strike="noStrike" kern="1200" cap="none" spc="0" normalizeH="0" baseline="0" noProof="0" dirty="0">
                    <a:ln>
                      <a:noFill/>
                    </a:ln>
                    <a:solidFill>
                      <a:srgbClr val="B9B521"/>
                    </a:solidFill>
                    <a:effectLst/>
                    <a:uLnTx/>
                    <a:uFillTx/>
                    <a:latin typeface="Calibri" panose="020F0502020204030204" pitchFamily="34" charset="0"/>
                    <a:ea typeface="Calibri" panose="020F0502020204030204" pitchFamily="34" charset="0"/>
                    <a:cs typeface="Times New Roman" panose="02020603050405020304" pitchFamily="18" charset="0"/>
                  </a:rPr>
                  <a:t>                   (input management)</a:t>
                </a:r>
                <a:endPar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srgbClr val="B9B521"/>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srgbClr val="DEDA44"/>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2" name="Ellipse 21"/>
              <p:cNvSpPr/>
              <p:nvPr/>
            </p:nvSpPr>
            <p:spPr>
              <a:xfrm>
                <a:off x="-215380" y="-550253"/>
                <a:ext cx="3044437" cy="1786132"/>
              </a:xfrm>
              <a:prstGeom prst="ellipse">
                <a:avLst/>
              </a:prstGeom>
              <a:noFill/>
              <a:ln w="19050">
                <a:solidFill>
                  <a:srgbClr val="DEDA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Ellipse 22"/>
            <p:cNvSpPr/>
            <p:nvPr/>
          </p:nvSpPr>
          <p:spPr>
            <a:xfrm>
              <a:off x="2871876" y="2044616"/>
              <a:ext cx="7941691" cy="42530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e 23"/>
            <p:cNvGrpSpPr/>
            <p:nvPr/>
          </p:nvGrpSpPr>
          <p:grpSpPr>
            <a:xfrm>
              <a:off x="6406122" y="2350275"/>
              <a:ext cx="4406441" cy="3345640"/>
              <a:chOff x="216809" y="-1197420"/>
              <a:chExt cx="3098482" cy="2913824"/>
            </a:xfrm>
          </p:grpSpPr>
          <p:sp>
            <p:nvSpPr>
              <p:cNvPr id="25" name="Zone de texte 21"/>
              <p:cNvSpPr txBox="1"/>
              <p:nvPr/>
            </p:nvSpPr>
            <p:spPr>
              <a:xfrm>
                <a:off x="2343580" y="-1197420"/>
                <a:ext cx="878038" cy="23856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5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Field </a:t>
                </a:r>
                <a:r>
                  <a:rPr kumimoji="0" lang="fr-FR" sz="15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Crops</a:t>
                </a:r>
                <a:endParaRPr kumimoji="0" lang="fr-FR"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6" name="Zone de texte 19"/>
              <p:cNvSpPr txBox="1"/>
              <p:nvPr/>
            </p:nvSpPr>
            <p:spPr>
              <a:xfrm>
                <a:off x="946931" y="-412914"/>
                <a:ext cx="1313702" cy="4452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Mineral</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organic</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fertilizers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production</a:t>
                </a:r>
              </a:p>
              <a:p>
                <a:pPr marL="0" marR="0" lvl="0" indent="0" algn="l" defTabSz="914400" rtl="0" eaLnBrk="1" fontAlgn="auto" latinLnBrk="0" hangingPunct="1">
                  <a:lnSpc>
                    <a:spcPct val="107000"/>
                  </a:lnSpc>
                  <a:spcBef>
                    <a:spcPts val="0"/>
                  </a:spcBef>
                  <a:spcAft>
                    <a:spcPts val="40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Zone de texte 20"/>
              <p:cNvSpPr txBox="1"/>
              <p:nvPr/>
            </p:nvSpPr>
            <p:spPr>
              <a:xfrm>
                <a:off x="1171473" y="-799891"/>
                <a:ext cx="1073077" cy="27195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Temporary</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pasture</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Ellipse 27"/>
              <p:cNvSpPr/>
              <p:nvPr/>
            </p:nvSpPr>
            <p:spPr>
              <a:xfrm>
                <a:off x="216809" y="-948095"/>
                <a:ext cx="3098482" cy="2664499"/>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Zone de texte 26"/>
            <p:cNvSpPr txBox="1">
              <a:spLocks noChangeArrowheads="1"/>
            </p:cNvSpPr>
            <p:nvPr/>
          </p:nvSpPr>
          <p:spPr bwMode="auto">
            <a:xfrm>
              <a:off x="5114450" y="2527531"/>
              <a:ext cx="1447544" cy="330319"/>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Cattle</a:t>
              </a:r>
              <a:r>
                <a:rPr kumimoji="0" lang="fr-FR" altLang="fr-FR"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buildings</a:t>
              </a:r>
              <a:endParaRPr kumimoji="0" lang="fr-FR" altLang="fr-F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 name="Zone de texte 19"/>
            <p:cNvSpPr txBox="1"/>
            <p:nvPr/>
          </p:nvSpPr>
          <p:spPr>
            <a:xfrm>
              <a:off x="6535170" y="3752121"/>
              <a:ext cx="1403280" cy="3615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Storage buildings</a:t>
              </a:r>
            </a:p>
            <a:p>
              <a:pPr marL="0" marR="0" lvl="0" indent="0" algn="l" defTabSz="914400" rtl="0" eaLnBrk="1" fontAlgn="auto" latinLnBrk="0" hangingPunct="1">
                <a:lnSpc>
                  <a:spcPct val="107000"/>
                </a:lnSpc>
                <a:spcBef>
                  <a:spcPts val="0"/>
                </a:spcBef>
                <a:spcAft>
                  <a:spcPts val="40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5" name="Zone de texte 27"/>
            <p:cNvSpPr txBox="1">
              <a:spLocks noChangeArrowheads="1"/>
            </p:cNvSpPr>
            <p:nvPr/>
          </p:nvSpPr>
          <p:spPr bwMode="auto">
            <a:xfrm>
              <a:off x="7556273" y="4085675"/>
              <a:ext cx="1513676" cy="400011"/>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Power </a:t>
              </a:r>
              <a:r>
                <a:rPr kumimoji="0" lang="fr-FR" alt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consumption</a:t>
              </a:r>
              <a:endParaRPr kumimoji="0" lang="fr-FR" alt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6" name="Groupe 35"/>
          <p:cNvGrpSpPr/>
          <p:nvPr/>
        </p:nvGrpSpPr>
        <p:grpSpPr>
          <a:xfrm>
            <a:off x="9719024" y="4649510"/>
            <a:ext cx="2359141" cy="2022649"/>
            <a:chOff x="-1300008" y="164360"/>
            <a:chExt cx="4048918" cy="1021121"/>
          </a:xfrm>
        </p:grpSpPr>
        <p:sp>
          <p:nvSpPr>
            <p:cNvPr id="37" name="Zone de texte 5"/>
            <p:cNvSpPr txBox="1"/>
            <p:nvPr/>
          </p:nvSpPr>
          <p:spPr>
            <a:xfrm>
              <a:off x="430260" y="268870"/>
              <a:ext cx="1889716" cy="2727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crops</a:t>
              </a: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Orchards</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8" name="Zone de texte 2"/>
            <p:cNvSpPr txBox="1"/>
            <p:nvPr/>
          </p:nvSpPr>
          <p:spPr>
            <a:xfrm>
              <a:off x="254749" y="722109"/>
              <a:ext cx="2494161" cy="3064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Carbon</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storage</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threes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soils</a:t>
              </a:r>
              <a:endPar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Zone de texte 3"/>
            <p:cNvSpPr txBox="1"/>
            <p:nvPr/>
          </p:nvSpPr>
          <p:spPr>
            <a:xfrm>
              <a:off x="-1300008" y="931481"/>
              <a:ext cx="1811706"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err="1">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Orchards</a:t>
              </a:r>
              <a:r>
                <a:rPr kumimoji="0" lang="fr-FR" sz="1600" b="0"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 plantation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40" name="Ellipse 39"/>
            <p:cNvSpPr/>
            <p:nvPr/>
          </p:nvSpPr>
          <p:spPr>
            <a:xfrm>
              <a:off x="-79321" y="164360"/>
              <a:ext cx="2756493" cy="1021121"/>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Sous-titre 1"/>
          <p:cNvSpPr txBox="1">
            <a:spLocks/>
          </p:cNvSpPr>
          <p:nvPr/>
        </p:nvSpPr>
        <p:spPr>
          <a:xfrm>
            <a:off x="3121676" y="797366"/>
            <a:ext cx="5213895" cy="60718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Link between methods : overlapping levers</a:t>
            </a:r>
            <a:endParaRPr kumimoji="0" lang="fr-FR"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0048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039298" y="374255"/>
            <a:ext cx="2773836"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IV. Projects</a:t>
            </a:r>
          </a:p>
        </p:txBody>
      </p:sp>
      <p:grpSp>
        <p:nvGrpSpPr>
          <p:cNvPr id="22" name="Groupe 21"/>
          <p:cNvGrpSpPr/>
          <p:nvPr/>
        </p:nvGrpSpPr>
        <p:grpSpPr>
          <a:xfrm>
            <a:off x="1038880" y="1344421"/>
            <a:ext cx="10972800" cy="2509618"/>
            <a:chOff x="1106031" y="1670858"/>
            <a:chExt cx="10972800" cy="2509618"/>
          </a:xfrm>
        </p:grpSpPr>
        <p:graphicFrame>
          <p:nvGraphicFramePr>
            <p:cNvPr id="6" name="Diagramme 5"/>
            <p:cNvGraphicFramePr/>
            <p:nvPr/>
          </p:nvGraphicFramePr>
          <p:xfrm>
            <a:off x="1106031" y="1670858"/>
            <a:ext cx="10972800" cy="2452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ZoneTexte 13"/>
            <p:cNvSpPr txBox="1"/>
            <p:nvPr/>
          </p:nvSpPr>
          <p:spPr>
            <a:xfrm>
              <a:off x="1106031" y="3872699"/>
              <a:ext cx="2441027" cy="307777"/>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Project Leader or Agent</a:t>
              </a:r>
            </a:p>
          </p:txBody>
        </p:sp>
        <p:sp>
          <p:nvSpPr>
            <p:cNvPr id="17" name="ZoneTexte 16"/>
            <p:cNvSpPr txBox="1"/>
            <p:nvPr/>
          </p:nvSpPr>
          <p:spPr>
            <a:xfrm>
              <a:off x="5701015" y="3850575"/>
              <a:ext cx="2510444" cy="307777"/>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Project Leader or Agent</a:t>
              </a:r>
            </a:p>
          </p:txBody>
        </p:sp>
        <p:sp>
          <p:nvSpPr>
            <p:cNvPr id="18" name="ZoneTexte 17"/>
            <p:cNvSpPr txBox="1"/>
            <p:nvPr/>
          </p:nvSpPr>
          <p:spPr>
            <a:xfrm>
              <a:off x="8213414" y="3846947"/>
              <a:ext cx="1271847" cy="307777"/>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Auditor</a:t>
              </a:r>
            </a:p>
          </p:txBody>
        </p:sp>
      </p:grpSp>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665" y="2884575"/>
            <a:ext cx="755327" cy="755327"/>
          </a:xfrm>
          <a:prstGeom prst="rect">
            <a:avLst/>
          </a:prstGeom>
        </p:spPr>
      </p:pic>
      <p:pic>
        <p:nvPicPr>
          <p:cNvPr id="21" name="Imag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568" y="1927082"/>
            <a:ext cx="887444" cy="887444"/>
          </a:xfrm>
          <a:prstGeom prst="rect">
            <a:avLst/>
          </a:prstGeom>
        </p:spPr>
      </p:pic>
      <p:sp>
        <p:nvSpPr>
          <p:cNvPr id="23" name="ZoneTexte 22"/>
          <p:cNvSpPr txBox="1"/>
          <p:nvPr/>
        </p:nvSpPr>
        <p:spPr>
          <a:xfrm>
            <a:off x="4037820" y="5270771"/>
            <a:ext cx="41064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Collective project :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agent who gathers all the individual sub-project holders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Individual project: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agent or project leader</a:t>
            </a:r>
          </a:p>
        </p:txBody>
      </p:sp>
      <p:grpSp>
        <p:nvGrpSpPr>
          <p:cNvPr id="27" name="Groupe 26"/>
          <p:cNvGrpSpPr/>
          <p:nvPr/>
        </p:nvGrpSpPr>
        <p:grpSpPr>
          <a:xfrm>
            <a:off x="1532239" y="1539602"/>
            <a:ext cx="1410467" cy="526448"/>
            <a:chOff x="3939794" y="1353943"/>
            <a:chExt cx="2019993" cy="864524"/>
          </a:xfrm>
        </p:grpSpPr>
        <p:sp>
          <p:nvSpPr>
            <p:cNvPr id="25" name="Ellipse 24"/>
            <p:cNvSpPr/>
            <p:nvPr/>
          </p:nvSpPr>
          <p:spPr>
            <a:xfrm>
              <a:off x="3939794" y="1353943"/>
              <a:ext cx="2019993" cy="864524"/>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ZoneTexte 23"/>
            <p:cNvSpPr txBox="1"/>
            <p:nvPr/>
          </p:nvSpPr>
          <p:spPr>
            <a:xfrm>
              <a:off x="4347117" y="1460611"/>
              <a:ext cx="1313851" cy="6570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12 months maximum</a:t>
              </a:r>
            </a:p>
          </p:txBody>
        </p:sp>
      </p:grpSp>
      <p:grpSp>
        <p:nvGrpSpPr>
          <p:cNvPr id="29" name="Groupe 28"/>
          <p:cNvGrpSpPr/>
          <p:nvPr/>
        </p:nvGrpSpPr>
        <p:grpSpPr>
          <a:xfrm>
            <a:off x="6903891" y="1402898"/>
            <a:ext cx="1650317" cy="667740"/>
            <a:chOff x="3939794" y="1353943"/>
            <a:chExt cx="2019993" cy="864524"/>
          </a:xfrm>
        </p:grpSpPr>
        <p:sp>
          <p:nvSpPr>
            <p:cNvPr id="30" name="Ellipse 29"/>
            <p:cNvSpPr/>
            <p:nvPr/>
          </p:nvSpPr>
          <p:spPr>
            <a:xfrm>
              <a:off x="3939794" y="1353943"/>
              <a:ext cx="2019993" cy="864524"/>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ZoneTexte 30"/>
            <p:cNvSpPr txBox="1"/>
            <p:nvPr/>
          </p:nvSpPr>
          <p:spPr>
            <a:xfrm>
              <a:off x="4197900" y="1444614"/>
              <a:ext cx="1503780" cy="7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Duration of a project (specified in the methodology)</a:t>
              </a:r>
            </a:p>
          </p:txBody>
        </p:sp>
      </p:grpSp>
      <p:pic>
        <p:nvPicPr>
          <p:cNvPr id="28" name="Imag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0459" y="5353590"/>
            <a:ext cx="347481" cy="347481"/>
          </a:xfrm>
          <a:prstGeom prst="rect">
            <a:avLst/>
          </a:prstGeom>
        </p:spPr>
      </p:pic>
      <p:pic>
        <p:nvPicPr>
          <p:cNvPr id="38" name="Imag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80599" y="5931670"/>
            <a:ext cx="251521" cy="278784"/>
          </a:xfrm>
          <a:prstGeom prst="rect">
            <a:avLst/>
          </a:prstGeom>
        </p:spPr>
      </p:pic>
      <p:grpSp>
        <p:nvGrpSpPr>
          <p:cNvPr id="39" name="Groupe 38"/>
          <p:cNvGrpSpPr/>
          <p:nvPr/>
        </p:nvGrpSpPr>
        <p:grpSpPr>
          <a:xfrm>
            <a:off x="3827949" y="3039921"/>
            <a:ext cx="1456893" cy="451231"/>
            <a:chOff x="3939794" y="1353943"/>
            <a:chExt cx="2019993" cy="941522"/>
          </a:xfrm>
        </p:grpSpPr>
        <p:sp>
          <p:nvSpPr>
            <p:cNvPr id="40" name="Ellipse 39"/>
            <p:cNvSpPr/>
            <p:nvPr/>
          </p:nvSpPr>
          <p:spPr>
            <a:xfrm>
              <a:off x="3939794" y="1353943"/>
              <a:ext cx="2019993" cy="864524"/>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ZoneTexte 40"/>
            <p:cNvSpPr txBox="1"/>
            <p:nvPr/>
          </p:nvSpPr>
          <p:spPr>
            <a:xfrm>
              <a:off x="4347117" y="1460610"/>
              <a:ext cx="1313852" cy="8348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Since march 2022</a:t>
              </a:r>
            </a:p>
          </p:txBody>
        </p:sp>
      </p:grpSp>
      <p:sp>
        <p:nvSpPr>
          <p:cNvPr id="11" name="Flèche droite 10"/>
          <p:cNvSpPr/>
          <p:nvPr/>
        </p:nvSpPr>
        <p:spPr>
          <a:xfrm>
            <a:off x="1038880" y="4108914"/>
            <a:ext cx="9739956" cy="48463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Project Financing</a:t>
            </a:r>
          </a:p>
        </p:txBody>
      </p:sp>
      <p:sp>
        <p:nvSpPr>
          <p:cNvPr id="32" name="ZoneTexte 31"/>
          <p:cNvSpPr txBox="1"/>
          <p:nvPr/>
        </p:nvSpPr>
        <p:spPr>
          <a:xfrm>
            <a:off x="3479907" y="3420781"/>
            <a:ext cx="2152979" cy="523220"/>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Regional state administration - Prefects</a:t>
            </a:r>
          </a:p>
        </p:txBody>
      </p:sp>
      <p:sp>
        <p:nvSpPr>
          <p:cNvPr id="33" name="ZoneTexte 32"/>
          <p:cNvSpPr txBox="1"/>
          <p:nvPr/>
        </p:nvSpPr>
        <p:spPr>
          <a:xfrm>
            <a:off x="9418110" y="3458257"/>
            <a:ext cx="2656458" cy="523220"/>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Regional state administration - Prefects</a:t>
            </a:r>
          </a:p>
        </p:txBody>
      </p:sp>
    </p:spTree>
    <p:extLst>
      <p:ext uri="{BB962C8B-B14F-4D97-AF65-F5344CB8AC3E}">
        <p14:creationId xmlns:p14="http://schemas.microsoft.com/office/powerpoint/2010/main" val="23591445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9637" y="1804377"/>
            <a:ext cx="25827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357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labelled</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projects</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around</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1,4 M t</a:t>
            </a:r>
            <a:r>
              <a:rPr kumimoji="0" lang="fr-FR" sz="1800" b="1" i="0" u="none" strike="noStrike" kern="1200" cap="none" spc="0" normalizeH="0" baseline="-25000" noProof="0" dirty="0">
                <a:ln>
                  <a:noFill/>
                </a:ln>
                <a:solidFill>
                  <a:prstClr val="black"/>
                </a:solidFill>
                <a:effectLst/>
                <a:uLnTx/>
                <a:uFillTx/>
                <a:latin typeface="Calibri" panose="020F0502020204030204"/>
                <a:ea typeface="+mn-ea"/>
                <a:cs typeface="+mn-cs"/>
              </a:rPr>
              <a:t>eq</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a:t>
            </a:r>
            <a:r>
              <a:rPr kumimoji="0" lang="fr-FR" sz="18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24" name="Rectangle 23"/>
          <p:cNvSpPr/>
          <p:nvPr/>
        </p:nvSpPr>
        <p:spPr>
          <a:xfrm>
            <a:off x="3039298" y="374255"/>
            <a:ext cx="6853286"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IV. Projects : </a:t>
            </a:r>
            <a:r>
              <a:rPr kumimoji="0" lang="fr-FR" sz="3200" b="1" i="0" u="none" strike="noStrike" kern="1200" cap="none" spc="0" normalizeH="0" baseline="0" noProof="0" dirty="0">
                <a:ln>
                  <a:noFill/>
                </a:ln>
                <a:solidFill>
                  <a:srgbClr val="4675B9"/>
                </a:solidFill>
                <a:effectLst/>
                <a:uLnTx/>
                <a:uFillTx/>
                <a:latin typeface="Calibri" panose="020F0502020204030204"/>
                <a:ea typeface="+mn-ea"/>
                <a:cs typeface="+mn-cs"/>
              </a:rPr>
              <a:t>357 </a:t>
            </a:r>
            <a:r>
              <a:rPr kumimoji="0" lang="fr-FR" sz="3200" b="1" i="0" u="none" strike="noStrike" kern="1200" cap="none" spc="0" normalizeH="0" baseline="0" noProof="0" dirty="0" err="1">
                <a:ln>
                  <a:noFill/>
                </a:ln>
                <a:solidFill>
                  <a:srgbClr val="4675B9"/>
                </a:solidFill>
                <a:effectLst/>
                <a:uLnTx/>
                <a:uFillTx/>
                <a:latin typeface="Calibri" panose="020F0502020204030204"/>
                <a:ea typeface="+mn-ea"/>
                <a:cs typeface="+mn-cs"/>
              </a:rPr>
              <a:t>labelled</a:t>
            </a:r>
            <a:r>
              <a:rPr kumimoji="0" lang="fr-FR" sz="3200" b="1" i="0" u="none" strike="noStrike" kern="1200" cap="none" spc="0" normalizeH="0" baseline="0" noProof="0" dirty="0">
                <a:ln>
                  <a:noFill/>
                </a:ln>
                <a:solidFill>
                  <a:srgbClr val="4675B9"/>
                </a:solidFill>
                <a:effectLst/>
                <a:uLnTx/>
                <a:uFillTx/>
                <a:latin typeface="Calibri" panose="020F0502020204030204"/>
                <a:ea typeface="+mn-ea"/>
                <a:cs typeface="+mn-cs"/>
              </a:rPr>
              <a:t> </a:t>
            </a:r>
            <a:r>
              <a:rPr kumimoji="0" lang="fr-FR" sz="3200" b="1" i="0" u="none" strike="noStrike" kern="1200" cap="none" spc="0" normalizeH="0" baseline="0" noProof="0" dirty="0" err="1">
                <a:ln>
                  <a:noFill/>
                </a:ln>
                <a:solidFill>
                  <a:srgbClr val="4675B9"/>
                </a:solidFill>
                <a:effectLst/>
                <a:uLnTx/>
                <a:uFillTx/>
                <a:latin typeface="Calibri" panose="020F0502020204030204"/>
                <a:ea typeface="+mn-ea"/>
                <a:cs typeface="+mn-cs"/>
              </a:rPr>
              <a:t>projects</a:t>
            </a:r>
            <a:r>
              <a:rPr kumimoji="0" lang="en-US" sz="4400" b="1" i="0" u="none" strike="noStrike" kern="1200" cap="none" spc="0" normalizeH="0" baseline="0" noProof="0" dirty="0">
                <a:ln>
                  <a:noFill/>
                </a:ln>
                <a:solidFill>
                  <a:srgbClr val="4675B9"/>
                </a:solidFill>
                <a:effectLst/>
                <a:uLnTx/>
                <a:uFillTx/>
                <a:latin typeface="Calibri" panose="020F0502020204030204"/>
                <a:ea typeface="+mn-ea"/>
                <a:cs typeface="+mn-cs"/>
              </a:rPr>
              <a:t> </a:t>
            </a:r>
          </a:p>
        </p:txBody>
      </p:sp>
      <p:grpSp>
        <p:nvGrpSpPr>
          <p:cNvPr id="23" name="Groupe 22"/>
          <p:cNvGrpSpPr/>
          <p:nvPr/>
        </p:nvGrpSpPr>
        <p:grpSpPr>
          <a:xfrm>
            <a:off x="3039298" y="1304071"/>
            <a:ext cx="6259067" cy="5372430"/>
            <a:chOff x="2007527" y="1348033"/>
            <a:chExt cx="6259067" cy="5372430"/>
          </a:xfrm>
        </p:grpSpPr>
        <p:pic>
          <p:nvPicPr>
            <p:cNvPr id="27" name="Image 26"/>
            <p:cNvPicPr>
              <a:picLocks noChangeAspect="1"/>
            </p:cNvPicPr>
            <p:nvPr/>
          </p:nvPicPr>
          <p:blipFill rotWithShape="1">
            <a:blip r:embed="rId3"/>
            <a:srcRect t="2076"/>
            <a:stretch/>
          </p:blipFill>
          <p:spPr>
            <a:xfrm>
              <a:off x="2007527" y="1348033"/>
              <a:ext cx="6259067" cy="5372430"/>
            </a:xfrm>
            <a:prstGeom prst="rect">
              <a:avLst/>
            </a:prstGeom>
          </p:spPr>
        </p:pic>
        <p:sp>
          <p:nvSpPr>
            <p:cNvPr id="28" name="Ellipse 27"/>
            <p:cNvSpPr/>
            <p:nvPr/>
          </p:nvSpPr>
          <p:spPr>
            <a:xfrm>
              <a:off x="5759729" y="4183288"/>
              <a:ext cx="701048" cy="422503"/>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23</a:t>
              </a:r>
            </a:p>
          </p:txBody>
        </p:sp>
        <p:sp>
          <p:nvSpPr>
            <p:cNvPr id="29" name="Ellipse 28"/>
            <p:cNvSpPr/>
            <p:nvPr/>
          </p:nvSpPr>
          <p:spPr>
            <a:xfrm>
              <a:off x="2782407" y="2778444"/>
              <a:ext cx="661054" cy="296869"/>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11</a:t>
              </a:r>
            </a:p>
          </p:txBody>
        </p:sp>
        <p:sp>
          <p:nvSpPr>
            <p:cNvPr id="30" name="Ellipse 29"/>
            <p:cNvSpPr/>
            <p:nvPr/>
          </p:nvSpPr>
          <p:spPr>
            <a:xfrm>
              <a:off x="5838498" y="3185098"/>
              <a:ext cx="783853" cy="690920"/>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34</a:t>
              </a:r>
            </a:p>
          </p:txBody>
        </p:sp>
        <p:sp>
          <p:nvSpPr>
            <p:cNvPr id="31" name="Ellipse 30"/>
            <p:cNvSpPr/>
            <p:nvPr/>
          </p:nvSpPr>
          <p:spPr>
            <a:xfrm>
              <a:off x="4538119" y="3206399"/>
              <a:ext cx="650095" cy="434869"/>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19</a:t>
              </a:r>
            </a:p>
          </p:txBody>
        </p:sp>
        <p:sp>
          <p:nvSpPr>
            <p:cNvPr id="32" name="Ellipse 31"/>
            <p:cNvSpPr/>
            <p:nvPr/>
          </p:nvSpPr>
          <p:spPr>
            <a:xfrm>
              <a:off x="6108753" y="2374980"/>
              <a:ext cx="629225" cy="418971"/>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31</a:t>
              </a:r>
            </a:p>
          </p:txBody>
        </p:sp>
        <p:sp>
          <p:nvSpPr>
            <p:cNvPr id="33" name="Ellipse 32"/>
            <p:cNvSpPr/>
            <p:nvPr/>
          </p:nvSpPr>
          <p:spPr>
            <a:xfrm>
              <a:off x="4829792" y="1804377"/>
              <a:ext cx="614538" cy="389043"/>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17</a:t>
              </a:r>
            </a:p>
          </p:txBody>
        </p:sp>
        <p:sp>
          <p:nvSpPr>
            <p:cNvPr id="34" name="Ellipse 33"/>
            <p:cNvSpPr/>
            <p:nvPr/>
          </p:nvSpPr>
          <p:spPr>
            <a:xfrm>
              <a:off x="4811532" y="2561114"/>
              <a:ext cx="532359" cy="249779"/>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8</a:t>
              </a:r>
            </a:p>
          </p:txBody>
        </p:sp>
        <p:sp>
          <p:nvSpPr>
            <p:cNvPr id="35" name="Ellipse 34"/>
            <p:cNvSpPr/>
            <p:nvPr/>
          </p:nvSpPr>
          <p:spPr>
            <a:xfrm>
              <a:off x="3828635" y="2338728"/>
              <a:ext cx="720209" cy="458956"/>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16</a:t>
              </a:r>
            </a:p>
          </p:txBody>
        </p:sp>
        <p:sp>
          <p:nvSpPr>
            <p:cNvPr id="36" name="Ellipse 35"/>
            <p:cNvSpPr/>
            <p:nvPr/>
          </p:nvSpPr>
          <p:spPr>
            <a:xfrm>
              <a:off x="3772096" y="3977292"/>
              <a:ext cx="1154848" cy="1007071"/>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80</a:t>
              </a:r>
            </a:p>
          </p:txBody>
        </p:sp>
        <p:sp>
          <p:nvSpPr>
            <p:cNvPr id="37" name="Ellipse 36"/>
            <p:cNvSpPr/>
            <p:nvPr/>
          </p:nvSpPr>
          <p:spPr>
            <a:xfrm>
              <a:off x="4631184" y="5000996"/>
              <a:ext cx="813146" cy="729848"/>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42</a:t>
              </a:r>
            </a:p>
          </p:txBody>
        </p:sp>
        <p:sp>
          <p:nvSpPr>
            <p:cNvPr id="38" name="Ellipse 37"/>
            <p:cNvSpPr/>
            <p:nvPr/>
          </p:nvSpPr>
          <p:spPr>
            <a:xfrm>
              <a:off x="6454308" y="5326912"/>
              <a:ext cx="669506" cy="249835"/>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39" name="Ellipse 38"/>
            <p:cNvSpPr/>
            <p:nvPr/>
          </p:nvSpPr>
          <p:spPr>
            <a:xfrm>
              <a:off x="3446532" y="3075312"/>
              <a:ext cx="888613" cy="800705"/>
            </a:xfrm>
            <a:prstGeom prst="ellipse">
              <a:avLst/>
            </a:prstGeom>
            <a:solidFill>
              <a:srgbClr val="4BAC4C"/>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65</a:t>
              </a:r>
            </a:p>
          </p:txBody>
        </p:sp>
      </p:grpSp>
    </p:spTree>
    <p:extLst>
      <p:ext uri="{BB962C8B-B14F-4D97-AF65-F5344CB8AC3E}">
        <p14:creationId xmlns:p14="http://schemas.microsoft.com/office/powerpoint/2010/main" val="4088797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2.7"/>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ème Office">
  <a:themeElements>
    <a:clrScheme name="Personnalisé 1">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FFC000"/>
      </a:accent5>
      <a:accent6>
        <a:srgbClr val="FDE4CB"/>
      </a:accent6>
      <a:hlink>
        <a:srgbClr val="00B0F0"/>
      </a:hlink>
      <a:folHlink>
        <a:srgbClr val="977B2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potx" id="{4E874F3A-6BB1-4334-AA3C-CB69D53C2FB0}" vid="{CFDAC62F-BBD6-4674-995E-7A3058955A70}"/>
    </a:ext>
  </a:extLst>
</a:theme>
</file>

<file path=ppt/theme/theme6.xml><?xml version="1.0" encoding="utf-8"?>
<a:theme xmlns:a="http://schemas.openxmlformats.org/drawingml/2006/main" name="Teagasc PPT option 3">
  <a:themeElements>
    <a:clrScheme name="Teagasc">
      <a:dk1>
        <a:sysClr val="windowText" lastClr="000000"/>
      </a:dk1>
      <a:lt1>
        <a:sysClr val="window" lastClr="FFFFFF"/>
      </a:lt1>
      <a:dk2>
        <a:srgbClr val="007944"/>
      </a:dk2>
      <a:lt2>
        <a:srgbClr val="EEECE1"/>
      </a:lt2>
      <a:accent1>
        <a:srgbClr val="359828"/>
      </a:accent1>
      <a:accent2>
        <a:srgbClr val="AFC124"/>
      </a:accent2>
      <a:accent3>
        <a:srgbClr val="D2612C"/>
      </a:accent3>
      <a:accent4>
        <a:srgbClr val="9D0F1E"/>
      </a:accent4>
      <a:accent5>
        <a:srgbClr val="583213"/>
      </a:accent5>
      <a:accent6>
        <a:srgbClr val="8F692F"/>
      </a:accent6>
      <a:hlink>
        <a:srgbClr val="D2612C"/>
      </a:hlink>
      <a:folHlink>
        <a:srgbClr val="E9E73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Teagasc">
      <a:dk1>
        <a:sysClr val="windowText" lastClr="000000"/>
      </a:dk1>
      <a:lt1>
        <a:sysClr val="window" lastClr="FFFFFF"/>
      </a:lt1>
      <a:dk2>
        <a:srgbClr val="007944"/>
      </a:dk2>
      <a:lt2>
        <a:srgbClr val="EEECE1"/>
      </a:lt2>
      <a:accent1>
        <a:srgbClr val="359828"/>
      </a:accent1>
      <a:accent2>
        <a:srgbClr val="AFC124"/>
      </a:accent2>
      <a:accent3>
        <a:srgbClr val="D2612C"/>
      </a:accent3>
      <a:accent4>
        <a:srgbClr val="9D0F1E"/>
      </a:accent4>
      <a:accent5>
        <a:srgbClr val="583213"/>
      </a:accent5>
      <a:accent6>
        <a:srgbClr val="8F692F"/>
      </a:accent6>
      <a:hlink>
        <a:srgbClr val="D2612C"/>
      </a:hlink>
      <a:folHlink>
        <a:srgbClr val="E9E73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2509</TotalTime>
  <Words>12956</Words>
  <Application>Microsoft Office PowerPoint</Application>
  <PresentationFormat>Grand écran</PresentationFormat>
  <Paragraphs>2003</Paragraphs>
  <Slides>147</Slides>
  <Notes>37</Notes>
  <HiddenSlides>3</HiddenSlides>
  <MMClips>0</MMClips>
  <ScaleCrop>false</ScaleCrop>
  <HeadingPairs>
    <vt:vector size="6" baseType="variant">
      <vt:variant>
        <vt:lpstr>Polices utilisées</vt:lpstr>
      </vt:variant>
      <vt:variant>
        <vt:i4>21</vt:i4>
      </vt:variant>
      <vt:variant>
        <vt:lpstr>Thème</vt:lpstr>
      </vt:variant>
      <vt:variant>
        <vt:i4>7</vt:i4>
      </vt:variant>
      <vt:variant>
        <vt:lpstr>Titres des diapositives</vt:lpstr>
      </vt:variant>
      <vt:variant>
        <vt:i4>147</vt:i4>
      </vt:variant>
    </vt:vector>
  </HeadingPairs>
  <TitlesOfParts>
    <vt:vector size="175" baseType="lpstr">
      <vt:lpstr>Arial</vt:lpstr>
      <vt:lpstr>Arial</vt:lpstr>
      <vt:lpstr>Arial Black</vt:lpstr>
      <vt:lpstr>Arial headings</vt:lpstr>
      <vt:lpstr>Arial MT</vt:lpstr>
      <vt:lpstr>Browallia New</vt:lpstr>
      <vt:lpstr>Calibri</vt:lpstr>
      <vt:lpstr>Calibri Light</vt:lpstr>
      <vt:lpstr>Corbel</vt:lpstr>
      <vt:lpstr>DejaVuSans</vt:lpstr>
      <vt:lpstr>FlandersArtSans-Bold</vt:lpstr>
      <vt:lpstr>FontAwesome</vt:lpstr>
      <vt:lpstr>Helvetica</vt:lpstr>
      <vt:lpstr>ITCAvantGardeStd-Md</vt:lpstr>
      <vt:lpstr>Leelawadee</vt:lpstr>
      <vt:lpstr>Lucida Grande</vt:lpstr>
      <vt:lpstr>Segoe UI</vt:lpstr>
      <vt:lpstr>Symbol</vt:lpstr>
      <vt:lpstr>Tahoma</vt:lpstr>
      <vt:lpstr>Times New Roman</vt:lpstr>
      <vt:lpstr>Wingdings</vt:lpstr>
      <vt:lpstr>Thème Office</vt:lpstr>
      <vt:lpstr>1_Thème Office</vt:lpstr>
      <vt:lpstr>Office Theme</vt:lpstr>
      <vt:lpstr>2_Thème Office</vt:lpstr>
      <vt:lpstr>1_Office Theme</vt:lpstr>
      <vt:lpstr>Teagasc PPT option 3</vt:lpstr>
      <vt:lpstr>2_Office Theme</vt:lpstr>
      <vt:lpstr>LIFE CARBON FARMING – Carbon farming certification and rewarding mechanisms in the agricultural sector</vt:lpstr>
      <vt:lpstr>LIFE CARBON FARMING - January 25th 2023</vt:lpstr>
      <vt:lpstr>Agenda</vt:lpstr>
      <vt:lpstr>LIFE CARBON FARMING wokshop</vt:lpstr>
      <vt:lpstr>Commission proposal for a Carbon Removal  Certification (CRC) Regulation </vt:lpstr>
      <vt:lpstr>Why carbon removals?</vt:lpstr>
      <vt:lpstr>The policy context</vt:lpstr>
      <vt:lpstr>Different types of carbon removal activities</vt:lpstr>
      <vt:lpstr>Why certify carbon removals?</vt:lpstr>
      <vt:lpstr>From objectives to the legal proposal</vt:lpstr>
      <vt:lpstr>QU.A.L.ITY criteria for all carbon removals</vt:lpstr>
      <vt:lpstr>Requirements for certification</vt:lpstr>
      <vt:lpstr>How does it work?</vt:lpstr>
      <vt:lpstr>How can the CRC Regulation can be used? </vt:lpstr>
      <vt:lpstr>Useful links</vt:lpstr>
      <vt:lpstr>LIFE CARBON FARMING wokshop</vt:lpstr>
      <vt:lpstr>From research to practice Initiatives for disseminating low carbon practices</vt:lpstr>
      <vt:lpstr>First, quantifying GHG emissions and carbon sequestration</vt:lpstr>
      <vt:lpstr>High variability between farms</vt:lpstr>
      <vt:lpstr>A 20% potential in reducing GHG emissions now</vt:lpstr>
      <vt:lpstr>Carbon sequestration : Stock and storage!</vt:lpstr>
      <vt:lpstr> The whole farm approach  for assessing Technical&amp;carbon performances </vt:lpstr>
      <vt:lpstr>Mitigation,  More than 40 practices ready to use</vt:lpstr>
      <vt:lpstr>Emerging solutions for tomorrow</vt:lpstr>
      <vt:lpstr>CO2 avoided for an average cattle farm</vt:lpstr>
      <vt:lpstr>Mitigation cost : MACC from Irland…</vt:lpstr>
      <vt:lpstr>To french mitigation costs</vt:lpstr>
      <vt:lpstr>What is the cost for farmers ?</vt:lpstr>
      <vt:lpstr>Conditions for upscaling carbon farming</vt:lpstr>
      <vt:lpstr>Raising awareness and capacity building</vt:lpstr>
      <vt:lpstr>Climate and other issues  i.e. considering sustainability issues</vt:lpstr>
      <vt:lpstr>SMRV,  Supporting, Monitoring, Reporting, Verifying </vt:lpstr>
      <vt:lpstr>Coordinating result based  and practice based funding sources ?</vt:lpstr>
      <vt:lpstr>The partnership is crucial to success</vt:lpstr>
      <vt:lpstr>LIFE CARBON FARMING </vt:lpstr>
      <vt:lpstr>LIFE CARBON FARMING wokshop</vt:lpstr>
      <vt:lpstr>Presentation of the LIFE Carbon Farming project</vt:lpstr>
      <vt:lpstr>Presentation of the LIFE Carbon Farming project</vt:lpstr>
      <vt:lpstr>Partners of the LIFE Carbon Farming project</vt:lpstr>
      <vt:lpstr>What can bring the LIFE Carbon Farming project regarding the context in Germany?</vt:lpstr>
      <vt:lpstr>What can bring the LIFE Carbon Farming project regarding the context in Germany?</vt:lpstr>
      <vt:lpstr>Technical actions</vt:lpstr>
      <vt:lpstr>Presentation of the LIFE Carbon Farming project</vt:lpstr>
      <vt:lpstr>Elaborating harmonised tools and standards to implement low carbon initiatives on farms</vt:lpstr>
      <vt:lpstr>Presentation of the LIFE Carbon Farming project</vt:lpstr>
      <vt:lpstr>Elaborating harmonised tools and standards to implement low carbon initiatives on farms</vt:lpstr>
      <vt:lpstr>Elaborating harmonised tools and standards to implement low carbon initiatives on farms</vt:lpstr>
      <vt:lpstr>Elaborating harmonised tools and standards to implement low carbon initiatives on farms</vt:lpstr>
      <vt:lpstr>Elaborating harmonised tools and standards to implement low carbon initiatives on farms</vt:lpstr>
      <vt:lpstr>Elaborating harmonised tools and standards to implement low carbon initiatives on farms</vt:lpstr>
      <vt:lpstr>Elaborating harmonised tools and standards to implement low carbon initiatives on farms</vt:lpstr>
      <vt:lpstr>Presentation of the LIFE Carbon Farming project</vt:lpstr>
      <vt:lpstr>Elaborating harmonised tools and standards to implement low carbon initiatives on farms</vt:lpstr>
      <vt:lpstr>A common MRV framework to certify low carbon projects on European farms</vt:lpstr>
      <vt:lpstr>A common MRV framework to certify low carbon projects on European farms</vt:lpstr>
      <vt:lpstr>A common MRV framework to certify low carbon projects on European farms</vt:lpstr>
      <vt:lpstr>A common MRV framework to certify low carbon projects on European farms</vt:lpstr>
      <vt:lpstr>A common MRV framework to certify low carbon projects on European farms</vt:lpstr>
      <vt:lpstr>A common MRV framework to certify low carbon projects on European farms</vt:lpstr>
      <vt:lpstr>A common MRV framework to certify low carbon projects on European farms</vt:lpstr>
      <vt:lpstr>Presentation of the LIFE Carbon Farming project</vt:lpstr>
      <vt:lpstr>Implementing low carbon projects in 700 mixed-crops livestock farms </vt:lpstr>
      <vt:lpstr>Présentation PowerPoint</vt:lpstr>
      <vt:lpstr>Présentation PowerPoint</vt:lpstr>
      <vt:lpstr>Implementing low carbon projects in 700 mixed-crops livestock farms </vt:lpstr>
      <vt:lpstr>How to manage the Knowledge transfer in the Life Carbon Farming project?</vt:lpstr>
      <vt:lpstr>How to manage the Knowledge transfer in the Life Carbon Farming project?</vt:lpstr>
      <vt:lpstr>How to manage the Knowledge transfer in the Life Carbon Farming project?</vt:lpstr>
      <vt:lpstr>How to manage the Knowledge transfer in the Life Carbon Farming project?</vt:lpstr>
      <vt:lpstr>Implementing low carbon projects in 700 mixed-crops livestock farms </vt:lpstr>
      <vt:lpstr>Presentation of the LIFE Carbon Farming project</vt:lpstr>
      <vt:lpstr>Elaborating reference costs of low carbon projects</vt:lpstr>
      <vt:lpstr>Presentation of the LIFE Carbon Farming project</vt:lpstr>
      <vt:lpstr>Why it is important to discuss the project with public authorities.</vt:lpstr>
      <vt:lpstr>Do not limit the European carbon certification framework to carbon removals</vt:lpstr>
      <vt:lpstr>Ensure strong environmental integrity</vt:lpstr>
      <vt:lpstr>Governance: a common framework for high quality national and local tools</vt:lpstr>
      <vt:lpstr>Exchanges with the authorities in Spain about the LIFE Carbon Farming project</vt:lpstr>
      <vt:lpstr>Implementing a result-based rewarding mechanism</vt:lpstr>
      <vt:lpstr>Implementing a result-based rewarding mechanism</vt:lpstr>
      <vt:lpstr>Presentation of the LIFE Carbon Farming project</vt:lpstr>
      <vt:lpstr>Implementing a low carbon network</vt:lpstr>
      <vt:lpstr>Presentation of the LIFE Carbon Farming project</vt:lpstr>
      <vt:lpstr>Inputs of the project for the Carbon Farming</vt:lpstr>
      <vt:lpstr>LIFE CARBON FARMING interconnected with other EU projects </vt:lpstr>
      <vt:lpstr>LIFE CARBON FARMING wokshop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How to Involve Famers in Extension Projects: Setup and Recruitment</vt:lpstr>
      <vt:lpstr>Background</vt:lpstr>
      <vt:lpstr>What does Teagasc Extension Programme offer farmers?</vt:lpstr>
      <vt:lpstr>Signpost Programme</vt:lpstr>
      <vt:lpstr>Présentation PowerPoint</vt:lpstr>
      <vt:lpstr>Signpost Programme - Future Beef Farms </vt:lpstr>
      <vt:lpstr>Future Beef – Recruitment Process</vt:lpstr>
      <vt:lpstr>Future Beef – Recruitment Process</vt:lpstr>
      <vt:lpstr>Présentation PowerPoint</vt:lpstr>
      <vt:lpstr>Thank You for YOUr ATTENTION   Questions?</vt:lpstr>
      <vt:lpstr>Présentation PowerPoint</vt:lpstr>
      <vt:lpstr>Présentation PowerPoint</vt:lpstr>
      <vt:lpstr>FCAA : a platform to make the carbon farming project possible</vt:lpstr>
      <vt:lpstr>Supporting &amp; Securing the certification  of Carbon Farming projects </vt:lpstr>
      <vt:lpstr>FCAA : a trusted third party between farmers and contributing companies</vt:lpstr>
      <vt:lpstr>Présentation PowerPoint</vt:lpstr>
      <vt:lpstr>Example of the 1st call for projects</vt:lpstr>
      <vt:lpstr>And many Cobenefits that are monitored</vt:lpstr>
      <vt:lpstr>A growing corporate interest to contribute to climate action….. </vt:lpstr>
      <vt:lpstr>But a crucial need to relocate carbon offsetting in Europe to finance the transition to low carbon farming</vt:lpstr>
      <vt:lpstr>Thank you for your attention and at your disposal </vt:lpstr>
      <vt:lpstr>LIFE CARBON FARMING wokshop</vt:lpstr>
      <vt:lpstr>LIFE CARBON FARMING wokshop</vt:lpstr>
      <vt:lpstr>How to build an efficient monitoring and certification process?</vt:lpstr>
      <vt:lpstr>How to build an efficient monitoring and certification process?</vt:lpstr>
      <vt:lpstr>How to build an efficient monitoring and certification process?</vt:lpstr>
      <vt:lpstr>How to build an efficient monitoring and certification process? – Workshop restitution</vt:lpstr>
      <vt:lpstr>How to build an efficient monitoring and certification process? – Workshop restitution</vt:lpstr>
      <vt:lpstr>How to build an efficient monitoring and certification process? – Workshop restitution</vt:lpstr>
      <vt:lpstr>LIFE CARBON FARMING wokshop</vt:lpstr>
      <vt:lpstr>How to finance low carbon projects?</vt:lpstr>
      <vt:lpstr>Présentation PowerPoint</vt:lpstr>
      <vt:lpstr>Fundamental quality criteria</vt:lpstr>
      <vt:lpstr>Carbon certification is a multi-functional finance  instrument</vt:lpstr>
      <vt:lpstr>Carbon markets cover various situations</vt:lpstr>
      <vt:lpstr>The limitations of carbon markets</vt:lpstr>
      <vt:lpstr>Other funding opportunities besides and beyond  carbon markets</vt:lpstr>
      <vt:lpstr>Setting the scene</vt:lpstr>
      <vt:lpstr>Setting the scene</vt:lpstr>
      <vt:lpstr>Next step : Coordinate different sources of funding  and end-uses</vt:lpstr>
      <vt:lpstr>Questions</vt:lpstr>
      <vt:lpstr>Merci !</vt:lpstr>
      <vt:lpstr>LIFE CARBON FARMING wokshop</vt:lpstr>
      <vt:lpstr>Questions / Answers with a panel of experts</vt:lpstr>
      <vt:lpstr>LIFE CARBON FARMING – Carbon farming certification and rewarding mechanisms in the agricultural sector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CARBON FARMING –</dc:title>
  <dc:creator>L'Hote Anais</dc:creator>
  <cp:lastModifiedBy>L'Hote Anais</cp:lastModifiedBy>
  <cp:revision>100</cp:revision>
  <dcterms:created xsi:type="dcterms:W3CDTF">2023-01-12T14:04:18Z</dcterms:created>
  <dcterms:modified xsi:type="dcterms:W3CDTF">2023-01-30T14:10:30Z</dcterms:modified>
</cp:coreProperties>
</file>